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30"/>
  </p:notesMasterIdLst>
  <p:handoutMasterIdLst>
    <p:handoutMasterId r:id="rId31"/>
  </p:handoutMasterIdLst>
  <p:sldIdLst>
    <p:sldId id="415" r:id="rId2"/>
    <p:sldId id="771" r:id="rId3"/>
    <p:sldId id="730" r:id="rId4"/>
    <p:sldId id="698" r:id="rId5"/>
    <p:sldId id="732" r:id="rId6"/>
    <p:sldId id="739" r:id="rId7"/>
    <p:sldId id="770" r:id="rId8"/>
    <p:sldId id="738" r:id="rId9"/>
    <p:sldId id="740" r:id="rId10"/>
    <p:sldId id="741" r:id="rId11"/>
    <p:sldId id="742" r:id="rId12"/>
    <p:sldId id="743" r:id="rId13"/>
    <p:sldId id="767" r:id="rId14"/>
    <p:sldId id="768" r:id="rId15"/>
    <p:sldId id="760" r:id="rId16"/>
    <p:sldId id="761" r:id="rId17"/>
    <p:sldId id="749" r:id="rId18"/>
    <p:sldId id="747" r:id="rId19"/>
    <p:sldId id="759" r:id="rId20"/>
    <p:sldId id="763" r:id="rId21"/>
    <p:sldId id="764" r:id="rId22"/>
    <p:sldId id="762" r:id="rId23"/>
    <p:sldId id="769" r:id="rId24"/>
    <p:sldId id="766" r:id="rId25"/>
    <p:sldId id="751" r:id="rId26"/>
    <p:sldId id="752" r:id="rId27"/>
    <p:sldId id="753" r:id="rId28"/>
    <p:sldId id="758" r:id="rId29"/>
  </p:sldIdLst>
  <p:sldSz cx="9144000" cy="6858000" type="screen4x3"/>
  <p:notesSz cx="7099300" cy="10234613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7578"/>
    <a:srgbClr val="A1A1A1"/>
    <a:srgbClr val="B8B8B8"/>
    <a:srgbClr val="F5C201"/>
    <a:srgbClr val="7A7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6" autoAdjust="0"/>
    <p:restoredTop sz="95865" autoAdjust="0"/>
  </p:normalViewPr>
  <p:slideViewPr>
    <p:cSldViewPr>
      <p:cViewPr>
        <p:scale>
          <a:sx n="121" d="100"/>
          <a:sy n="121" d="100"/>
        </p:scale>
        <p:origin x="-1260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3318" y="-72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00000_oratie\datasets\Copy%20of%20VanBekkum%20DeMoor%20Actief%20Jul13%20vanaf1990%20met%20sectoren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00000_oratie\datasets\Eerste%20golf_analyse_finaa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0_Publications\00000_oratie\datasets\Tweede%20golf_analyse_finaal_lo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Sheet4!$B$1</c:f>
              <c:strCache>
                <c:ptCount val="1"/>
                <c:pt idx="0">
                  <c:v>Banken</c:v>
                </c:pt>
              </c:strCache>
            </c:strRef>
          </c:tx>
          <c:cat>
            <c:numRef>
              <c:f>Sheet4!$A$2:$A$24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Sheet4!$B$2:$B$24</c:f>
              <c:numCache>
                <c:formatCode>General</c:formatCode>
                <c:ptCount val="23"/>
                <c:pt idx="22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E1F-4322-BC11-CC0C861FC6A0}"/>
            </c:ext>
          </c:extLst>
        </c:ser>
        <c:ser>
          <c:idx val="2"/>
          <c:order val="1"/>
          <c:tx>
            <c:strRef>
              <c:f>Sheet4!$C$1</c:f>
              <c:strCache>
                <c:ptCount val="1"/>
                <c:pt idx="0">
                  <c:v>In &amp; verkoop food</c:v>
                </c:pt>
              </c:strCache>
            </c:strRef>
          </c:tx>
          <c:cat>
            <c:numRef>
              <c:f>Sheet4!$A$2:$A$24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Sheet4!$C$2:$C$24</c:f>
              <c:numCache>
                <c:formatCode>General</c:formatCode>
                <c:ptCount val="23"/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2</c:v>
                </c:pt>
                <c:pt idx="9">
                  <c:v>1</c:v>
                </c:pt>
                <c:pt idx="11">
                  <c:v>1</c:v>
                </c:pt>
                <c:pt idx="13">
                  <c:v>1</c:v>
                </c:pt>
                <c:pt idx="15">
                  <c:v>1</c:v>
                </c:pt>
                <c:pt idx="18">
                  <c:v>2</c:v>
                </c:pt>
                <c:pt idx="21">
                  <c:v>3</c:v>
                </c:pt>
                <c:pt idx="22">
                  <c:v>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E1F-4322-BC11-CC0C861FC6A0}"/>
            </c:ext>
          </c:extLst>
        </c:ser>
        <c:ser>
          <c:idx val="3"/>
          <c:order val="2"/>
          <c:tx>
            <c:strRef>
              <c:f>Sheet4!$D$1</c:f>
              <c:strCache>
                <c:ptCount val="1"/>
                <c:pt idx="0">
                  <c:v>In &amp; verkoop nonfood</c:v>
                </c:pt>
              </c:strCache>
            </c:strRef>
          </c:tx>
          <c:cat>
            <c:numRef>
              <c:f>Sheet4!$A$2:$A$24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Sheet4!$D$2:$D$24</c:f>
              <c:numCache>
                <c:formatCode>General</c:formatCode>
                <c:ptCount val="23"/>
                <c:pt idx="1">
                  <c:v>4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  <c:pt idx="6">
                  <c:v>2</c:v>
                </c:pt>
                <c:pt idx="7">
                  <c:v>3</c:v>
                </c:pt>
                <c:pt idx="9">
                  <c:v>2</c:v>
                </c:pt>
                <c:pt idx="10">
                  <c:v>1</c:v>
                </c:pt>
                <c:pt idx="11">
                  <c:v>3</c:v>
                </c:pt>
                <c:pt idx="12">
                  <c:v>1</c:v>
                </c:pt>
                <c:pt idx="13">
                  <c:v>2</c:v>
                </c:pt>
                <c:pt idx="14">
                  <c:v>2</c:v>
                </c:pt>
                <c:pt idx="15">
                  <c:v>1</c:v>
                </c:pt>
                <c:pt idx="16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1</c:v>
                </c:pt>
                <c:pt idx="21">
                  <c:v>4</c:v>
                </c:pt>
                <c:pt idx="22">
                  <c:v>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E1F-4322-BC11-CC0C861FC6A0}"/>
            </c:ext>
          </c:extLst>
        </c:ser>
        <c:ser>
          <c:idx val="4"/>
          <c:order val="3"/>
          <c:tx>
            <c:strRef>
              <c:f>Sheet4!$E$1</c:f>
              <c:strCache>
                <c:ptCount val="1"/>
                <c:pt idx="0">
                  <c:v>Industrie, Energie &amp; transport</c:v>
                </c:pt>
              </c:strCache>
            </c:strRef>
          </c:tx>
          <c:cat>
            <c:numRef>
              <c:f>Sheet4!$A$2:$A$24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Sheet4!$E$2:$E$24</c:f>
              <c:numCache>
                <c:formatCode>General</c:formatCode>
                <c:ptCount val="23"/>
                <c:pt idx="0">
                  <c:v>2</c:v>
                </c:pt>
                <c:pt idx="1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  <c:pt idx="11">
                  <c:v>3</c:v>
                </c:pt>
                <c:pt idx="12">
                  <c:v>1</c:v>
                </c:pt>
                <c:pt idx="13">
                  <c:v>3</c:v>
                </c:pt>
                <c:pt idx="14">
                  <c:v>3</c:v>
                </c:pt>
                <c:pt idx="15">
                  <c:v>5</c:v>
                </c:pt>
                <c:pt idx="16">
                  <c:v>3</c:v>
                </c:pt>
                <c:pt idx="17">
                  <c:v>6</c:v>
                </c:pt>
                <c:pt idx="18">
                  <c:v>4</c:v>
                </c:pt>
                <c:pt idx="19">
                  <c:v>12</c:v>
                </c:pt>
                <c:pt idx="20">
                  <c:v>14</c:v>
                </c:pt>
                <c:pt idx="21">
                  <c:v>26</c:v>
                </c:pt>
                <c:pt idx="22">
                  <c:v>46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CE1F-4322-BC11-CC0C861FC6A0}"/>
            </c:ext>
          </c:extLst>
        </c:ser>
        <c:ser>
          <c:idx val="5"/>
          <c:order val="4"/>
          <c:tx>
            <c:strRef>
              <c:f>Sheet4!$F$1</c:f>
              <c:strCache>
                <c:ptCount val="1"/>
                <c:pt idx="0">
                  <c:v>Kunst &amp; Cultuur</c:v>
                </c:pt>
              </c:strCache>
            </c:strRef>
          </c:tx>
          <c:cat>
            <c:numRef>
              <c:f>Sheet4!$A$2:$A$24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Sheet4!$F$2:$F$24</c:f>
              <c:numCache>
                <c:formatCode>General</c:formatCode>
                <c:ptCount val="23"/>
                <c:pt idx="1">
                  <c:v>1</c:v>
                </c:pt>
                <c:pt idx="5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3">
                  <c:v>3</c:v>
                </c:pt>
                <c:pt idx="17">
                  <c:v>3</c:v>
                </c:pt>
                <c:pt idx="18">
                  <c:v>1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CE1F-4322-BC11-CC0C861FC6A0}"/>
            </c:ext>
          </c:extLst>
        </c:ser>
        <c:ser>
          <c:idx val="6"/>
          <c:order val="5"/>
          <c:tx>
            <c:strRef>
              <c:f>Sheet4!$G$1</c:f>
              <c:strCache>
                <c:ptCount val="1"/>
                <c:pt idx="0">
                  <c:v>Land &amp; Tuinbouw</c:v>
                </c:pt>
              </c:strCache>
            </c:strRef>
          </c:tx>
          <c:cat>
            <c:numRef>
              <c:f>Sheet4!$A$2:$A$24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Sheet4!$G$2:$G$24</c:f>
              <c:numCache>
                <c:formatCode>General</c:formatCode>
                <c:ptCount val="23"/>
                <c:pt idx="0">
                  <c:v>3</c:v>
                </c:pt>
                <c:pt idx="1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  <c:pt idx="6">
                  <c:v>6</c:v>
                </c:pt>
                <c:pt idx="7">
                  <c:v>5</c:v>
                </c:pt>
                <c:pt idx="8">
                  <c:v>11</c:v>
                </c:pt>
                <c:pt idx="9">
                  <c:v>5</c:v>
                </c:pt>
                <c:pt idx="10">
                  <c:v>9</c:v>
                </c:pt>
                <c:pt idx="11">
                  <c:v>9</c:v>
                </c:pt>
                <c:pt idx="12">
                  <c:v>9</c:v>
                </c:pt>
                <c:pt idx="13">
                  <c:v>5</c:v>
                </c:pt>
                <c:pt idx="14">
                  <c:v>9</c:v>
                </c:pt>
                <c:pt idx="15">
                  <c:v>5</c:v>
                </c:pt>
                <c:pt idx="16">
                  <c:v>2</c:v>
                </c:pt>
                <c:pt idx="17">
                  <c:v>2</c:v>
                </c:pt>
                <c:pt idx="18">
                  <c:v>8</c:v>
                </c:pt>
                <c:pt idx="19">
                  <c:v>6</c:v>
                </c:pt>
                <c:pt idx="20">
                  <c:v>5</c:v>
                </c:pt>
                <c:pt idx="21">
                  <c:v>4</c:v>
                </c:pt>
                <c:pt idx="22">
                  <c:v>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CE1F-4322-BC11-CC0C861FC6A0}"/>
            </c:ext>
          </c:extLst>
        </c:ser>
        <c:ser>
          <c:idx val="7"/>
          <c:order val="6"/>
          <c:tx>
            <c:strRef>
              <c:f>Sheet4!$H$1</c:f>
              <c:strCache>
                <c:ptCount val="1"/>
                <c:pt idx="0">
                  <c:v>Onderwijs</c:v>
                </c:pt>
              </c:strCache>
            </c:strRef>
          </c:tx>
          <c:cat>
            <c:numRef>
              <c:f>Sheet4!$A$2:$A$24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Sheet4!$H$2:$H$24</c:f>
              <c:numCache>
                <c:formatCode>General</c:formatCode>
                <c:ptCount val="23"/>
                <c:pt idx="4">
                  <c:v>2</c:v>
                </c:pt>
                <c:pt idx="7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3">
                  <c:v>1</c:v>
                </c:pt>
                <c:pt idx="15">
                  <c:v>2</c:v>
                </c:pt>
                <c:pt idx="16">
                  <c:v>2</c:v>
                </c:pt>
                <c:pt idx="17">
                  <c:v>1</c:v>
                </c:pt>
                <c:pt idx="18">
                  <c:v>1</c:v>
                </c:pt>
                <c:pt idx="19">
                  <c:v>7</c:v>
                </c:pt>
                <c:pt idx="20">
                  <c:v>3</c:v>
                </c:pt>
                <c:pt idx="21">
                  <c:v>5</c:v>
                </c:pt>
                <c:pt idx="22">
                  <c:v>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CE1F-4322-BC11-CC0C861FC6A0}"/>
            </c:ext>
          </c:extLst>
        </c:ser>
        <c:ser>
          <c:idx val="8"/>
          <c:order val="7"/>
          <c:tx>
            <c:strRef>
              <c:f>Sheet4!$I$1</c:f>
              <c:strCache>
                <c:ptCount val="1"/>
                <c:pt idx="0">
                  <c:v>Overige</c:v>
                </c:pt>
              </c:strCache>
            </c:strRef>
          </c:tx>
          <c:cat>
            <c:numRef>
              <c:f>Sheet4!$A$2:$A$24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Sheet4!$I$2:$I$24</c:f>
              <c:numCache>
                <c:formatCode>General</c:formatCode>
                <c:ptCount val="23"/>
                <c:pt idx="10">
                  <c:v>1</c:v>
                </c:pt>
                <c:pt idx="15">
                  <c:v>1</c:v>
                </c:pt>
                <c:pt idx="18">
                  <c:v>2</c:v>
                </c:pt>
                <c:pt idx="19">
                  <c:v>1</c:v>
                </c:pt>
                <c:pt idx="21">
                  <c:v>2</c:v>
                </c:pt>
                <c:pt idx="22">
                  <c:v>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CE1F-4322-BC11-CC0C861FC6A0}"/>
            </c:ext>
          </c:extLst>
        </c:ser>
        <c:ser>
          <c:idx val="9"/>
          <c:order val="8"/>
          <c:tx>
            <c:strRef>
              <c:f>Sheet4!$J$1</c:f>
              <c:strCache>
                <c:ptCount val="1"/>
                <c:pt idx="0">
                  <c:v>Prof. dienstv.</c:v>
                </c:pt>
              </c:strCache>
            </c:strRef>
          </c:tx>
          <c:cat>
            <c:numRef>
              <c:f>Sheet4!$A$2:$A$24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Sheet4!$J$2:$J$24</c:f>
              <c:numCache>
                <c:formatCode>General</c:formatCode>
                <c:ptCount val="23"/>
                <c:pt idx="2">
                  <c:v>1</c:v>
                </c:pt>
                <c:pt idx="3">
                  <c:v>3</c:v>
                </c:pt>
                <c:pt idx="4">
                  <c:v>1</c:v>
                </c:pt>
                <c:pt idx="6">
                  <c:v>4</c:v>
                </c:pt>
                <c:pt idx="7">
                  <c:v>4</c:v>
                </c:pt>
                <c:pt idx="8">
                  <c:v>2</c:v>
                </c:pt>
                <c:pt idx="9">
                  <c:v>1</c:v>
                </c:pt>
                <c:pt idx="10">
                  <c:v>3</c:v>
                </c:pt>
                <c:pt idx="11">
                  <c:v>4</c:v>
                </c:pt>
                <c:pt idx="12">
                  <c:v>4</c:v>
                </c:pt>
                <c:pt idx="13">
                  <c:v>5</c:v>
                </c:pt>
                <c:pt idx="14">
                  <c:v>9</c:v>
                </c:pt>
                <c:pt idx="15">
                  <c:v>6</c:v>
                </c:pt>
                <c:pt idx="16">
                  <c:v>4</c:v>
                </c:pt>
                <c:pt idx="17">
                  <c:v>12</c:v>
                </c:pt>
                <c:pt idx="18">
                  <c:v>6</c:v>
                </c:pt>
                <c:pt idx="19">
                  <c:v>34</c:v>
                </c:pt>
                <c:pt idx="20">
                  <c:v>43</c:v>
                </c:pt>
                <c:pt idx="21">
                  <c:v>49</c:v>
                </c:pt>
                <c:pt idx="22">
                  <c:v>66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CE1F-4322-BC11-CC0C861FC6A0}"/>
            </c:ext>
          </c:extLst>
        </c:ser>
        <c:ser>
          <c:idx val="10"/>
          <c:order val="9"/>
          <c:tx>
            <c:strRef>
              <c:f>Sheet4!$K$1</c:f>
              <c:strCache>
                <c:ptCount val="1"/>
                <c:pt idx="0">
                  <c:v>Scheepvaart</c:v>
                </c:pt>
              </c:strCache>
            </c:strRef>
          </c:tx>
          <c:cat>
            <c:numRef>
              <c:f>Sheet4!$A$2:$A$24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Sheet4!$K$2:$K$24</c:f>
              <c:numCache>
                <c:formatCode>General</c:formatCode>
                <c:ptCount val="23"/>
                <c:pt idx="0">
                  <c:v>1</c:v>
                </c:pt>
                <c:pt idx="1">
                  <c:v>1</c:v>
                </c:pt>
                <c:pt idx="5">
                  <c:v>1</c:v>
                </c:pt>
                <c:pt idx="6">
                  <c:v>1</c:v>
                </c:pt>
                <c:pt idx="8">
                  <c:v>1</c:v>
                </c:pt>
                <c:pt idx="18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CE1F-4322-BC11-CC0C861FC6A0}"/>
            </c:ext>
          </c:extLst>
        </c:ser>
        <c:ser>
          <c:idx val="11"/>
          <c:order val="10"/>
          <c:tx>
            <c:strRef>
              <c:f>Sheet4!$L$1</c:f>
              <c:strCache>
                <c:ptCount val="1"/>
                <c:pt idx="0">
                  <c:v>Verzekeraars</c:v>
                </c:pt>
              </c:strCache>
            </c:strRef>
          </c:tx>
          <c:cat>
            <c:numRef>
              <c:f>Sheet4!$A$2:$A$24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Sheet4!$L$2:$L$24</c:f>
              <c:numCache>
                <c:formatCode>General</c:formatCode>
                <c:ptCount val="23"/>
                <c:pt idx="4">
                  <c:v>1</c:v>
                </c:pt>
                <c:pt idx="5">
                  <c:v>2</c:v>
                </c:pt>
                <c:pt idx="7">
                  <c:v>1</c:v>
                </c:pt>
                <c:pt idx="9">
                  <c:v>1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  <c:pt idx="15">
                  <c:v>1</c:v>
                </c:pt>
                <c:pt idx="16">
                  <c:v>2</c:v>
                </c:pt>
                <c:pt idx="17">
                  <c:v>2</c:v>
                </c:pt>
                <c:pt idx="21">
                  <c:v>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CE1F-4322-BC11-CC0C861FC6A0}"/>
            </c:ext>
          </c:extLst>
        </c:ser>
        <c:ser>
          <c:idx val="12"/>
          <c:order val="11"/>
          <c:tx>
            <c:strRef>
              <c:f>Sheet4!$M$1</c:f>
              <c:strCache>
                <c:ptCount val="1"/>
                <c:pt idx="0">
                  <c:v>Wonen, Recreatie &amp; Vastgoed</c:v>
                </c:pt>
              </c:strCache>
            </c:strRef>
          </c:tx>
          <c:cat>
            <c:numRef>
              <c:f>Sheet4!$A$2:$A$24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Sheet4!$M$2:$M$24</c:f>
              <c:numCache>
                <c:formatCode>General</c:formatCode>
                <c:ptCount val="23"/>
                <c:pt idx="0">
                  <c:v>7</c:v>
                </c:pt>
                <c:pt idx="1">
                  <c:v>4</c:v>
                </c:pt>
                <c:pt idx="2">
                  <c:v>14</c:v>
                </c:pt>
                <c:pt idx="3">
                  <c:v>48</c:v>
                </c:pt>
                <c:pt idx="4">
                  <c:v>8</c:v>
                </c:pt>
                <c:pt idx="5">
                  <c:v>16</c:v>
                </c:pt>
                <c:pt idx="6">
                  <c:v>13</c:v>
                </c:pt>
                <c:pt idx="7">
                  <c:v>17</c:v>
                </c:pt>
                <c:pt idx="8">
                  <c:v>13</c:v>
                </c:pt>
                <c:pt idx="9">
                  <c:v>10</c:v>
                </c:pt>
                <c:pt idx="10">
                  <c:v>10</c:v>
                </c:pt>
                <c:pt idx="11">
                  <c:v>8</c:v>
                </c:pt>
                <c:pt idx="12">
                  <c:v>9</c:v>
                </c:pt>
                <c:pt idx="13">
                  <c:v>6</c:v>
                </c:pt>
                <c:pt idx="14">
                  <c:v>5</c:v>
                </c:pt>
                <c:pt idx="15">
                  <c:v>7</c:v>
                </c:pt>
                <c:pt idx="16">
                  <c:v>4</c:v>
                </c:pt>
                <c:pt idx="17">
                  <c:v>6</c:v>
                </c:pt>
                <c:pt idx="18">
                  <c:v>2</c:v>
                </c:pt>
                <c:pt idx="19">
                  <c:v>11</c:v>
                </c:pt>
                <c:pt idx="20">
                  <c:v>8</c:v>
                </c:pt>
                <c:pt idx="21">
                  <c:v>5</c:v>
                </c:pt>
                <c:pt idx="22">
                  <c:v>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CE1F-4322-BC11-CC0C861FC6A0}"/>
            </c:ext>
          </c:extLst>
        </c:ser>
        <c:ser>
          <c:idx val="13"/>
          <c:order val="12"/>
          <c:tx>
            <c:strRef>
              <c:f>Sheet4!$N$1</c:f>
              <c:strCache>
                <c:ptCount val="1"/>
                <c:pt idx="0">
                  <c:v>Zorg</c:v>
                </c:pt>
              </c:strCache>
            </c:strRef>
          </c:tx>
          <c:cat>
            <c:numRef>
              <c:f>Sheet4!$A$2:$A$24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Sheet4!$N$2:$N$24</c:f>
              <c:numCache>
                <c:formatCode>General</c:formatCode>
                <c:ptCount val="23"/>
                <c:pt idx="1">
                  <c:v>1</c:v>
                </c:pt>
                <c:pt idx="6">
                  <c:v>12</c:v>
                </c:pt>
                <c:pt idx="7">
                  <c:v>3</c:v>
                </c:pt>
                <c:pt idx="8">
                  <c:v>5</c:v>
                </c:pt>
                <c:pt idx="9">
                  <c:v>5</c:v>
                </c:pt>
                <c:pt idx="10">
                  <c:v>9</c:v>
                </c:pt>
                <c:pt idx="11">
                  <c:v>13</c:v>
                </c:pt>
                <c:pt idx="12">
                  <c:v>9</c:v>
                </c:pt>
                <c:pt idx="13">
                  <c:v>4</c:v>
                </c:pt>
                <c:pt idx="14">
                  <c:v>4</c:v>
                </c:pt>
                <c:pt idx="15">
                  <c:v>21</c:v>
                </c:pt>
                <c:pt idx="16">
                  <c:v>46</c:v>
                </c:pt>
                <c:pt idx="17">
                  <c:v>40</c:v>
                </c:pt>
                <c:pt idx="18">
                  <c:v>12</c:v>
                </c:pt>
                <c:pt idx="19">
                  <c:v>14</c:v>
                </c:pt>
                <c:pt idx="20">
                  <c:v>15</c:v>
                </c:pt>
                <c:pt idx="21">
                  <c:v>14</c:v>
                </c:pt>
                <c:pt idx="22">
                  <c:v>18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CE1F-4322-BC11-CC0C861FC6A0}"/>
            </c:ext>
          </c:extLst>
        </c:ser>
        <c:ser>
          <c:idx val="14"/>
          <c:order val="13"/>
          <c:tx>
            <c:strRef>
              <c:f>Sheet4!$O$1</c:f>
              <c:strCache>
                <c:ptCount val="1"/>
                <c:pt idx="0">
                  <c:v>Totaal</c:v>
                </c:pt>
              </c:strCache>
            </c:strRef>
          </c:tx>
          <c:spPr>
            <a:ln w="50800">
              <a:solidFill>
                <a:schemeClr val="tx2"/>
              </a:solidFill>
            </a:ln>
          </c:spPr>
          <c:marker>
            <c:symbol val="circle"/>
            <c:size val="9"/>
            <c:spPr>
              <a:solidFill>
                <a:schemeClr val="tx2"/>
              </a:solidFill>
              <a:ln w="12700">
                <a:solidFill>
                  <a:schemeClr val="tx2"/>
                </a:solidFill>
              </a:ln>
            </c:spPr>
          </c:marker>
          <c:cat>
            <c:numRef>
              <c:f>Sheet4!$A$2:$A$24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Sheet4!$O$2:$O$24</c:f>
              <c:numCache>
                <c:formatCode>General</c:formatCode>
                <c:ptCount val="23"/>
                <c:pt idx="0">
                  <c:v>13</c:v>
                </c:pt>
                <c:pt idx="1">
                  <c:v>13</c:v>
                </c:pt>
                <c:pt idx="2">
                  <c:v>16</c:v>
                </c:pt>
                <c:pt idx="3">
                  <c:v>56</c:v>
                </c:pt>
                <c:pt idx="4">
                  <c:v>19</c:v>
                </c:pt>
                <c:pt idx="5">
                  <c:v>27</c:v>
                </c:pt>
                <c:pt idx="6">
                  <c:v>40</c:v>
                </c:pt>
                <c:pt idx="7">
                  <c:v>38</c:v>
                </c:pt>
                <c:pt idx="8">
                  <c:v>37</c:v>
                </c:pt>
                <c:pt idx="9">
                  <c:v>29</c:v>
                </c:pt>
                <c:pt idx="10">
                  <c:v>35</c:v>
                </c:pt>
                <c:pt idx="11">
                  <c:v>44</c:v>
                </c:pt>
                <c:pt idx="12">
                  <c:v>34</c:v>
                </c:pt>
                <c:pt idx="13">
                  <c:v>31</c:v>
                </c:pt>
                <c:pt idx="14">
                  <c:v>32</c:v>
                </c:pt>
                <c:pt idx="15">
                  <c:v>50</c:v>
                </c:pt>
                <c:pt idx="16">
                  <c:v>66</c:v>
                </c:pt>
                <c:pt idx="17">
                  <c:v>72</c:v>
                </c:pt>
                <c:pt idx="18">
                  <c:v>42</c:v>
                </c:pt>
                <c:pt idx="19">
                  <c:v>90</c:v>
                </c:pt>
                <c:pt idx="20">
                  <c:v>91</c:v>
                </c:pt>
                <c:pt idx="21">
                  <c:v>116</c:v>
                </c:pt>
                <c:pt idx="22">
                  <c:v>175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CE1F-4322-BC11-CC0C861FC6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849152"/>
        <c:axId val="78851072"/>
      </c:lineChart>
      <c:catAx>
        <c:axId val="7884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340000"/>
          <a:lstStyle/>
          <a:p>
            <a:pPr>
              <a:defRPr/>
            </a:pPr>
            <a:endParaRPr lang="en-US"/>
          </a:p>
        </c:txPr>
        <c:crossAx val="78851072"/>
        <c:crosses val="autoZero"/>
        <c:auto val="1"/>
        <c:lblAlgn val="ctr"/>
        <c:lblOffset val="100"/>
        <c:noMultiLvlLbl val="0"/>
      </c:catAx>
      <c:valAx>
        <c:axId val="78851072"/>
        <c:scaling>
          <c:orientation val="minMax"/>
          <c:max val="18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88491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196002176557204"/>
          <c:y val="1.9106395484348199E-3"/>
          <c:w val="0.27568225465719226"/>
          <c:h val="0.99103071575512525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Sheet4!$B$1</c:f>
              <c:strCache>
                <c:ptCount val="1"/>
                <c:pt idx="0">
                  <c:v>Begijnhoven</c:v>
                </c:pt>
              </c:strCache>
            </c:strRef>
          </c:tx>
          <c:cat>
            <c:strRef>
              <c:f>Sheet4!$A$2:$A$31</c:f>
              <c:strCache>
                <c:ptCount val="30"/>
                <c:pt idx="0">
                  <c:v>1000-1024</c:v>
                </c:pt>
                <c:pt idx="1">
                  <c:v>1025-1049</c:v>
                </c:pt>
                <c:pt idx="2">
                  <c:v>1050-1074</c:v>
                </c:pt>
                <c:pt idx="3">
                  <c:v>1100-1124</c:v>
                </c:pt>
                <c:pt idx="4">
                  <c:v>1125-1149</c:v>
                </c:pt>
                <c:pt idx="5">
                  <c:v>1175-1199</c:v>
                </c:pt>
                <c:pt idx="6">
                  <c:v>1200-1224</c:v>
                </c:pt>
                <c:pt idx="7">
                  <c:v>1225-1249</c:v>
                </c:pt>
                <c:pt idx="8">
                  <c:v>1250-1274</c:v>
                </c:pt>
                <c:pt idx="9">
                  <c:v>1275-1299</c:v>
                </c:pt>
                <c:pt idx="10">
                  <c:v>1300-1324</c:v>
                </c:pt>
                <c:pt idx="11">
                  <c:v>1325-1349</c:v>
                </c:pt>
                <c:pt idx="12">
                  <c:v>1350-1374</c:v>
                </c:pt>
                <c:pt idx="13">
                  <c:v>1375-1399</c:v>
                </c:pt>
                <c:pt idx="14">
                  <c:v>1400-1424</c:v>
                </c:pt>
                <c:pt idx="15">
                  <c:v>1425-1449</c:v>
                </c:pt>
                <c:pt idx="16">
                  <c:v>1450-1474</c:v>
                </c:pt>
                <c:pt idx="17">
                  <c:v>1475-1499</c:v>
                </c:pt>
                <c:pt idx="18">
                  <c:v>1500-1524</c:v>
                </c:pt>
                <c:pt idx="19">
                  <c:v>1525-1549</c:v>
                </c:pt>
                <c:pt idx="20">
                  <c:v>1550-1574</c:v>
                </c:pt>
                <c:pt idx="21">
                  <c:v>1575-1599</c:v>
                </c:pt>
                <c:pt idx="22">
                  <c:v>1600-1624</c:v>
                </c:pt>
                <c:pt idx="23">
                  <c:v>1625-1649</c:v>
                </c:pt>
                <c:pt idx="24">
                  <c:v>1650-1674</c:v>
                </c:pt>
                <c:pt idx="25">
                  <c:v>1675-1699</c:v>
                </c:pt>
                <c:pt idx="26">
                  <c:v>1700-1724</c:v>
                </c:pt>
                <c:pt idx="27">
                  <c:v>1725-1749</c:v>
                </c:pt>
                <c:pt idx="28">
                  <c:v>1750-1774</c:v>
                </c:pt>
                <c:pt idx="29">
                  <c:v>1775-1800</c:v>
                </c:pt>
              </c:strCache>
            </c:strRef>
          </c:cat>
          <c:val>
            <c:numRef>
              <c:f>Sheet4!$B$2:$B$31</c:f>
              <c:numCache>
                <c:formatCode>General</c:formatCode>
                <c:ptCount val="30"/>
                <c:pt idx="8">
                  <c:v>14</c:v>
                </c:pt>
                <c:pt idx="9">
                  <c:v>12</c:v>
                </c:pt>
                <c:pt idx="10">
                  <c:v>7</c:v>
                </c:pt>
                <c:pt idx="11">
                  <c:v>4</c:v>
                </c:pt>
                <c:pt idx="12">
                  <c:v>2</c:v>
                </c:pt>
                <c:pt idx="13">
                  <c:v>20</c:v>
                </c:pt>
                <c:pt idx="14">
                  <c:v>8</c:v>
                </c:pt>
                <c:pt idx="15">
                  <c:v>11</c:v>
                </c:pt>
                <c:pt idx="16">
                  <c:v>1</c:v>
                </c:pt>
                <c:pt idx="19">
                  <c:v>1</c:v>
                </c:pt>
                <c:pt idx="28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09D-41B8-891B-6970559D657B}"/>
            </c:ext>
          </c:extLst>
        </c:ser>
        <c:ser>
          <c:idx val="1"/>
          <c:order val="1"/>
          <c:tx>
            <c:strRef>
              <c:f>Sheet4!$C$1</c:f>
              <c:strCache>
                <c:ptCount val="1"/>
                <c:pt idx="0">
                  <c:v>Gilden</c:v>
                </c:pt>
              </c:strCache>
            </c:strRef>
          </c:tx>
          <c:spPr>
            <a:ln w="47625">
              <a:solidFill>
                <a:schemeClr val="bg1">
                  <a:lumMod val="65000"/>
                </a:schemeClr>
              </a:solidFill>
            </a:ln>
          </c:spPr>
          <c:marker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Sheet4!$A$2:$A$31</c:f>
              <c:strCache>
                <c:ptCount val="30"/>
                <c:pt idx="0">
                  <c:v>1000-1024</c:v>
                </c:pt>
                <c:pt idx="1">
                  <c:v>1025-1049</c:v>
                </c:pt>
                <c:pt idx="2">
                  <c:v>1050-1074</c:v>
                </c:pt>
                <c:pt idx="3">
                  <c:v>1100-1124</c:v>
                </c:pt>
                <c:pt idx="4">
                  <c:v>1125-1149</c:v>
                </c:pt>
                <c:pt idx="5">
                  <c:v>1175-1199</c:v>
                </c:pt>
                <c:pt idx="6">
                  <c:v>1200-1224</c:v>
                </c:pt>
                <c:pt idx="7">
                  <c:v>1225-1249</c:v>
                </c:pt>
                <c:pt idx="8">
                  <c:v>1250-1274</c:v>
                </c:pt>
                <c:pt idx="9">
                  <c:v>1275-1299</c:v>
                </c:pt>
                <c:pt idx="10">
                  <c:v>1300-1324</c:v>
                </c:pt>
                <c:pt idx="11">
                  <c:v>1325-1349</c:v>
                </c:pt>
                <c:pt idx="12">
                  <c:v>1350-1374</c:v>
                </c:pt>
                <c:pt idx="13">
                  <c:v>1375-1399</c:v>
                </c:pt>
                <c:pt idx="14">
                  <c:v>1400-1424</c:v>
                </c:pt>
                <c:pt idx="15">
                  <c:v>1425-1449</c:v>
                </c:pt>
                <c:pt idx="16">
                  <c:v>1450-1474</c:v>
                </c:pt>
                <c:pt idx="17">
                  <c:v>1475-1499</c:v>
                </c:pt>
                <c:pt idx="18">
                  <c:v>1500-1524</c:v>
                </c:pt>
                <c:pt idx="19">
                  <c:v>1525-1549</c:v>
                </c:pt>
                <c:pt idx="20">
                  <c:v>1550-1574</c:v>
                </c:pt>
                <c:pt idx="21">
                  <c:v>1575-1599</c:v>
                </c:pt>
                <c:pt idx="22">
                  <c:v>1600-1624</c:v>
                </c:pt>
                <c:pt idx="23">
                  <c:v>1625-1649</c:v>
                </c:pt>
                <c:pt idx="24">
                  <c:v>1650-1674</c:v>
                </c:pt>
                <c:pt idx="25">
                  <c:v>1675-1699</c:v>
                </c:pt>
                <c:pt idx="26">
                  <c:v>1700-1724</c:v>
                </c:pt>
                <c:pt idx="27">
                  <c:v>1725-1749</c:v>
                </c:pt>
                <c:pt idx="28">
                  <c:v>1750-1774</c:v>
                </c:pt>
                <c:pt idx="29">
                  <c:v>1775-1800</c:v>
                </c:pt>
              </c:strCache>
            </c:strRef>
          </c:cat>
          <c:val>
            <c:numRef>
              <c:f>Sheet4!$C$2:$C$31</c:f>
              <c:numCache>
                <c:formatCode>General</c:formatCode>
                <c:ptCount val="30"/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11</c:v>
                </c:pt>
                <c:pt idx="11">
                  <c:v>33</c:v>
                </c:pt>
                <c:pt idx="12">
                  <c:v>46</c:v>
                </c:pt>
                <c:pt idx="13">
                  <c:v>80</c:v>
                </c:pt>
                <c:pt idx="14">
                  <c:v>76</c:v>
                </c:pt>
                <c:pt idx="15">
                  <c:v>101</c:v>
                </c:pt>
                <c:pt idx="16">
                  <c:v>81</c:v>
                </c:pt>
                <c:pt idx="17">
                  <c:v>94</c:v>
                </c:pt>
                <c:pt idx="18">
                  <c:v>106</c:v>
                </c:pt>
                <c:pt idx="19">
                  <c:v>116</c:v>
                </c:pt>
                <c:pt idx="20">
                  <c:v>101</c:v>
                </c:pt>
                <c:pt idx="21">
                  <c:v>164</c:v>
                </c:pt>
                <c:pt idx="22">
                  <c:v>184</c:v>
                </c:pt>
                <c:pt idx="23">
                  <c:v>253</c:v>
                </c:pt>
                <c:pt idx="24">
                  <c:v>234</c:v>
                </c:pt>
                <c:pt idx="25">
                  <c:v>112</c:v>
                </c:pt>
                <c:pt idx="26">
                  <c:v>90</c:v>
                </c:pt>
                <c:pt idx="27">
                  <c:v>52</c:v>
                </c:pt>
                <c:pt idx="28">
                  <c:v>71</c:v>
                </c:pt>
                <c:pt idx="29">
                  <c:v>72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09D-41B8-891B-6970559D657B}"/>
            </c:ext>
          </c:extLst>
        </c:ser>
        <c:ser>
          <c:idx val="2"/>
          <c:order val="2"/>
          <c:tx>
            <c:strRef>
              <c:f>Sheet4!$D$1</c:f>
              <c:strCache>
                <c:ptCount val="1"/>
                <c:pt idx="0">
                  <c:v>Markegenootschappen</c:v>
                </c:pt>
              </c:strCache>
            </c:strRef>
          </c:tx>
          <c:spPr>
            <a:ln w="41275">
              <a:solidFill>
                <a:schemeClr val="bg1">
                  <a:lumMod val="85000"/>
                </a:schemeClr>
              </a:solidFill>
            </a:ln>
          </c:spPr>
          <c:marker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c:spPr>
          </c:marker>
          <c:cat>
            <c:strRef>
              <c:f>Sheet4!$A$2:$A$31</c:f>
              <c:strCache>
                <c:ptCount val="30"/>
                <c:pt idx="0">
                  <c:v>1000-1024</c:v>
                </c:pt>
                <c:pt idx="1">
                  <c:v>1025-1049</c:v>
                </c:pt>
                <c:pt idx="2">
                  <c:v>1050-1074</c:v>
                </c:pt>
                <c:pt idx="3">
                  <c:v>1100-1124</c:v>
                </c:pt>
                <c:pt idx="4">
                  <c:v>1125-1149</c:v>
                </c:pt>
                <c:pt idx="5">
                  <c:v>1175-1199</c:v>
                </c:pt>
                <c:pt idx="6">
                  <c:v>1200-1224</c:v>
                </c:pt>
                <c:pt idx="7">
                  <c:v>1225-1249</c:v>
                </c:pt>
                <c:pt idx="8">
                  <c:v>1250-1274</c:v>
                </c:pt>
                <c:pt idx="9">
                  <c:v>1275-1299</c:v>
                </c:pt>
                <c:pt idx="10">
                  <c:v>1300-1324</c:v>
                </c:pt>
                <c:pt idx="11">
                  <c:v>1325-1349</c:v>
                </c:pt>
                <c:pt idx="12">
                  <c:v>1350-1374</c:v>
                </c:pt>
                <c:pt idx="13">
                  <c:v>1375-1399</c:v>
                </c:pt>
                <c:pt idx="14">
                  <c:v>1400-1424</c:v>
                </c:pt>
                <c:pt idx="15">
                  <c:v>1425-1449</c:v>
                </c:pt>
                <c:pt idx="16">
                  <c:v>1450-1474</c:v>
                </c:pt>
                <c:pt idx="17">
                  <c:v>1475-1499</c:v>
                </c:pt>
                <c:pt idx="18">
                  <c:v>1500-1524</c:v>
                </c:pt>
                <c:pt idx="19">
                  <c:v>1525-1549</c:v>
                </c:pt>
                <c:pt idx="20">
                  <c:v>1550-1574</c:v>
                </c:pt>
                <c:pt idx="21">
                  <c:v>1575-1599</c:v>
                </c:pt>
                <c:pt idx="22">
                  <c:v>1600-1624</c:v>
                </c:pt>
                <c:pt idx="23">
                  <c:v>1625-1649</c:v>
                </c:pt>
                <c:pt idx="24">
                  <c:v>1650-1674</c:v>
                </c:pt>
                <c:pt idx="25">
                  <c:v>1675-1699</c:v>
                </c:pt>
                <c:pt idx="26">
                  <c:v>1700-1724</c:v>
                </c:pt>
                <c:pt idx="27">
                  <c:v>1725-1749</c:v>
                </c:pt>
                <c:pt idx="28">
                  <c:v>1750-1774</c:v>
                </c:pt>
                <c:pt idx="29">
                  <c:v>1775-1800</c:v>
                </c:pt>
              </c:strCache>
            </c:strRef>
          </c:cat>
          <c:val>
            <c:numRef>
              <c:f>Sheet4!$D$2:$D$31</c:f>
              <c:numCache>
                <c:formatCode>General</c:formatCode>
                <c:ptCount val="30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6</c:v>
                </c:pt>
                <c:pt idx="4">
                  <c:v>4</c:v>
                </c:pt>
                <c:pt idx="5">
                  <c:v>7</c:v>
                </c:pt>
                <c:pt idx="6">
                  <c:v>7</c:v>
                </c:pt>
                <c:pt idx="7">
                  <c:v>9</c:v>
                </c:pt>
                <c:pt idx="8">
                  <c:v>5</c:v>
                </c:pt>
                <c:pt idx="9">
                  <c:v>6</c:v>
                </c:pt>
                <c:pt idx="10">
                  <c:v>30</c:v>
                </c:pt>
                <c:pt idx="11">
                  <c:v>24</c:v>
                </c:pt>
                <c:pt idx="12">
                  <c:v>22</c:v>
                </c:pt>
                <c:pt idx="13">
                  <c:v>20</c:v>
                </c:pt>
                <c:pt idx="14">
                  <c:v>22</c:v>
                </c:pt>
                <c:pt idx="15">
                  <c:v>17</c:v>
                </c:pt>
                <c:pt idx="16">
                  <c:v>18</c:v>
                </c:pt>
                <c:pt idx="17">
                  <c:v>16</c:v>
                </c:pt>
                <c:pt idx="18">
                  <c:v>7</c:v>
                </c:pt>
                <c:pt idx="19">
                  <c:v>8</c:v>
                </c:pt>
                <c:pt idx="20">
                  <c:v>4</c:v>
                </c:pt>
                <c:pt idx="21">
                  <c:v>2</c:v>
                </c:pt>
                <c:pt idx="22">
                  <c:v>7</c:v>
                </c:pt>
                <c:pt idx="23">
                  <c:v>1</c:v>
                </c:pt>
                <c:pt idx="24">
                  <c:v>5</c:v>
                </c:pt>
                <c:pt idx="25">
                  <c:v>5</c:v>
                </c:pt>
                <c:pt idx="26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09D-41B8-891B-6970559D657B}"/>
            </c:ext>
          </c:extLst>
        </c:ser>
        <c:ser>
          <c:idx val="3"/>
          <c:order val="3"/>
          <c:tx>
            <c:strRef>
              <c:f>Sheet4!$E$1</c:f>
              <c:strCache>
                <c:ptCount val="1"/>
                <c:pt idx="0">
                  <c:v>Waterschappen</c:v>
                </c:pt>
              </c:strCache>
            </c:strRef>
          </c:tx>
          <c:cat>
            <c:strRef>
              <c:f>Sheet4!$A$2:$A$31</c:f>
              <c:strCache>
                <c:ptCount val="30"/>
                <c:pt idx="0">
                  <c:v>1000-1024</c:v>
                </c:pt>
                <c:pt idx="1">
                  <c:v>1025-1049</c:v>
                </c:pt>
                <c:pt idx="2">
                  <c:v>1050-1074</c:v>
                </c:pt>
                <c:pt idx="3">
                  <c:v>1100-1124</c:v>
                </c:pt>
                <c:pt idx="4">
                  <c:v>1125-1149</c:v>
                </c:pt>
                <c:pt idx="5">
                  <c:v>1175-1199</c:v>
                </c:pt>
                <c:pt idx="6">
                  <c:v>1200-1224</c:v>
                </c:pt>
                <c:pt idx="7">
                  <c:v>1225-1249</c:v>
                </c:pt>
                <c:pt idx="8">
                  <c:v>1250-1274</c:v>
                </c:pt>
                <c:pt idx="9">
                  <c:v>1275-1299</c:v>
                </c:pt>
                <c:pt idx="10">
                  <c:v>1300-1324</c:v>
                </c:pt>
                <c:pt idx="11">
                  <c:v>1325-1349</c:v>
                </c:pt>
                <c:pt idx="12">
                  <c:v>1350-1374</c:v>
                </c:pt>
                <c:pt idx="13">
                  <c:v>1375-1399</c:v>
                </c:pt>
                <c:pt idx="14">
                  <c:v>1400-1424</c:v>
                </c:pt>
                <c:pt idx="15">
                  <c:v>1425-1449</c:v>
                </c:pt>
                <c:pt idx="16">
                  <c:v>1450-1474</c:v>
                </c:pt>
                <c:pt idx="17">
                  <c:v>1475-1499</c:v>
                </c:pt>
                <c:pt idx="18">
                  <c:v>1500-1524</c:v>
                </c:pt>
                <c:pt idx="19">
                  <c:v>1525-1549</c:v>
                </c:pt>
                <c:pt idx="20">
                  <c:v>1550-1574</c:v>
                </c:pt>
                <c:pt idx="21">
                  <c:v>1575-1599</c:v>
                </c:pt>
                <c:pt idx="22">
                  <c:v>1600-1624</c:v>
                </c:pt>
                <c:pt idx="23">
                  <c:v>1625-1649</c:v>
                </c:pt>
                <c:pt idx="24">
                  <c:v>1650-1674</c:v>
                </c:pt>
                <c:pt idx="25">
                  <c:v>1675-1699</c:v>
                </c:pt>
                <c:pt idx="26">
                  <c:v>1700-1724</c:v>
                </c:pt>
                <c:pt idx="27">
                  <c:v>1725-1749</c:v>
                </c:pt>
                <c:pt idx="28">
                  <c:v>1750-1774</c:v>
                </c:pt>
                <c:pt idx="29">
                  <c:v>1775-1800</c:v>
                </c:pt>
              </c:strCache>
            </c:strRef>
          </c:cat>
          <c:val>
            <c:numRef>
              <c:f>Sheet4!$E$2:$E$31</c:f>
              <c:numCache>
                <c:formatCode>General</c:formatCode>
                <c:ptCount val="30"/>
                <c:pt idx="6">
                  <c:v>10</c:v>
                </c:pt>
                <c:pt idx="7">
                  <c:v>1</c:v>
                </c:pt>
                <c:pt idx="9">
                  <c:v>6</c:v>
                </c:pt>
                <c:pt idx="10">
                  <c:v>13</c:v>
                </c:pt>
                <c:pt idx="11">
                  <c:v>3</c:v>
                </c:pt>
                <c:pt idx="12">
                  <c:v>14</c:v>
                </c:pt>
                <c:pt idx="13">
                  <c:v>9</c:v>
                </c:pt>
                <c:pt idx="14">
                  <c:v>39</c:v>
                </c:pt>
                <c:pt idx="15">
                  <c:v>31</c:v>
                </c:pt>
                <c:pt idx="16">
                  <c:v>44</c:v>
                </c:pt>
                <c:pt idx="17">
                  <c:v>21</c:v>
                </c:pt>
                <c:pt idx="18">
                  <c:v>22</c:v>
                </c:pt>
                <c:pt idx="19">
                  <c:v>12</c:v>
                </c:pt>
                <c:pt idx="20">
                  <c:v>16</c:v>
                </c:pt>
                <c:pt idx="21">
                  <c:v>16</c:v>
                </c:pt>
                <c:pt idx="22">
                  <c:v>19</c:v>
                </c:pt>
                <c:pt idx="23">
                  <c:v>22</c:v>
                </c:pt>
                <c:pt idx="24">
                  <c:v>26</c:v>
                </c:pt>
                <c:pt idx="25">
                  <c:v>18</c:v>
                </c:pt>
                <c:pt idx="26">
                  <c:v>8</c:v>
                </c:pt>
                <c:pt idx="27">
                  <c:v>5</c:v>
                </c:pt>
                <c:pt idx="28">
                  <c:v>11</c:v>
                </c:pt>
                <c:pt idx="29">
                  <c:v>10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109D-41B8-891B-6970559D657B}"/>
            </c:ext>
          </c:extLst>
        </c:ser>
        <c:ser>
          <c:idx val="4"/>
          <c:order val="4"/>
          <c:tx>
            <c:strRef>
              <c:f>Sheet4!$F$1</c:f>
              <c:strCache>
                <c:ptCount val="1"/>
                <c:pt idx="0">
                  <c:v>Totaal</c:v>
                </c:pt>
              </c:strCache>
            </c:strRef>
          </c:tx>
          <c:spPr>
            <a:ln w="69850"/>
          </c:spPr>
          <c:cat>
            <c:strRef>
              <c:f>Sheet4!$A$2:$A$31</c:f>
              <c:strCache>
                <c:ptCount val="30"/>
                <c:pt idx="0">
                  <c:v>1000-1024</c:v>
                </c:pt>
                <c:pt idx="1">
                  <c:v>1025-1049</c:v>
                </c:pt>
                <c:pt idx="2">
                  <c:v>1050-1074</c:v>
                </c:pt>
                <c:pt idx="3">
                  <c:v>1100-1124</c:v>
                </c:pt>
                <c:pt idx="4">
                  <c:v>1125-1149</c:v>
                </c:pt>
                <c:pt idx="5">
                  <c:v>1175-1199</c:v>
                </c:pt>
                <c:pt idx="6">
                  <c:v>1200-1224</c:v>
                </c:pt>
                <c:pt idx="7">
                  <c:v>1225-1249</c:v>
                </c:pt>
                <c:pt idx="8">
                  <c:v>1250-1274</c:v>
                </c:pt>
                <c:pt idx="9">
                  <c:v>1275-1299</c:v>
                </c:pt>
                <c:pt idx="10">
                  <c:v>1300-1324</c:v>
                </c:pt>
                <c:pt idx="11">
                  <c:v>1325-1349</c:v>
                </c:pt>
                <c:pt idx="12">
                  <c:v>1350-1374</c:v>
                </c:pt>
                <c:pt idx="13">
                  <c:v>1375-1399</c:v>
                </c:pt>
                <c:pt idx="14">
                  <c:v>1400-1424</c:v>
                </c:pt>
                <c:pt idx="15">
                  <c:v>1425-1449</c:v>
                </c:pt>
                <c:pt idx="16">
                  <c:v>1450-1474</c:v>
                </c:pt>
                <c:pt idx="17">
                  <c:v>1475-1499</c:v>
                </c:pt>
                <c:pt idx="18">
                  <c:v>1500-1524</c:v>
                </c:pt>
                <c:pt idx="19">
                  <c:v>1525-1549</c:v>
                </c:pt>
                <c:pt idx="20">
                  <c:v>1550-1574</c:v>
                </c:pt>
                <c:pt idx="21">
                  <c:v>1575-1599</c:v>
                </c:pt>
                <c:pt idx="22">
                  <c:v>1600-1624</c:v>
                </c:pt>
                <c:pt idx="23">
                  <c:v>1625-1649</c:v>
                </c:pt>
                <c:pt idx="24">
                  <c:v>1650-1674</c:v>
                </c:pt>
                <c:pt idx="25">
                  <c:v>1675-1699</c:v>
                </c:pt>
                <c:pt idx="26">
                  <c:v>1700-1724</c:v>
                </c:pt>
                <c:pt idx="27">
                  <c:v>1725-1749</c:v>
                </c:pt>
                <c:pt idx="28">
                  <c:v>1750-1774</c:v>
                </c:pt>
                <c:pt idx="29">
                  <c:v>1775-1800</c:v>
                </c:pt>
              </c:strCache>
            </c:strRef>
          </c:cat>
          <c:val>
            <c:numRef>
              <c:f>Sheet4!$F$2:$F$31</c:f>
              <c:numCache>
                <c:formatCode>General</c:formatCode>
                <c:ptCount val="30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6</c:v>
                </c:pt>
                <c:pt idx="4">
                  <c:v>4</c:v>
                </c:pt>
                <c:pt idx="5">
                  <c:v>7</c:v>
                </c:pt>
                <c:pt idx="6">
                  <c:v>18</c:v>
                </c:pt>
                <c:pt idx="7">
                  <c:v>11</c:v>
                </c:pt>
                <c:pt idx="8">
                  <c:v>21</c:v>
                </c:pt>
                <c:pt idx="9">
                  <c:v>27</c:v>
                </c:pt>
                <c:pt idx="10">
                  <c:v>61</c:v>
                </c:pt>
                <c:pt idx="11">
                  <c:v>64</c:v>
                </c:pt>
                <c:pt idx="12">
                  <c:v>84</c:v>
                </c:pt>
                <c:pt idx="13">
                  <c:v>129</c:v>
                </c:pt>
                <c:pt idx="14">
                  <c:v>145</c:v>
                </c:pt>
                <c:pt idx="15">
                  <c:v>160</c:v>
                </c:pt>
                <c:pt idx="16">
                  <c:v>144</c:v>
                </c:pt>
                <c:pt idx="17">
                  <c:v>131</c:v>
                </c:pt>
                <c:pt idx="18">
                  <c:v>135</c:v>
                </c:pt>
                <c:pt idx="19">
                  <c:v>137</c:v>
                </c:pt>
                <c:pt idx="20">
                  <c:v>121</c:v>
                </c:pt>
                <c:pt idx="21">
                  <c:v>182</c:v>
                </c:pt>
                <c:pt idx="22">
                  <c:v>210</c:v>
                </c:pt>
                <c:pt idx="23">
                  <c:v>276</c:v>
                </c:pt>
                <c:pt idx="24">
                  <c:v>265</c:v>
                </c:pt>
                <c:pt idx="25">
                  <c:v>135</c:v>
                </c:pt>
                <c:pt idx="26">
                  <c:v>99</c:v>
                </c:pt>
                <c:pt idx="27">
                  <c:v>57</c:v>
                </c:pt>
                <c:pt idx="28">
                  <c:v>83</c:v>
                </c:pt>
                <c:pt idx="29">
                  <c:v>82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109D-41B8-891B-6970559D65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270656"/>
        <c:axId val="105284736"/>
      </c:lineChart>
      <c:catAx>
        <c:axId val="105270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5284736"/>
        <c:crosses val="autoZero"/>
        <c:auto val="1"/>
        <c:lblAlgn val="ctr"/>
        <c:lblOffset val="100"/>
        <c:noMultiLvlLbl val="0"/>
      </c:catAx>
      <c:valAx>
        <c:axId val="105284736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270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6.2254052748929686E-2"/>
          <c:y val="5.0674194883306975E-2"/>
          <c:w val="0.19362431321546125"/>
          <c:h val="0.30541884208318454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Sheet10!$B$1</c:f>
              <c:strCache>
                <c:ptCount val="1"/>
                <c:pt idx="0">
                  <c:v>Cooperatives</c:v>
                </c:pt>
              </c:strCache>
            </c:strRef>
          </c:tx>
          <c:cat>
            <c:strRef>
              <c:f>Sheet10!$A$2:$A$11</c:f>
              <c:strCache>
                <c:ptCount val="10"/>
                <c:pt idx="0">
                  <c:v>1850-1859</c:v>
                </c:pt>
                <c:pt idx="1">
                  <c:v>1860-1869</c:v>
                </c:pt>
                <c:pt idx="2">
                  <c:v>1870-1879</c:v>
                </c:pt>
                <c:pt idx="3">
                  <c:v>1880-1889</c:v>
                </c:pt>
                <c:pt idx="4">
                  <c:v>1890-1899</c:v>
                </c:pt>
                <c:pt idx="5">
                  <c:v>1900-1909</c:v>
                </c:pt>
                <c:pt idx="6">
                  <c:v>1910-1919</c:v>
                </c:pt>
                <c:pt idx="7">
                  <c:v>1920-1929</c:v>
                </c:pt>
                <c:pt idx="8">
                  <c:v>1930-1939</c:v>
                </c:pt>
                <c:pt idx="9">
                  <c:v>1940-1950</c:v>
                </c:pt>
              </c:strCache>
            </c:strRef>
          </c:cat>
          <c:val>
            <c:numRef>
              <c:f>Sheet10!$B$2:$B$11</c:f>
              <c:numCache>
                <c:formatCode>General</c:formatCode>
                <c:ptCount val="10"/>
                <c:pt idx="0">
                  <c:v>10</c:v>
                </c:pt>
                <c:pt idx="1">
                  <c:v>3</c:v>
                </c:pt>
                <c:pt idx="2">
                  <c:v>10</c:v>
                </c:pt>
                <c:pt idx="3">
                  <c:v>34</c:v>
                </c:pt>
                <c:pt idx="4">
                  <c:v>134</c:v>
                </c:pt>
                <c:pt idx="5">
                  <c:v>551</c:v>
                </c:pt>
                <c:pt idx="6">
                  <c:v>499</c:v>
                </c:pt>
                <c:pt idx="7">
                  <c:v>196</c:v>
                </c:pt>
                <c:pt idx="8">
                  <c:v>121</c:v>
                </c:pt>
                <c:pt idx="9">
                  <c:v>154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AF8-411E-8769-27EF345E0B18}"/>
            </c:ext>
          </c:extLst>
        </c:ser>
        <c:ser>
          <c:idx val="1"/>
          <c:order val="1"/>
          <c:tx>
            <c:strRef>
              <c:f>Sheet10!$C$1</c:f>
              <c:strCache>
                <c:ptCount val="1"/>
                <c:pt idx="0">
                  <c:v>Associations</c:v>
                </c:pt>
              </c:strCache>
            </c:strRef>
          </c:tx>
          <c:cat>
            <c:strRef>
              <c:f>Sheet10!$A$2:$A$11</c:f>
              <c:strCache>
                <c:ptCount val="10"/>
                <c:pt idx="0">
                  <c:v>1850-1859</c:v>
                </c:pt>
                <c:pt idx="1">
                  <c:v>1860-1869</c:v>
                </c:pt>
                <c:pt idx="2">
                  <c:v>1870-1879</c:v>
                </c:pt>
                <c:pt idx="3">
                  <c:v>1880-1889</c:v>
                </c:pt>
                <c:pt idx="4">
                  <c:v>1890-1899</c:v>
                </c:pt>
                <c:pt idx="5">
                  <c:v>1900-1909</c:v>
                </c:pt>
                <c:pt idx="6">
                  <c:v>1910-1919</c:v>
                </c:pt>
                <c:pt idx="7">
                  <c:v>1920-1929</c:v>
                </c:pt>
                <c:pt idx="8">
                  <c:v>1930-1939</c:v>
                </c:pt>
                <c:pt idx="9">
                  <c:v>1940-1950</c:v>
                </c:pt>
              </c:strCache>
            </c:strRef>
          </c:cat>
          <c:val>
            <c:numRef>
              <c:f>Sheet10!$C$2:$C$11</c:f>
              <c:numCache>
                <c:formatCode>General</c:formatCode>
                <c:ptCount val="10"/>
                <c:pt idx="2">
                  <c:v>504</c:v>
                </c:pt>
                <c:pt idx="3">
                  <c:v>1789</c:v>
                </c:pt>
                <c:pt idx="4">
                  <c:v>3490</c:v>
                </c:pt>
                <c:pt idx="5">
                  <c:v>2404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AF8-411E-8769-27EF345E0B18}"/>
            </c:ext>
          </c:extLst>
        </c:ser>
        <c:ser>
          <c:idx val="2"/>
          <c:order val="2"/>
          <c:tx>
            <c:strRef>
              <c:f>Sheet10!$D$1</c:f>
              <c:strCache>
                <c:ptCount val="1"/>
                <c:pt idx="0">
                  <c:v>Labour unions</c:v>
                </c:pt>
              </c:strCache>
            </c:strRef>
          </c:tx>
          <c:cat>
            <c:strRef>
              <c:f>Sheet10!$A$2:$A$11</c:f>
              <c:strCache>
                <c:ptCount val="10"/>
                <c:pt idx="0">
                  <c:v>1850-1859</c:v>
                </c:pt>
                <c:pt idx="1">
                  <c:v>1860-1869</c:v>
                </c:pt>
                <c:pt idx="2">
                  <c:v>1870-1879</c:v>
                </c:pt>
                <c:pt idx="3">
                  <c:v>1880-1889</c:v>
                </c:pt>
                <c:pt idx="4">
                  <c:v>1890-1899</c:v>
                </c:pt>
                <c:pt idx="5">
                  <c:v>1900-1909</c:v>
                </c:pt>
                <c:pt idx="6">
                  <c:v>1910-1919</c:v>
                </c:pt>
                <c:pt idx="7">
                  <c:v>1920-1929</c:v>
                </c:pt>
                <c:pt idx="8">
                  <c:v>1930-1939</c:v>
                </c:pt>
                <c:pt idx="9">
                  <c:v>1940-1950</c:v>
                </c:pt>
              </c:strCache>
            </c:strRef>
          </c:cat>
          <c:val>
            <c:numRef>
              <c:f>Sheet10!$D$2:$D$11</c:f>
              <c:numCache>
                <c:formatCode>General</c:formatCode>
                <c:ptCount val="10"/>
                <c:pt idx="0">
                  <c:v>23</c:v>
                </c:pt>
                <c:pt idx="1">
                  <c:v>92</c:v>
                </c:pt>
                <c:pt idx="2">
                  <c:v>268</c:v>
                </c:pt>
                <c:pt idx="3">
                  <c:v>487</c:v>
                </c:pt>
                <c:pt idx="4">
                  <c:v>2256</c:v>
                </c:pt>
                <c:pt idx="5">
                  <c:v>3619</c:v>
                </c:pt>
                <c:pt idx="6">
                  <c:v>3348</c:v>
                </c:pt>
                <c:pt idx="7">
                  <c:v>1326</c:v>
                </c:pt>
                <c:pt idx="8">
                  <c:v>695</c:v>
                </c:pt>
                <c:pt idx="9">
                  <c:v>24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AF8-411E-8769-27EF345E0B18}"/>
            </c:ext>
          </c:extLst>
        </c:ser>
        <c:ser>
          <c:idx val="3"/>
          <c:order val="3"/>
          <c:tx>
            <c:strRef>
              <c:f>Sheet10!$E$1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ln w="28575">
                <a:solidFill>
                  <a:schemeClr val="tx1"/>
                </a:solidFill>
              </a:ln>
            </c:spPr>
          </c:marker>
          <c:cat>
            <c:strRef>
              <c:f>Sheet10!$A$2:$A$11</c:f>
              <c:strCache>
                <c:ptCount val="10"/>
                <c:pt idx="0">
                  <c:v>1850-1859</c:v>
                </c:pt>
                <c:pt idx="1">
                  <c:v>1860-1869</c:v>
                </c:pt>
                <c:pt idx="2">
                  <c:v>1870-1879</c:v>
                </c:pt>
                <c:pt idx="3">
                  <c:v>1880-1889</c:v>
                </c:pt>
                <c:pt idx="4">
                  <c:v>1890-1899</c:v>
                </c:pt>
                <c:pt idx="5">
                  <c:v>1900-1909</c:v>
                </c:pt>
                <c:pt idx="6">
                  <c:v>1910-1919</c:v>
                </c:pt>
                <c:pt idx="7">
                  <c:v>1920-1929</c:v>
                </c:pt>
                <c:pt idx="8">
                  <c:v>1930-1939</c:v>
                </c:pt>
                <c:pt idx="9">
                  <c:v>1940-1950</c:v>
                </c:pt>
              </c:strCache>
            </c:strRef>
          </c:cat>
          <c:val>
            <c:numRef>
              <c:f>Sheet10!$E$2:$E$11</c:f>
              <c:numCache>
                <c:formatCode>General</c:formatCode>
                <c:ptCount val="10"/>
                <c:pt idx="0">
                  <c:v>33</c:v>
                </c:pt>
                <c:pt idx="1">
                  <c:v>95</c:v>
                </c:pt>
                <c:pt idx="2">
                  <c:v>782</c:v>
                </c:pt>
                <c:pt idx="3">
                  <c:v>2310</c:v>
                </c:pt>
                <c:pt idx="4">
                  <c:v>5880</c:v>
                </c:pt>
                <c:pt idx="5">
                  <c:v>6574</c:v>
                </c:pt>
                <c:pt idx="6">
                  <c:v>3847</c:v>
                </c:pt>
                <c:pt idx="7">
                  <c:v>1522</c:v>
                </c:pt>
                <c:pt idx="8">
                  <c:v>816</c:v>
                </c:pt>
                <c:pt idx="9">
                  <c:v>178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DAF8-411E-8769-27EF345E0B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371840"/>
        <c:axId val="116373760"/>
      </c:lineChart>
      <c:catAx>
        <c:axId val="116371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16373760"/>
        <c:crosses val="autoZero"/>
        <c:auto val="1"/>
        <c:lblAlgn val="ctr"/>
        <c:lblOffset val="100"/>
        <c:noMultiLvlLbl val="0"/>
      </c:catAx>
      <c:valAx>
        <c:axId val="116373760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1637184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5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0.7561</cdr:x>
      <cdr:y>0.01459</cdr:y>
    </cdr:from>
    <cdr:to>
      <cdr:x>0.97473</cdr:x>
      <cdr:y>0.97782</cdr:y>
    </cdr:to>
    <cdr:sp macro="" textlink="">
      <cdr:nvSpPr>
        <cdr:cNvPr id="2" name="Rechthoek 1"/>
        <cdr:cNvSpPr/>
      </cdr:nvSpPr>
      <cdr:spPr>
        <a:xfrm xmlns:a="http://schemas.openxmlformats.org/drawingml/2006/main">
          <a:off x="5976664" y="72008"/>
          <a:ext cx="1728192" cy="475252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nl-NL"/>
        </a:p>
      </cdr:txBody>
    </cdr:sp>
  </cdr:relSizeAnchor>
  <cdr:relSizeAnchor xmlns:cdr="http://schemas.openxmlformats.org/drawingml/2006/chartDrawing">
    <cdr:from>
      <cdr:x>0.70144</cdr:x>
      <cdr:y>0.01459</cdr:y>
    </cdr:from>
    <cdr:to>
      <cdr:x>0.74361</cdr:x>
      <cdr:y>0.97393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xmlns="" id="{47D46BD1-59E5-4E24-B91D-A691908DA21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544616" y="72008"/>
          <a:ext cx="333333" cy="4733334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0.77655</cdr:x>
      <cdr:y>0.00399</cdr:y>
    </cdr:from>
    <cdr:to>
      <cdr:x>0.83929</cdr:x>
      <cdr:y>1</cdr:y>
    </cdr:to>
    <cdr:sp macro="" textlink="">
      <cdr:nvSpPr>
        <cdr:cNvPr id="2" name="Right Brace 1"/>
        <cdr:cNvSpPr/>
      </cdr:nvSpPr>
      <cdr:spPr>
        <a:xfrm xmlns:a="http://schemas.openxmlformats.org/drawingml/2006/main">
          <a:off x="7130361" y="17596"/>
          <a:ext cx="576085" cy="4392479"/>
        </a:xfrm>
        <a:prstGeom xmlns:a="http://schemas.openxmlformats.org/drawingml/2006/main" prst="rightBrace">
          <a:avLst/>
        </a:prstGeom>
        <a:ln xmlns:a="http://schemas.openxmlformats.org/drawingml/2006/main" w="57150"/>
      </cdr:spPr>
      <cdr:style>
        <a:lnRef xmlns:a="http://schemas.openxmlformats.org/drawingml/2006/main" idx="1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nl-BE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5630" cy="512304"/>
          </a:xfrm>
          <a:prstGeom prst="rect">
            <a:avLst/>
          </a:prstGeom>
        </p:spPr>
        <p:txBody>
          <a:bodyPr vert="horz" lIns="95510" tIns="47755" rIns="95510" bIns="47755" rtlCol="0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981" y="0"/>
            <a:ext cx="3075630" cy="512304"/>
          </a:xfrm>
          <a:prstGeom prst="rect">
            <a:avLst/>
          </a:prstGeom>
        </p:spPr>
        <p:txBody>
          <a:bodyPr vert="horz" lIns="95510" tIns="47755" rIns="95510" bIns="47755" rtlCol="0"/>
          <a:lstStyle>
            <a:lvl1pPr algn="r">
              <a:defRPr sz="1300"/>
            </a:lvl1pPr>
          </a:lstStyle>
          <a:p>
            <a:fld id="{D9A6B306-F794-4E9A-B72F-AC32A74239FC}" type="datetimeFigureOut">
              <a:rPr lang="nl-BE" smtClean="0"/>
              <a:t>29/03/2018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720675"/>
            <a:ext cx="3075630" cy="512303"/>
          </a:xfrm>
          <a:prstGeom prst="rect">
            <a:avLst/>
          </a:prstGeom>
        </p:spPr>
        <p:txBody>
          <a:bodyPr vert="horz" lIns="95510" tIns="47755" rIns="95510" bIns="47755" rtlCol="0" anchor="b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981" y="9720675"/>
            <a:ext cx="3075630" cy="512303"/>
          </a:xfrm>
          <a:prstGeom prst="rect">
            <a:avLst/>
          </a:prstGeom>
        </p:spPr>
        <p:txBody>
          <a:bodyPr vert="horz" lIns="95510" tIns="47755" rIns="95510" bIns="47755" rtlCol="0" anchor="b"/>
          <a:lstStyle>
            <a:lvl1pPr algn="r">
              <a:defRPr sz="1300"/>
            </a:lvl1pPr>
          </a:lstStyle>
          <a:p>
            <a:fld id="{2C37EFE7-503C-46F6-BBE4-B58EAA67F31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7455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6363" cy="511731"/>
          </a:xfrm>
          <a:prstGeom prst="rect">
            <a:avLst/>
          </a:prstGeom>
        </p:spPr>
        <p:txBody>
          <a:bodyPr vert="horz" lIns="95510" tIns="47755" rIns="95510" bIns="47755" rtlCol="0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5" y="2"/>
            <a:ext cx="3076363" cy="511731"/>
          </a:xfrm>
          <a:prstGeom prst="rect">
            <a:avLst/>
          </a:prstGeom>
        </p:spPr>
        <p:txBody>
          <a:bodyPr vert="horz" lIns="95510" tIns="47755" rIns="95510" bIns="47755" rtlCol="0"/>
          <a:lstStyle>
            <a:lvl1pPr algn="r">
              <a:defRPr sz="1300"/>
            </a:lvl1pPr>
          </a:lstStyle>
          <a:p>
            <a:fld id="{AA5EA19F-5056-4A81-B044-A3BB68A804A9}" type="datetimeFigureOut">
              <a:rPr lang="nl-BE" smtClean="0"/>
              <a:t>29/03/2018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10" tIns="47755" rIns="95510" bIns="47755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0" y="4861443"/>
            <a:ext cx="5679440" cy="4605576"/>
          </a:xfrm>
          <a:prstGeom prst="rect">
            <a:avLst/>
          </a:prstGeom>
        </p:spPr>
        <p:txBody>
          <a:bodyPr vert="horz" lIns="95510" tIns="47755" rIns="95510" bIns="4775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6363" cy="511731"/>
          </a:xfrm>
          <a:prstGeom prst="rect">
            <a:avLst/>
          </a:prstGeom>
        </p:spPr>
        <p:txBody>
          <a:bodyPr vert="horz" lIns="95510" tIns="47755" rIns="95510" bIns="47755" rtlCol="0" anchor="b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5" y="9721108"/>
            <a:ext cx="3076363" cy="511731"/>
          </a:xfrm>
          <a:prstGeom prst="rect">
            <a:avLst/>
          </a:prstGeom>
        </p:spPr>
        <p:txBody>
          <a:bodyPr vert="horz" lIns="95510" tIns="47755" rIns="95510" bIns="47755" rtlCol="0" anchor="b"/>
          <a:lstStyle>
            <a:lvl1pPr algn="r">
              <a:defRPr sz="1300"/>
            </a:lvl1pPr>
          </a:lstStyle>
          <a:p>
            <a:fld id="{8ABCCBF9-C906-4BE9-96EE-71AC9FB4384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74676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CCBF9-C906-4BE9-96EE-71AC9FB43843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42344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CCBF9-C906-4BE9-96EE-71AC9FB43843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11678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CCBF9-C906-4BE9-96EE-71AC9FB43843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35139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7200" spc="-80" baseline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rgbClr val="FF0000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C7BE-537E-4382-8A37-889C8C8824C8}" type="datetime1">
              <a:rPr lang="nl-BE" smtClean="0"/>
              <a:t>29/03/2018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Tine De Moor_Utrecht University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C9E6E4-E561-45FF-8DC5-B2D64D1D3D32}" type="slidenum">
              <a:rPr lang="nl-BE" smtClean="0"/>
              <a:t>‹#›</a:t>
            </a:fld>
            <a:endParaRPr lang="nl-BE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358" y="5852160"/>
            <a:ext cx="577766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680C6-2734-4BA7-872B-4DA28D2BD1CF}" type="datetime1">
              <a:rPr lang="nl-BE" smtClean="0"/>
              <a:t>29/03/2018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Tine De Moor_Utrecht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E6E4-E561-45FF-8DC5-B2D64D1D3D32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6B50-A1C0-455A-826C-A9BA71C05D88}" type="datetime1">
              <a:rPr lang="nl-BE" smtClean="0"/>
              <a:t>29/03/2018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Tine De Moor_Utrecht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E6E4-E561-45FF-8DC5-B2D64D1D3D32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64344" y="705445"/>
            <a:ext cx="8215313" cy="1026914"/>
          </a:xfrm>
          <a:prstGeom prst="rect">
            <a:avLst/>
          </a:prstGeom>
        </p:spPr>
        <p:txBody>
          <a:bodyPr/>
          <a:lstStyle>
            <a:lvl1pPr>
              <a:defRPr sz="4400" spc="697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400" cap="all" spc="697">
                <a:solidFill>
                  <a:srgbClr val="4F4F4F"/>
                </a:solidFill>
              </a:rP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464344" y="357187"/>
            <a:ext cx="8215313" cy="3571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1700" cap="all" spc="27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160729">
              <a:spcBef>
                <a:spcPts val="0"/>
              </a:spcBef>
              <a:buClrTx/>
              <a:buSzTx/>
              <a:buNone/>
              <a:defRPr sz="1700" cap="all" spc="27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321457">
              <a:spcBef>
                <a:spcPts val="0"/>
              </a:spcBef>
              <a:buClrTx/>
              <a:buSzTx/>
              <a:buNone/>
              <a:defRPr sz="1700" cap="all" spc="27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482186">
              <a:spcBef>
                <a:spcPts val="0"/>
              </a:spcBef>
              <a:buClrTx/>
              <a:buSzTx/>
              <a:buNone/>
              <a:defRPr sz="1700" cap="all" spc="27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642915">
              <a:spcBef>
                <a:spcPts val="0"/>
              </a:spcBef>
              <a:buClrTx/>
              <a:buSzTx/>
              <a:buNone/>
              <a:defRPr sz="1700" cap="all" spc="27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1700" cap="all" spc="270">
                <a:solidFill>
                  <a:srgbClr val="4F4F4F"/>
                </a:solidFill>
              </a:rPr>
              <a:t>Body Level One</a:t>
            </a:r>
          </a:p>
          <a:p>
            <a:pPr lvl="1">
              <a:defRPr sz="1800" cap="none" spc="0">
                <a:solidFill>
                  <a:srgbClr val="000000"/>
                </a:solidFill>
              </a:defRPr>
            </a:pPr>
            <a:r>
              <a:rPr sz="1700" cap="all" spc="270">
                <a:solidFill>
                  <a:srgbClr val="4F4F4F"/>
                </a:solidFill>
              </a:rPr>
              <a:t>Body Level Two</a:t>
            </a:r>
          </a:p>
          <a:p>
            <a:pPr lvl="2">
              <a:defRPr sz="1800" cap="none" spc="0">
                <a:solidFill>
                  <a:srgbClr val="000000"/>
                </a:solidFill>
              </a:defRPr>
            </a:pPr>
            <a:r>
              <a:rPr sz="1700" cap="all" spc="270">
                <a:solidFill>
                  <a:srgbClr val="4F4F4F"/>
                </a:solidFill>
              </a:rPr>
              <a:t>Body Level Three</a:t>
            </a:r>
          </a:p>
          <a:p>
            <a:pPr lvl="3">
              <a:defRPr sz="1800" cap="none" spc="0">
                <a:solidFill>
                  <a:srgbClr val="000000"/>
                </a:solidFill>
              </a:defRPr>
            </a:pPr>
            <a:r>
              <a:rPr sz="1700" cap="all" spc="270">
                <a:solidFill>
                  <a:srgbClr val="4F4F4F"/>
                </a:solidFill>
              </a:rPr>
              <a:t>Body Level Four</a:t>
            </a:r>
          </a:p>
          <a:p>
            <a:pPr lvl="4">
              <a:defRPr sz="1800" cap="none" spc="0">
                <a:solidFill>
                  <a:srgbClr val="000000"/>
                </a:solidFill>
              </a:defRPr>
            </a:pPr>
            <a:r>
              <a:rPr sz="1700" cap="all" spc="270">
                <a:solidFill>
                  <a:srgbClr val="4F4F4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51832511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EB382-26F8-4673-8826-DCEFBB298309}" type="datetime1">
              <a:rPr lang="nl-BE" smtClean="0"/>
              <a:t>29/03/2018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Tine De Moor_Utrecht University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5970549"/>
            <a:ext cx="577766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1056-EF1D-4497-99FE-D09D11D32256}" type="datetime1">
              <a:rPr lang="nl-BE" smtClean="0"/>
              <a:t>29/03/2018</a:t>
            </a:fld>
            <a:endParaRPr lang="nl-B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C9E6E4-E561-45FF-8DC5-B2D64D1D3D32}" type="slidenum">
              <a:rPr lang="nl-BE" smtClean="0"/>
              <a:t>‹#›</a:t>
            </a:fld>
            <a:endParaRPr lang="nl-B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Tine De Moor_Utrecht University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B7EAE-9F23-497C-9A6F-F16F1738FD19}" type="datetime1">
              <a:rPr lang="nl-BE" smtClean="0"/>
              <a:t>29/03/2018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Tine De Moor_Utrecht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E6E4-E561-45FF-8DC5-B2D64D1D3D32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552D6-E7BA-4EF6-95C7-3CCB59DB1B2E}" type="datetime1">
              <a:rPr lang="nl-BE" smtClean="0"/>
              <a:t>29/03/2018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Tine De Moor_Utrecht University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E6E4-E561-45FF-8DC5-B2D64D1D3D32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C15BE-8A53-49CE-AEFE-CE3FA0186095}" type="datetime1">
              <a:rPr lang="nl-BE" smtClean="0"/>
              <a:t>29/03/2018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Tine De Moor_Utrecht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E6E4-E561-45FF-8DC5-B2D64D1D3D32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DD64-0E61-49F3-89A9-5116341E673B}" type="datetime1">
              <a:rPr lang="nl-BE" smtClean="0"/>
              <a:t>29/03/2018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Tine De Moor_Utrecht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E6E4-E561-45FF-8DC5-B2D64D1D3D32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0A66B-25F5-4F2A-8792-FF6DDEC25B12}" type="datetime1">
              <a:rPr lang="nl-BE" smtClean="0"/>
              <a:t>29/03/2018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Tine De Moor_Utrecht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E6E4-E561-45FF-8DC5-B2D64D1D3D32}" type="slidenum">
              <a:rPr lang="nl-BE" smtClean="0"/>
              <a:t>‹#›</a:t>
            </a:fld>
            <a:endParaRPr lang="nl-B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0302-4CF3-49E0-B0E7-B18A315F2CC0}" type="datetime1">
              <a:rPr lang="nl-BE" smtClean="0"/>
              <a:t>29/03/2018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Tine De Moor_Utrecht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C9E6E4-E561-45FF-8DC5-B2D64D1D3D32}" type="slidenum">
              <a:rPr lang="nl-BE" smtClean="0"/>
              <a:t>‹#›</a:t>
            </a:fld>
            <a:endParaRPr lang="nl-B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97CD526-90FE-4726-AD2D-CB24568FBC4A}" type="datetime1">
              <a:rPr lang="nl-BE" smtClean="0"/>
              <a:t>29/03/2018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l-BE"/>
              <a:t>Tine De Moor_Utrecht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8AC9E6E4-E561-45FF-8DC5-B2D64D1D3D32}" type="slidenum">
              <a:rPr lang="nl-BE" smtClean="0"/>
              <a:t>‹#›</a:t>
            </a:fld>
            <a:endParaRPr lang="nl-BE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chart" Target="../charts/chart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hyperlink" Target="http://www.google.be/url?sa=i&amp;rct=j&amp;q=&amp;esrc=s&amp;frm=1&amp;source=images&amp;cd=&amp;cad=rja&amp;docid=utI9UzqGdPTI8M&amp;tbnid=1uzHP62PpAQZWM:&amp;ved=0CAUQjRw&amp;url=http://www.innl.nl/page/2965/nl&amp;ei=DDrpUb-1IY3mPPbTgWA&amp;psig=AFQjCNGNiefKMgiHXlCsLZKjSJsVZhbuJw&amp;ust=1374325626439242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17" Type="http://schemas.openxmlformats.org/officeDocument/2006/relationships/image" Target="../media/image28.png"/><Relationship Id="rId2" Type="http://schemas.openxmlformats.org/officeDocument/2006/relationships/image" Target="../media/image13.png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344" y="952769"/>
            <a:ext cx="5616624" cy="5256584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0" y="5925830"/>
            <a:ext cx="9127312" cy="949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1172" y="620688"/>
            <a:ext cx="7723236" cy="1400199"/>
          </a:xfrm>
        </p:spPr>
        <p:txBody>
          <a:bodyPr/>
          <a:lstStyle/>
          <a:p>
            <a:r>
              <a:rPr lang="nl-BE" sz="2800" dirty="0">
                <a:solidFill>
                  <a:srgbClr val="FF0000"/>
                </a:solidFill>
              </a:rPr>
              <a:t/>
            </a:r>
            <a:br>
              <a:rPr lang="nl-BE" sz="2800" dirty="0">
                <a:solidFill>
                  <a:srgbClr val="FF0000"/>
                </a:solidFill>
              </a:rPr>
            </a:br>
            <a:r>
              <a:rPr lang="en-US" sz="2800" i="1" dirty="0">
                <a:solidFill>
                  <a:srgbClr val="FF0000"/>
                </a:solidFill>
              </a:rPr>
              <a:t>Collective Action Practices as the Basis for an Alternative Model for Energy Provision </a:t>
            </a:r>
            <a:endParaRPr lang="nl-BE" sz="1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4836486"/>
            <a:ext cx="3331176" cy="786742"/>
          </a:xfrm>
        </p:spPr>
        <p:txBody>
          <a:bodyPr>
            <a:normAutofit fontScale="85000" lnSpcReduction="10000"/>
          </a:bodyPr>
          <a:lstStyle/>
          <a:p>
            <a:r>
              <a:rPr lang="nl-BE" smtClean="0"/>
              <a:t>Prof. </a:t>
            </a:r>
            <a:r>
              <a:rPr lang="nl-BE" dirty="0" smtClean="0"/>
              <a:t>Dr. Tine </a:t>
            </a:r>
            <a:r>
              <a:rPr lang="nl-BE" dirty="0"/>
              <a:t>De Moor</a:t>
            </a:r>
          </a:p>
          <a:p>
            <a:r>
              <a:rPr lang="nl-BE" dirty="0"/>
              <a:t>Utrecht University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925830"/>
            <a:ext cx="3419872" cy="94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Tine De Moor_Utrecht University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25830"/>
            <a:ext cx="3131840" cy="93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63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53" y="494633"/>
            <a:ext cx="6176976" cy="608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13" y="188640"/>
            <a:ext cx="8686800" cy="611986"/>
          </a:xfrm>
        </p:spPr>
        <p:txBody>
          <a:bodyPr>
            <a:noAutofit/>
          </a:bodyPr>
          <a:lstStyle/>
          <a:p>
            <a:r>
              <a:rPr lang="nl-BE" sz="2000" dirty="0" err="1"/>
              <a:t>Institutions</a:t>
            </a:r>
            <a:r>
              <a:rPr lang="nl-BE" sz="2000" dirty="0"/>
              <a:t> for </a:t>
            </a:r>
            <a:r>
              <a:rPr lang="nl-BE" sz="2000" dirty="0" err="1"/>
              <a:t>collective</a:t>
            </a:r>
            <a:r>
              <a:rPr lang="nl-BE" sz="2000" dirty="0"/>
              <a:t> action=</a:t>
            </a:r>
            <a:r>
              <a:rPr lang="nl-BE" sz="2000" dirty="0" err="1"/>
              <a:t>Groups</a:t>
            </a:r>
            <a:r>
              <a:rPr lang="nl-BE" sz="2000" dirty="0"/>
              <a:t> with rights + collective resources + self-devised rules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Tine De Moor_Utrecht University</a:t>
            </a:r>
          </a:p>
        </p:txBody>
      </p:sp>
    </p:spTree>
    <p:extLst>
      <p:ext uri="{BB962C8B-B14F-4D97-AF65-F5344CB8AC3E}">
        <p14:creationId xmlns:p14="http://schemas.microsoft.com/office/powerpoint/2010/main" val="230581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53" y="494633"/>
            <a:ext cx="6176976" cy="608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61121" y="3098805"/>
            <a:ext cx="2400242" cy="23885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INSTITUTIONS:</a:t>
            </a:r>
          </a:p>
          <a:p>
            <a:pPr algn="ctr"/>
            <a:r>
              <a:rPr lang="nl-BE" dirty="0"/>
              <a:t>based on </a:t>
            </a:r>
          </a:p>
          <a:p>
            <a:pPr algn="ctr"/>
            <a:r>
              <a:rPr lang="nl-BE" dirty="0"/>
              <a:t>Self-regulation</a:t>
            </a:r>
          </a:p>
          <a:p>
            <a:pPr algn="ctr"/>
            <a:r>
              <a:rPr lang="nl-BE" dirty="0"/>
              <a:t>Self-sanctioning</a:t>
            </a:r>
          </a:p>
          <a:p>
            <a:pPr algn="ctr"/>
            <a:r>
              <a:rPr lang="nl-BE" dirty="0"/>
              <a:t>Self-governance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052695" y="678106"/>
            <a:ext cx="5275635" cy="843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RESOURCES:</a:t>
            </a:r>
          </a:p>
          <a:p>
            <a:pPr algn="ctr"/>
            <a:r>
              <a:rPr lang="nl-BE" dirty="0"/>
              <a:t>-use has effect on stock</a:t>
            </a:r>
          </a:p>
          <a:p>
            <a:pPr algn="ctr"/>
            <a:r>
              <a:rPr lang="nl-BE" dirty="0"/>
              <a:t>-use can be phyiscally delimited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550122" y="3098805"/>
            <a:ext cx="2076715" cy="28516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  <a:p>
            <a:pPr algn="ctr"/>
            <a:r>
              <a:rPr lang="nl-BE" dirty="0"/>
              <a:t>USERS: prosumers</a:t>
            </a:r>
          </a:p>
          <a:p>
            <a:pPr algn="ctr"/>
            <a:endParaRPr lang="nl-BE" dirty="0"/>
          </a:p>
          <a:p>
            <a:pPr algn="ctr"/>
            <a:r>
              <a:rPr lang="nl-BE" dirty="0"/>
              <a:t>Builds on reciprocity through participation of a well-defined group of people</a:t>
            </a:r>
          </a:p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3573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53" y="494633"/>
            <a:ext cx="6176976" cy="608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61121" y="3098805"/>
            <a:ext cx="2400242" cy="23885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INSTITUTIONS:</a:t>
            </a:r>
          </a:p>
          <a:p>
            <a:pPr algn="ctr"/>
            <a:r>
              <a:rPr lang="nl-BE" dirty="0"/>
              <a:t>based on </a:t>
            </a:r>
          </a:p>
          <a:p>
            <a:pPr algn="ctr"/>
            <a:r>
              <a:rPr lang="nl-BE" dirty="0"/>
              <a:t>Self-regulation</a:t>
            </a:r>
          </a:p>
          <a:p>
            <a:pPr algn="ctr"/>
            <a:r>
              <a:rPr lang="nl-BE" dirty="0"/>
              <a:t>Self-sanctioning</a:t>
            </a:r>
          </a:p>
          <a:p>
            <a:pPr algn="ctr"/>
            <a:r>
              <a:rPr lang="nl-BE" dirty="0"/>
              <a:t>Self-governance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052695" y="678106"/>
            <a:ext cx="5275635" cy="843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RESOURCES:</a:t>
            </a:r>
          </a:p>
          <a:p>
            <a:pPr algn="ctr"/>
            <a:r>
              <a:rPr lang="nl-BE" dirty="0"/>
              <a:t>-use has effect on stock</a:t>
            </a:r>
          </a:p>
          <a:p>
            <a:pPr algn="ctr"/>
            <a:r>
              <a:rPr lang="nl-BE" dirty="0"/>
              <a:t>-use can be phyiscally delimited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550122" y="3098805"/>
            <a:ext cx="2076715" cy="28516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  <a:p>
            <a:pPr algn="ctr"/>
            <a:r>
              <a:rPr lang="nl-BE" dirty="0"/>
              <a:t>USERS: prosumers</a:t>
            </a:r>
          </a:p>
          <a:p>
            <a:pPr algn="ctr"/>
            <a:endParaRPr lang="nl-BE" dirty="0"/>
          </a:p>
          <a:p>
            <a:pPr algn="ctr"/>
            <a:r>
              <a:rPr lang="nl-BE" dirty="0"/>
              <a:t>Builds on reciprocity through participation of a well-defined group of people</a:t>
            </a:r>
          </a:p>
          <a:p>
            <a:pPr algn="ctr"/>
            <a:endParaRPr lang="nl-BE" dirty="0"/>
          </a:p>
        </p:txBody>
      </p:sp>
      <p:sp>
        <p:nvSpPr>
          <p:cNvPr id="10" name="Afgeronde rechthoek 9"/>
          <p:cNvSpPr/>
          <p:nvPr/>
        </p:nvSpPr>
        <p:spPr>
          <a:xfrm>
            <a:off x="2621555" y="4939364"/>
            <a:ext cx="3928567" cy="183735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err="1">
                <a:solidFill>
                  <a:schemeClr val="bg1"/>
                </a:solidFill>
              </a:rPr>
              <a:t>Groups</a:t>
            </a:r>
            <a:r>
              <a:rPr lang="nl-BE" sz="1600" dirty="0">
                <a:solidFill>
                  <a:schemeClr val="bg1"/>
                </a:solidFill>
              </a:rPr>
              <a:t> of </a:t>
            </a:r>
            <a:r>
              <a:rPr lang="nl-BE" sz="1600" dirty="0" err="1">
                <a:solidFill>
                  <a:schemeClr val="bg1"/>
                </a:solidFill>
              </a:rPr>
              <a:t>citizens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creating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and</a:t>
            </a:r>
            <a:r>
              <a:rPr lang="nl-BE" sz="1600" dirty="0">
                <a:solidFill>
                  <a:schemeClr val="bg1"/>
                </a:solidFill>
              </a:rPr>
              <a:t> managing a </a:t>
            </a:r>
            <a:r>
              <a:rPr lang="nl-BE" sz="1600" dirty="0" err="1">
                <a:solidFill>
                  <a:schemeClr val="bg1"/>
                </a:solidFill>
              </a:rPr>
              <a:t>collective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good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and</a:t>
            </a:r>
            <a:r>
              <a:rPr lang="nl-BE" sz="1600" dirty="0">
                <a:solidFill>
                  <a:schemeClr val="bg1"/>
                </a:solidFill>
              </a:rPr>
              <a:t>/or service, </a:t>
            </a:r>
            <a:r>
              <a:rPr lang="nl-BE" sz="1600" dirty="0" err="1">
                <a:solidFill>
                  <a:schemeClr val="bg1"/>
                </a:solidFill>
              </a:rPr>
              <a:t>whereby</a:t>
            </a:r>
            <a:r>
              <a:rPr lang="nl-BE" sz="1600" dirty="0">
                <a:solidFill>
                  <a:schemeClr val="bg1"/>
                </a:solidFill>
              </a:rPr>
              <a:t> the </a:t>
            </a:r>
            <a:r>
              <a:rPr lang="nl-BE" sz="1600" dirty="0" err="1">
                <a:solidFill>
                  <a:schemeClr val="bg1"/>
                </a:solidFill>
              </a:rPr>
              <a:t>individual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use</a:t>
            </a:r>
            <a:r>
              <a:rPr lang="nl-BE" sz="1600" dirty="0">
                <a:solidFill>
                  <a:schemeClr val="bg1"/>
                </a:solidFill>
              </a:rPr>
              <a:t> right of the </a:t>
            </a:r>
            <a:r>
              <a:rPr lang="nl-BE" sz="1600" dirty="0" err="1">
                <a:solidFill>
                  <a:schemeClr val="bg1"/>
                </a:solidFill>
              </a:rPr>
              <a:t>group</a:t>
            </a:r>
            <a:r>
              <a:rPr lang="nl-BE" sz="1600" dirty="0">
                <a:solidFill>
                  <a:schemeClr val="bg1"/>
                </a:solidFill>
              </a:rPr>
              <a:t> members is set </a:t>
            </a:r>
            <a:r>
              <a:rPr lang="nl-BE" sz="1600" dirty="0" err="1">
                <a:solidFill>
                  <a:schemeClr val="bg1"/>
                </a:solidFill>
              </a:rPr>
              <a:t>and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limited</a:t>
            </a:r>
            <a:r>
              <a:rPr lang="nl-BE" sz="1600" dirty="0">
                <a:solidFill>
                  <a:schemeClr val="bg1"/>
                </a:solidFill>
              </a:rPr>
              <a:t> the </a:t>
            </a:r>
            <a:r>
              <a:rPr lang="nl-BE" sz="1600" dirty="0" err="1">
                <a:solidFill>
                  <a:schemeClr val="bg1"/>
                </a:solidFill>
              </a:rPr>
              <a:t>by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collective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decisions</a:t>
            </a:r>
            <a:r>
              <a:rPr lang="nl-BE" sz="1600" dirty="0">
                <a:solidFill>
                  <a:schemeClr val="bg1"/>
                </a:solidFill>
              </a:rPr>
              <a:t> of </a:t>
            </a:r>
            <a:r>
              <a:rPr lang="nl-BE" sz="1600" dirty="0" err="1">
                <a:solidFill>
                  <a:schemeClr val="bg1"/>
                </a:solidFill>
              </a:rPr>
              <a:t>all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groups</a:t>
            </a:r>
            <a:r>
              <a:rPr lang="nl-BE" sz="16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2019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Care </a:t>
            </a:r>
            <a:r>
              <a:rPr lang="nl-BE" dirty="0" err="1"/>
              <a:t>collectivities</a:t>
            </a:r>
            <a:r>
              <a:rPr lang="nl-BE" dirty="0"/>
              <a:t> in the Netherlands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641" t="1141" r="33963" b="9955"/>
          <a:stretch/>
        </p:blipFill>
        <p:spPr>
          <a:xfrm>
            <a:off x="457200" y="1524317"/>
            <a:ext cx="8003232" cy="612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32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355160" cy="1371600"/>
          </a:xfrm>
        </p:spPr>
        <p:txBody>
          <a:bodyPr/>
          <a:lstStyle/>
          <a:p>
            <a:r>
              <a:rPr lang="nl-BE" dirty="0"/>
              <a:t>New </a:t>
            </a:r>
            <a:r>
              <a:rPr lang="nl-BE" dirty="0" err="1"/>
              <a:t>forms</a:t>
            </a:r>
            <a:r>
              <a:rPr lang="nl-BE" dirty="0"/>
              <a:t> of </a:t>
            </a:r>
            <a:r>
              <a:rPr lang="nl-BE" dirty="0" err="1"/>
              <a:t>cooperatives</a:t>
            </a:r>
            <a:r>
              <a:rPr lang="nl-BE" dirty="0"/>
              <a:t>, e.g. </a:t>
            </a:r>
            <a:r>
              <a:rPr lang="nl-BE" dirty="0" err="1"/>
              <a:t>gebiedscooperaties</a:t>
            </a:r>
            <a:r>
              <a:rPr lang="nl-BE" dirty="0"/>
              <a:t> (NL)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Tine De Moor_Utrecht University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20" y="1555608"/>
            <a:ext cx="8963025" cy="51149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23A991E-57CB-480C-B7E7-FF4163A1E308}"/>
              </a:ext>
            </a:extLst>
          </p:cNvPr>
          <p:cNvSpPr txBox="1"/>
          <p:nvPr/>
        </p:nvSpPr>
        <p:spPr>
          <a:xfrm>
            <a:off x="323528" y="1646413"/>
            <a:ext cx="43204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# </a:t>
            </a:r>
            <a:r>
              <a:rPr lang="en-US" dirty="0" err="1"/>
              <a:t>cooperations</a:t>
            </a:r>
            <a:r>
              <a:rPr lang="en-US" dirty="0"/>
              <a:t> newly founded</a:t>
            </a:r>
          </a:p>
          <a:p>
            <a:r>
              <a:rPr lang="en-US" dirty="0"/>
              <a:t>Total # of </a:t>
            </a:r>
            <a:r>
              <a:rPr lang="en-US" dirty="0" err="1"/>
              <a:t>cooperations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406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59652" cy="1371600"/>
          </a:xfrm>
        </p:spPr>
        <p:txBody>
          <a:bodyPr>
            <a:normAutofit/>
          </a:bodyPr>
          <a:lstStyle/>
          <a:p>
            <a:r>
              <a:rPr lang="nl-BE" dirty="0" smtClean="0"/>
              <a:t>Commons, guilds, waterboards...: </a:t>
            </a:r>
            <a:br>
              <a:rPr lang="nl-BE" dirty="0" smtClean="0"/>
            </a:br>
            <a:r>
              <a:rPr lang="nl-BE" dirty="0" smtClean="0"/>
              <a:t>1000-1600</a:t>
            </a:r>
            <a:endParaRPr lang="nl-BE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-38101" y="1772816"/>
          <a:ext cx="9182101" cy="4410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93632" y="1916832"/>
            <a:ext cx="1477328" cy="381642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nl-BE" sz="2800" dirty="0" err="1" smtClean="0">
                <a:solidFill>
                  <a:schemeClr val="accent5">
                    <a:lumMod val="75000"/>
                  </a:schemeClr>
                </a:solidFill>
              </a:rPr>
              <a:t>Liberalization</a:t>
            </a:r>
            <a:endParaRPr lang="nl-BE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nl-BE" sz="2800" dirty="0" err="1" smtClean="0">
                <a:solidFill>
                  <a:schemeClr val="accent5">
                    <a:lumMod val="75000"/>
                  </a:schemeClr>
                </a:solidFill>
              </a:rPr>
              <a:t>Formation</a:t>
            </a:r>
            <a:r>
              <a:rPr lang="nl-BE" sz="2800" dirty="0" smtClean="0">
                <a:solidFill>
                  <a:schemeClr val="accent5">
                    <a:lumMod val="75000"/>
                  </a:schemeClr>
                </a:solidFill>
              </a:rPr>
              <a:t> of </a:t>
            </a:r>
            <a:r>
              <a:rPr lang="nl-BE" sz="2800" dirty="0" err="1" smtClean="0">
                <a:solidFill>
                  <a:schemeClr val="accent5">
                    <a:lumMod val="75000"/>
                  </a:schemeClr>
                </a:solidFill>
              </a:rPr>
              <a:t>nation-states</a:t>
            </a:r>
            <a:endParaRPr lang="nl-BE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63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Cooperatives, associations, labour unions, 1880-1920</a:t>
            </a:r>
            <a:endParaRPr lang="nl-BE" dirty="0"/>
          </a:p>
        </p:txBody>
      </p:sp>
      <p:sp>
        <p:nvSpPr>
          <p:cNvPr id="4" name="AutoShape 2" descr="data:image/jpeg;base64,/9j/4AAQSkZJRgABAQAAAQABAAD/2wBDAAkGBwgHBgkIBwgKCgkLDRYPDQwMDRsUFRAWIB0iIiAdHx8kKDQsJCYxJx8fLT0tMTU3Ojo6Iys/RD84QzQ5Ojf/2wBDAQoKCg0MDRoPDxo3JR8lNzc3Nzc3Nzc3Nzc3Nzc3Nzc3Nzc3Nzc3Nzc3Nzc3Nzc3Nzc3Nzc3Nzc3Nzc3Nzc3Nzf/wAARCADeAOMDASIAAhEBAxEB/8QAGwAAAQUBAQAAAAAAAAAAAAAABgACAwQFAQf/xABHEAACAQMDAgMDCAcGBQIHAAABAgMABBEFEiEGMRMiQRRRYQcVIzJxgZHhFkJScqGx0SQlQ2KCwTM0NVOyY3MmRGSDkqLw/8QAFgEBAQEAAAAAAAAAAAAAAAAAAAEC/8QAGBEBAQEBAQAAAAAAAAAAAAAAABEBQSH/2gAMAwEAAhEDEQA/APca4aVI1ByuHNdNNPwqK5muZpGmnvRSJoS6s1zVdKuUFnCssTjPbsaLSKz9ZtlmsJgc5Ck5HcUHn36c6+M5sRkH9k0WdF9Q3WtQze225hlQ8DHpQNJc3W9kSVgo95r0/RIQmnQEgFzGCWAxmiNJWp9MGacKBwrtcHau1UKlSpVQqVKlQKsHq/UL7TtNEumpumLgY254repki7kYcdjQeSydX9X5O2NQoPJ8KtrovWupdU1lY9SIW1VCzYjxk8YGazJzMtxcxvdOQjkHzUa9EoBowfezl5GJLcmoogFdpUqqFSpUqBUqVKgVKlSoOVw0jXDUVw0vSk1NOKilTT3rpxTTQI/bVXUmC2M5Jx9G38qndlQZJwB76COsNejkj9ktZC3mAYr60AZeSM0rtlsduBXqegarZtp9tGblBIIwCrHntXlDzJLyGkCljnvnA9aqyOhkWUNNkHIOe2KsR70tzB28VM/aKXtlvnHjJn94V4dBqNxuTzTs2Dkgn8KmN66MzgTksBxk8n31IPb1uYG7Sofvp4kTGQw/GvFIbmUxZDXSkMB3Pf8AOrI1O8LKiifDnjMh9PSqPYTPCO8qf/kKRmiAyZEx+8K8Ya8vVBISUkAtkv3+0V1NQ1N48leMADD+hoPZxLG3Z1P2Gu70PZh+NeRxajqQjIYBctg4fjPpU8eq6ksR3yojZwcHOKD1TxI/21/GmtPEAcyL+NeXrqV+z7xcRABeEJ9fjWPdapqigMLhd4jO1t3FBd1S4/vG9xjb4rfDNH3RDF9BiYjbljx7q8lVrp7wLNIWZiAeQc/fRx0VrKadK9heO+xj5Gb6oPuoPQ6VcUhgCpBB9adVQqVKlQKlSpUCpUqVBw00kCut2qMjmsrhGl6dq41cZto54opH3VUvb2G0QtK4GPee9ZOudT2unv4AbdMRwACf5UG3+tNfyOXZ2GcKFTI+NBpa51DJeSCOCTw41yW7/wAaF5dwABkVhtZlBU8E+lPd2WUhLhypGMGP66093iC+eR97ncuRwMVUVApd8GRQI48NxjBNNkhEcbKbhSdvGVqYzgI0pdD4jeZtuf8A+FMjnV3bw3MmXxnw+woGsY0yBJIpChfKvHNPlCkECeUsrDuMGo3kaSUeHJM6O+OV4GB2rqs0jo5knAdz3XPagsW0xMq7btipY8FOT+dSzTRhRh5pTjhVXBPxFQwqQiB3lOwFvKoH3iphdXWkX9rdiM3KBT9FL2GfcBQckTymRoplCpklzgn4/bTI0t2R91vMApAwH5yfvq7edXNq9tHDLpUMSyvyw7jFUpbORmdoY2QF+ySDn4D+tBZRITsAtpgoOMF/4d6mZVCoUtGA5xvYVDbW7FFbw58k42vIP55/jTZ4m8I7raR+TgmUc/b7qCRlidlJts70OOQCfj9tY8sNsXRbiJmxGSAG7fGtEwEmKTwMgxt3k5z7wPfVSKzjMNu3hMG8JvqsOPj9tA6FLRJGdIgPICA0nY1qRJHMjqId3AJIk4BrMg0RWjTglijBsuvI9wqxpuny2pjimQIrLn62eB3+6gO9B1uSJjb3ZzEijY5PIHxosjdZEDqcg8g15ckkQljzKgBjxgE5PxNEmka6tsywyupTuw3Z20IMKVRQTRzxiSJw6HsQeKlohUq5mu1QqVKlQUNVkuorVpLMKXX0ahCbqbVlcgLZHB7GTFHEoDLggEHuDQR1T07o0kyu6pE5ySA2M1lUP6V6wGO6Kw+6Wq951HrFyuwR2ig9ystYr9LaSc4uOf8A3fzqIdI6WD/zbYP/AKv50mCOb5waYyFYMnjJlz99RLFqKrsUKuD5WWQcVM/SGmntev8AZ4v505ektPxgXsnHul/OqOCDUSqgqhI7bpBxUb2mprJv2I64xtDA1di6S00YJvZSfjN+dSt0rYngX0o/+9+dBlGDUAu32Y4xjgrzUEUN3CqxLZTELns4Gft5rabpKyx/1GUHt/xvzqI9IWu/jVp8e7xvzoMdjexyKE0+faoICBhg/HvTk+cVJI02XbtwAX4Px78Vot0hEWyNZuFHuE351w9IRHI+e7oH/wB786CosGpyLsXTWAwASZD+Peuy2+oSOpfTZCEP6sn51oJ0bGy8a5dn1/4/511ejIs4XXLrvz9P+dBkAXsUo26NKfMW4bt/GpYrq6QKz6RdE85GR+HftWrJ0PGeU128B/8Ae/OkOiPRNevfvmP9aChDfyxps+Y7ljnOSePs71INQnPJ0OYKOMZPP281Z/QafGfn+9HP/d/Opk6GuvTX73GfWU/1oM/2y6DLIulzghdv/Drkl1cERiTS5DsBBO0jP4VsR9D3XP8Aft6ef+5+dOboe8Dca7e4/f8AzoMhby5XaF0lsAdthqx7dfbVJ01ty+gTgitJeh74D/rd5z/nP9a6Oi9SHC61dfDzfnRVNLmVmVTpU5cc52gZqdL29CsRpkoYt6xrUw6O1VZuNZufq8kmujpPWsndrU/HbBoNDRtcu7OPD2NwQTwNoAx9lbQ6qTsbC64/yihdemNaAA+eJvxrj9Oa8CcatJtHvFQFH6WQ5wbO5H2rVux15LyZYo7aYE9yRwKCbfp7XGuER9VfDHk7fSjHpvT/AGCKRHuWuHLcu3eiN6lSpVRG/NAXXl+Y5YoYY4jIO7OM8fZR8+e4oM69soGgjudgEwbbu+FQA3tdy3f2cEDPCVGl/cnH/A445jrssJDbiQfvoelu73xm8N1UbsAAZqjck1K7WTaPZyfXEdSRX12AG/s5B/yc0NSvqLElps8Z4UVCLrUgNsU447blFIDRL+6c4+gGPQrTm1C72+VYQc48yVi6W801tG9wQXyQccZqtdTX7XD4uRGingYpARDU7wd0tz6fV70yPVLwjLR26nngpQzNNfcEXX/600XWoEKBdAgdvJSApXVr0pzDbYPrspp1XUFP/L2hyfVay9LuZ5oik7LlSRxUuozyraD2cBSxwCaQbMWs3qgZgs8du1NXqCdJmSS2sw3oQp5obEt8U/5nnHbYKant7HcLnn0zGKQFJ1u8Knbb2mT8DUKdQ3wyBZ2xx3+sPwrCt5bxL9GlnSRD3BXFbJOHLHBXbwMdqCzJr2osmVtLbuPKS1cTqHVCG22trke9m5/jQ69/fOWIcRgNgADPFTC4vwR9MMN2+jqQEMWu6i+c2tuHxnG5/wCtcPUF5n6e3hXHBw7j/eh5bvUEkIWVSR6MtaWn3D3sJaVIhOpwT76o1I9cnZdwhXbjg+I39akTWrkRqfZcknGBK39arGElIyE424UZGKq315cWsyR28cTeXJLZqK2vne7LACyZuO4mb+tO+erpcE6e5J4x4p/rQ+NSvinleAMPgafHqGozMG8S1IU+pNAQJrc4OW0+UZ90uf8AenNrEuMewzYPf6X86yrS6uWuDHOY8EceHmr+VK7Scg++gc+szbAsVlMjsdqsZM4NHGjW5ttPiVn3ORudv2ie9BFtYnULuO0jkMQLZ3g8ivQoYRBAkQyQgAyaIsKRtFKuKOBSqjj++hPrwObCEKM5lHH3UWPj7qF+tSi6chc9nqDz24jfJ4wPjQldx3hvXjt1UjOcCjC7uQWAYMSe3woYaG9fUR7AwDHOSw+NXBl3dzqFkw8ZQMjj3U0yaj7MZ2iyjdiBVvqW21O3WNtRZJEYHBUYrStdN1yTRkaKSH2cxbguPTFUO0ZnNnC5YAZ54qlerdyaiYrN1bfk4NW9IZhaICAeTkVFbwXtxrca2LiN9p5K8CoKGpyarYOq3G1dwyDjvVm3h1aezWaMR7GHGBT+rYNStzD85SJLkeUgYq5pVrrp0q3a2dFhbAVcA+tBJokUnhsZFUsW82Kl1VpDbhUIGO3HamaQZRHKkuBIsh3EetLWZy9kNo827uPQ0GjJ0vf+x+Mt5+oG+r8M1BpejaldTMkdymVHBYVty2mu2+itMdR8RVg3eH4Y93btWL0lca1qN3KsVwsDrxyn5UVVvtL1Gy1CFbmSEgvxtrWC4I8bgqM4B7iqfUUOqR6vDHqM6yKDlGUYq4HgEgjJO4j19RRFHStJu9Ue4ktpVSNX2jIqDUIZrG6FrLqKLJnbjHap9Cm1aO9uItMlRLfeSSRnJqHWzcHU7VpntpZ/aApJU5U/H30Fufp3VIoZLpbqJ/Lu7Gu6NFKLb6YICWPbvWrrUOvW2kyStfwFCmdoTGR+FZmnIyqzg7mDHGTQaIV1G1jwBwAaydRjvGlU2EaSSkhdsjY71qq5VlDIN3cmq7zXUepwyW/s5bIwJASAPeaisW6n1mxkVLuC1iD8Ak1oaXb6zeKZEt7JUzwxJ5qx1pLe7rYX8NnIRkqIgw/nUvT/AFBrT2KezaVbNFggZJziqiKzM638qXMcaMhx5DwTWw2d4ZSoyO2axrK5uLqczzQrG7u+5R6YNao2n6oAf1zUVr6DxrEG7APwon1zVhpVk1wYzJg/VBoV6f51eEkAFexzUfV08o0rdJKz+JcMgBHYCg3bHqv2m1Sb2V13Z4z2wcUqD9EaT5shOTzu9P8AMaVVHqrc5FC/XCj5qyR2ccUTkY570M9c7TpDZBPmFQeb3UriUIByfWoumUB1I5BIw3f7aZO4D7wTn413pqTOqqc8bW/nVC+VBAmn2zJx5sY+6iDSE29Lxcf/ACvb7qH/AJUhu0+15x5/9qIdO8vTkYyP+UH8qcAXpcmImTbzvP8AOtPpRd3UbD3JWXpb7VkUMM7z6cd61ek2z1KxJHKdh9tBz5UsLNaxlf1c5ok6fAOgWGAOdooY+VNt13a5bH0Z/maJen8Dp/T88gFcmgGtM5lvCOSJmHJqvrGVtAu3DE5U1HazYnvArMF8ZuAPjUepynwVAyVOMZoPTLqZx0pLKOHFofX/AC0EfJhqEraxcRsVI2ZOff76MLpx+iFxzg+yN6f5a8++TDA1+QFu6elSAl67nD6vZhhkhqq7ozIrAY9M0uu/Lq1kzfV3elRLMrsWHl4wARVGp0Cm83TbVx470J9QzMnXyQ5+jFypxRV8nH1b4548ZuaEuqAg+UBcnBMyc/fQendSEPoR8oIEXH8KEbAqwlQvg+IcYxxRbrp/uRhn/DP+1Bdpt3ysvcOeKDSZcqp3gbc9yOKi02Nm6gtlk8wZCR7vSoTGzSgFjg85paa8sfUdtuPAQ4H4VFWvldlMHsKJjzBq2egIV/R+3bb+qaH/AJZnB+b3b3GiT5PW39M22P2DxVRibkF0Rv2gyy8ffVgFAzESDkcDNZ5Aa8BYHHjS8ffU7IgztJBJyCKitnp1lOr27ZOece6pNZSK8iigmfYsdw7v8RzwKpdK4OrxAsSwBxml1LbXM2oTLbyMr8bSeye+qNnTZrZbGJYbJvDUELk8nBNKo9KhCafCuQ2ARuz35pUQcOM0M9d/9EfvwRzW7FqFrcXEtvBPG80Rw6K2Sv21h9cnGhT8dsVFx5fJLg+ZQ3YriodBnCayOOCrcffXblC+SpUqAMe+saW5s43BkgvvEUY3I4FVG38qLBtPtOP1v9qINLkQ6BCCwP8AZFH8KAmvrKdlWS0vp/2d8gOKkGqW/mgWxvfKACqyDgUgnsSgZ0xyJDk1p9IkDqRiT9WP/esu0wzEw27wxt3EjAnNcYxW0iu9lPvJ270lAzQWvlQlzqVqO/0RP8TRXoTZ6esTjH1TQ3bwR3BBl0m6mOMKXOakkhdcRppd6FHZVY4oM6xkxc3iEfWmbHGfWnaix9g2MNzKe47VetbZixEdjcQqMlsoWOfurstvvjbNnczJ+sqxlaAteXf0dKW7eyN/40BfJswXqUBRjdGauJAFi2jTNS8LsRvOD8Kl9mSPa8OiX0ZAwGQ4P44oLvXL/wB62hYZG/FVN5Vny2QBwO2aga3O8b9K1IyDlGc7gD+FW5reV18sFwD8YWoLnybXChb6LGD4xPehTrOdU63yeQHT+daKWQjZjHpuqJITyyHGf4VxrKB5d0ui6lJJ3LNgn+VAc9RygaMMdjFx/ChCBQ7yeYkmQkgHtVWWPxjtl0/WSnuzwP4VatI5EldorO7iVyCTKmT/AAFBaDJEcGQccDJpmny46gtyp3Dwzj19RXVTbhpIyG5+uuKo3PhR3IaUXcZH1XtgP6GorV+Vpme1tdqgnsc+lb3yfN4XTttu4ypoLlvNM1ABLyXU7jZ6Oo4/AVKNVgsEWK3vtRt4RwE8LI/lViLrzr7U3IKiabn/AFVZMqHJQDP296zLC708hEiluZH3sxaWIgc/dWiRCpypBJ744xQafSxzrkByAdpzgVzre9uLIXkkGAWVV3H4msq01SLRroXbhn2jhQfrZqLqvUfnHSZrkqULlcr7uRUUT6DIRo9qC4zs55pVBoePmi14/UpVUT6HqMkXVVxJbWMrRXxzK5jI2EetbPXTBunbrJxwP51PpmqW9zqc9vErBrNfDlJGOfSs/wCUDxJOm7wxkINoOW+0VlXl8ioCNrvjAJqldXYQFVi3k8DNJ5wpB8Uk4AJqu1xawkOznccnLcg1pDInaMgSRkt7watqPOHjAV+5wc5qm+qW64+kyw9aamtQ7myQRjA4qjTDIzIfFce8Y9alnIlCqWPB7n7apG5hZEcKftPFdN/bQqPFDYY8k9sZqAh0yG5OsWd1HIREqkNmTy/hWrFG6dTNOXAiLZMni8FcdsfbQA0+lMWKPIF9MORTI59MZB4kkgPwc0hR9oa+BJqIuAFkkLFJTLkEHsO/FR6ZYyWekanbtdBpZtxjzL2yO1CZgsZER4PGMbLkFmPNVJo4UQ7lcH0AYmg9AhjaTpmO1t5Bb3PiLkmXJ7jJqeNp7XRLRJJVmuIZAXAkGWGa8wF7p2wfSOWHGNxFd9t00yAmWUD185pCvTNVcXeqWNyI98IHmUS42n7jSuCP0mS4cCSAxAKwk4U8+mcV53E1hcI6W0kzMBnO5uK6LWBh5ZZOB2LtzQo/htbpeomuzdD2Ql/IX4HbBrmhQ3VpquoTTTHwZeV3PkfDFeeXMthEGjeWZDjKku1RG801YyPHlPuJdv60K9JsU1H5k1C3uJV9olLGJg/bJ4pnsepjRJbY3Gbs3BIlz6e+vODdac7ALcTDPudv61ZFqdykzTqB33SNz/GhR1rBkFrp8YASQJ5hnJrMjmlRiHYbR76y7D2aB98byNJ2O+Qn+dTy3ywljJ5lzywGcVBcUkSKVH1+Tx6Vy4lWSQIyEnvnFU01m2RlbxQNo4ytPXVrOZU3SuPfhaDUV4/BAaIAe+lJ5kZ1CgAcc1R9ttniYQzfWPqM5qUXQ8qkhh9lUR3bJFCHnCqB3YnOKZrBb9H/ABNvlYqQfvFRajGtzbMAN25h92PjVs7rrSiqyFVHGAM8DtRRNocmdJtcA/UpVBogC6VbrluFx/E0qAh1Kwk0W/vNVtTG8cv0kqyOByPdXnev/KFNrxXTUtvAhdsSeYHcKH+p+vdV6gTwGcw247ov6x+NYWkOPnOAuMjJz+FMxN1tXCoGOH8uPfVvTdPTUpbCG4VWhCOVx6+Y96o3TDxGVPqDjtWzoVzb2kunPdTLFGIpBuc4GdxoCFOldLCY9iTPvpl10xpotpALRBhScitQdQ6KIx/educem+objqHRWhcfOMHKns1KAq+CR+EijGxcYxVvQrSK/v4kuolaNYyVB9eaq3xDzoUO5CMg+/mtHRLu3sL+GS8mWJDEQC3bvQGFvoGn7VAtosfu1K3T2nMCDaRY7Y21DF1JooTnUYM/vU9uqdDGP7xhP+qpdARdxeFb2qlV2AMEC+g3mssyKbp1UceE+c/ZWvdlZbaykRtyMrEYPpvNZwtiLxigJ3RP6fCqFpmh2U0KvIgyRmtP9G7I/wCEpAHbFLTJoobeNZRICq8jZ61qR6nYqj7vG5GABEaUYEenwabeXAgQqHg5GO1VsKVbcnGPdWtNNHc3c8kSuUEOCSuMVmtIFRgTjI49cUo7Do8eo3MfixghYV2jPpmtmLpWyETb7Zcgd6p6fqNpZ3ERurhY90KkZ9e9Etv1Dooiw+oQdu26gEtZ6XtYbaSeKPayYI2/bTLtX9ulDheCMY91bmt63pEtpMkF7EzOMAA9+aydQIW+kOc/dQQDYp+jIDeppzWXttr4PpJOm47vXBrkRVpGYgZGeB61esJoIR41w6xRC4Q+bgDvQXrLo+x2APDuJX1J70286RshCSlvtb4MaJbLV9KOMahbY2/tilc6vpW3i/t8/vilAVZWYttIt1aMeSaVSSee4qUgKwII2kcAVc8RJdLRkkUo1zMQw7HkVVaJmP0bAP6cUEUztjhmV84491WZ7iC305EmmVHfIUZBJqpelbKzllnZcJ6kdzQ7qM4uodKlzy3icAem6gP9H1K1+bYMTEgAjO34mlWFoSqulwj4t6f5jSqlAUYCk71zz76n00BtSiRl8uT3qvI+HK44NT6Yd1/DjjBP8qI1njwz8jk9ie1WjPYWtpYvqcHjR7X2j47qhISTgnnuc1S10btNswAThm7fbQaq6z0scMdLXPrwa5Nr/T2xli0hPqkZoN8Nx+o2PspwilPZG7e6kBncMhS3dV2gx5Vc9qcb+yslgmv7cXCYKhT6HNVllD2tsexEeCDVLWg0ljbrGhLbjwBRW6OqengP+kIfhimfpdoQB/uVDQWLS5IJ8CTH7tOjsboni3kJ/dpEo3WZJNO051UKGiYhR6DcabHPIs5bOGWN8Y9OKig8RdL00MpUiA9x2O41JGCZcseSjAkfZUUM/PmrLIQLxwc4HArrdQ6yvHtsg+4VRkYCU4HZv96t31v4LRs7A7xngVUbPTupahfvdJcXTSIIiSCBVu5IERGScis7pLast8M/4BrReESeUNjj1NRWhpunW9/LCs67gsK8/jQn1UTZa5dQQEKiPgDA7V6D01EqtjH1bdP5mvPuuF/+Jr7P7eaYa3YNMhl6VW9eMGUgHdj41PqRzfS+fAznGKt2hDdDRqF7Rjn76q34UX8hONxxQMTOWPl3bfdirGmW0d6rQTAlWnQnI+2oomQA4UZ9/uq7ogHtGQP8dP8Aeiq3ygrHo3sBsY41Dhsgj7Kg6Ls49dtrtrqJMoyqGXvgg1N8rK4+bmx+q/8AMVN8kzL7FqHl58RP5GqnU6W0VppEdvyFiuJlGftFRjACgMTkd81fuQjWxyp4vJuP9VVZ0j2H6wGO2KgydVtxc2UihyVLhe9YmpRezGwhXI2FwM/vUTan4SWahEx9Ivb15of6oyt3a4ABDN6/Ghoh0MH5rh/1f+RpU7QdvzTB/q/8jSqo89YKzsw5FWrAAXkG1seaqy8O3Ix2NXtNiBu4jnPn4I+yg1DEAWkycnvipEBEVmyIruC/DDI7mpVcKp8/fOQRXLR7Z0txcMvhiRgwJ4qKnaXUVYKtvZnj3CnyXGpgsvs1koC8hsA1JJDp/iMbe5tI1wNu/JII++poBYJ4kl1cW0rsvdAR/vQZUofZAfD7Kfq9u9XNJLpcwZQHdngiqtyURYCHIBUkD4bqtWdzFHNbPcFgoYjdig1hqtnCW8YMWB/7f8qsWmrWk10sVvy7DO0pjNNju9Lxkywkc0+O90uFvER4Vx2wOaDJudssVscbTtbjPbzGmRQ7CCrLna2Rn4UndJooJFyBhsZHfzGuwRp4oGc+U5HrQA8yATSBmB8/p9tWL++MyxweEo8MY3e+q0pUTygftnv9tOmjgyoWQlsZP21Ua/Sgdbq58MDmEglj2ohEfkyQCdvOKHellUT3Xm5Fux/CtiOYyITG+cDBxU1cEWhMBKw/+nTP8aAuuUaTqW62L3YUV6XqUMMj+0SiNvZ1XL8ZOT2ob6qvRPrFwYIBLGRw6jgn30xNFNhE36DhSP8ACGfxqpe2o9qZ9x3FRT7fUIIukEgeVFlaPHh55zmuXLxtcZAbKgAgiim29un2k+hNaOkRbbhV24Hjpgn76opIkTeJjJPaprS8EM4Z22q06HJ7Dv3qKq/Kwrf3fuOcb+fwqz8lKf2G+bdn6RM/xqn8o063wsvZmWYjdnZzjtVz5NZY7Gwvlu5FiLSLtDHGcVeI1LlD7PKqnBN3N/Oq5jAQAsxH41P7RHJAShBDXMxUjnIyKYZQzYIG31NFZWrYisvFYFQkikk8cUL9RXMFzdQPC4cAnJB+NE3VkgXRJxlSGI9a89Rgrds8jtRNeh6AUOkwHH7X/kaVW+nHtTotr9BL9U/rfE0qqAj5tiRWklDrGBz8TUFrK1rdqIn2qD7+1EN1outMGWRFY5yQGzUOldK6jJfCVoonRTl1ZuKCNbm3lZt7jcRioI78W8XhDT4J0Xsz0XR9NOCd9lbbvdmpV0DYci0thipVBbasijnSbUk9uKlg1Qlf+mW2PdijJtBPGbS371IuiDfj2e3AA5p4A72w3cyS3FvFGsa4ULT/AJzlhXwltreVVOcsKLpNFUAboYAB2FSLoCcEwwjPw70AV873IXy2NsPX6venx61ePx7DbZ9MrRsdFCJwkIA94pHSivIWD4UAWNUubplSaOOJIhwEFXLabMyNkFiMCiVdHDOcRQnPwqR9F3QFNscRYEblHb40HkkwzJLkD65x+NREASdgRivST8n0RPlvOTyciuyfJ7HnIuwD+7SkB/Ssqpe3RJ49mfvWtFJb7fKwywxj1rd07oRbK5SZbvfxyCuM1rtpLb/Nb2/A78c0AQdSnz4ZtrOQxDAZ15xUsGpXZbENlYt78CjJdGO0v7NbZpy6Mc5a2t+3cGlAPNqt0Jhv02zJ9MLUnztNdMz3NukZYYAj4xRwuhxsAXtoNw7H3VxdBCtn2W3wO3NAHWtzCN6tu83v99Mku5Y3aNLSGeNyDtf4etHJ0kLj+yQA5ro0aPdu9mg3e/FADi8mHmXR7X7qY+ssx2/Mlq7djg0enRYtpHssGK4NDiQ+WytgPhQB9tqs72wg+bYbaGNifIeRn3V27GVDKQCR6mjRdKhK4NrATTJ9Ht3UK1pAfgTQeadQlfmdlWYuVcZGKwtHsWui7F1RQO5r0rXemWudPnhtba3jkbkNvxzQladF6wHYBolHv31cG/08rDR7Ybh2P/kaVbOjdNX8OmwRuU3AHOD8TSoi/OttktuO4/HtVZ3t4EPhk574BrsvTupLEZGv4mIX9g1GOm9SRAyX8A3f+may0XiRhBI00oX37qjleNuPaZdowT5qfJ03qRx/boDnnmM1EeltTOW+cYMjt9EaRHTt5PtMrf6qlgKgDztgjuTUMfS2poMHUoiOf8M81LF0zfjKtfxtjkEqaKTxR52vK+Sc43VZUxqn13wBjvUSdO6gW3C9gz8YzVgdPX4Qbr2E85xsNBWfwvCPiFiPiahS2tC2GDDI4yTVr9H9QyT7bDgemw11NCvmQhr1M57hTQRBIFOFyB7w1dJtyCDK4A74Pap06fus8XYGOOM1KuhXSAr7Whz67aIgiW3ZQRK5JHfPNIrAXAaRxkftVK+h3gCqL1Rk9wtN+YLtZMi8GD9uaKiMSDI8WYD96oxFE7HbJKwHvapG0S6Znja67juCaTdPXOQ/tm3GBhcgUQ2FYXziRwRxyak2x4CeI/ftupR6JOsnFwpY+rZNSvoM5C4ugue+M0U4RRbOJZcn3NUnhoEy00vAyctUiaTMe8/IGODxXV0VxyZ2II5BY0DCIpMBpWx6c13wYfKRM43f5qkGitkETtkn1Y0xtBkOd1ycDkYJGKDrQRK3E0g/1UwoikkTyA/vVONEuNy/2rIx65pp0WQH/mDkf5jQVxHCz8XMqkd8NT3a33KvtEmR/mqUaHIXJM/GO2e1SHQGGD4wyRzmqim9vasR4yl8nPJqyI7cKAgwAMYqWHSpCu3xRwe+TUvzQyrjxc555NRWjZeCLWMDOMe740qfZ6a62yAyZ+OfjSqj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5" name="AutoShape 4" descr="data:image/jpeg;base64,/9j/4AAQSkZJRgABAQAAAQABAAD/2wBDAAkGBwgHBgkIBwgKCgkLDRYPDQwMDRsUFRAWIB0iIiAdHx8kKDQsJCYxJx8fLT0tMTU3Ojo6Iys/RD84QzQ5Ojf/2wBDAQoKCg0MDRoPDxo3JR8lNzc3Nzc3Nzc3Nzc3Nzc3Nzc3Nzc3Nzc3Nzc3Nzc3Nzc3Nzc3Nzc3Nzc3Nzc3Nzc3Nzf/wAARCADeAOMDASIAAhEBAxEB/8QAGwAAAQUBAQAAAAAAAAAAAAAABgACAwQFAQf/xABHEAACAQMDAgMDCAcGBQIHAAABAgMABBEFEiEGMRMiQRRRYQcVIzJxgZHhFkJScqGx0SQlQ2KCwTM0NVOyY3MmRGSDkqLw/8QAFgEBAQEAAAAAAAAAAAAAAAAAAAEC/8QAGBEBAQEBAQAAAAAAAAAAAAAAABEBQSH/2gAMAwEAAhEDEQA/APca4aVI1ByuHNdNNPwqK5muZpGmnvRSJoS6s1zVdKuUFnCssTjPbsaLSKz9ZtlmsJgc5Ck5HcUHn36c6+M5sRkH9k0WdF9Q3WtQze225hlQ8DHpQNJc3W9kSVgo95r0/RIQmnQEgFzGCWAxmiNJWp9MGacKBwrtcHau1UKlSpVQqVKlQKsHq/UL7TtNEumpumLgY254repki7kYcdjQeSydX9X5O2NQoPJ8KtrovWupdU1lY9SIW1VCzYjxk8YGazJzMtxcxvdOQjkHzUa9EoBowfezl5GJLcmoogFdpUqqFSpUqBUqVKgVKlSoOVw0jXDUVw0vSk1NOKilTT3rpxTTQI/bVXUmC2M5Jx9G38qndlQZJwB76COsNejkj9ktZC3mAYr60AZeSM0rtlsduBXqegarZtp9tGblBIIwCrHntXlDzJLyGkCljnvnA9aqyOhkWUNNkHIOe2KsR70tzB28VM/aKXtlvnHjJn94V4dBqNxuTzTs2Dkgn8KmN66MzgTksBxk8n31IPb1uYG7Sofvp4kTGQw/GvFIbmUxZDXSkMB3Pf8AOrI1O8LKiifDnjMh9PSqPYTPCO8qf/kKRmiAyZEx+8K8Ya8vVBISUkAtkv3+0V1NQ1N48leMADD+hoPZxLG3Z1P2Gu70PZh+NeRxajqQjIYBctg4fjPpU8eq6ksR3yojZwcHOKD1TxI/21/GmtPEAcyL+NeXrqV+z7xcRABeEJ9fjWPdapqigMLhd4jO1t3FBd1S4/vG9xjb4rfDNH3RDF9BiYjbljx7q8lVrp7wLNIWZiAeQc/fRx0VrKadK9heO+xj5Gb6oPuoPQ6VcUhgCpBB9adVQqVKlQKlSpUCpUqVBw00kCut2qMjmsrhGl6dq41cZto54opH3VUvb2G0QtK4GPee9ZOudT2unv4AbdMRwACf5UG3+tNfyOXZ2GcKFTI+NBpa51DJeSCOCTw41yW7/wAaF5dwABkVhtZlBU8E+lPd2WUhLhypGMGP66093iC+eR97ncuRwMVUVApd8GRQI48NxjBNNkhEcbKbhSdvGVqYzgI0pdD4jeZtuf8A+FMjnV3bw3MmXxnw+woGsY0yBJIpChfKvHNPlCkECeUsrDuMGo3kaSUeHJM6O+OV4GB2rqs0jo5knAdz3XPagsW0xMq7btipY8FOT+dSzTRhRh5pTjhVXBPxFQwqQiB3lOwFvKoH3iphdXWkX9rdiM3KBT9FL2GfcBQckTymRoplCpklzgn4/bTI0t2R91vMApAwH5yfvq7edXNq9tHDLpUMSyvyw7jFUpbORmdoY2QF+ySDn4D+tBZRITsAtpgoOMF/4d6mZVCoUtGA5xvYVDbW7FFbw58k42vIP55/jTZ4m8I7raR+TgmUc/b7qCRlidlJts70OOQCfj9tY8sNsXRbiJmxGSAG7fGtEwEmKTwMgxt3k5z7wPfVSKzjMNu3hMG8JvqsOPj9tA6FLRJGdIgPICA0nY1qRJHMjqId3AJIk4BrMg0RWjTglijBsuvI9wqxpuny2pjimQIrLn62eB3+6gO9B1uSJjb3ZzEijY5PIHxosjdZEDqcg8g15ckkQljzKgBjxgE5PxNEmka6tsywyupTuw3Z20IMKVRQTRzxiSJw6HsQeKlohUq5mu1QqVKlQUNVkuorVpLMKXX0ahCbqbVlcgLZHB7GTFHEoDLggEHuDQR1T07o0kyu6pE5ySA2M1lUP6V6wGO6Kw+6Wq951HrFyuwR2ig9ystYr9LaSc4uOf8A3fzqIdI6WD/zbYP/AKv50mCOb5waYyFYMnjJlz99RLFqKrsUKuD5WWQcVM/SGmntev8AZ4v505ektPxgXsnHul/OqOCDUSqgqhI7bpBxUb2mprJv2I64xtDA1di6S00YJvZSfjN+dSt0rYngX0o/+9+dBlGDUAu32Y4xjgrzUEUN3CqxLZTELns4Gft5rabpKyx/1GUHt/xvzqI9IWu/jVp8e7xvzoMdjexyKE0+faoICBhg/HvTk+cVJI02XbtwAX4Px78Vot0hEWyNZuFHuE351w9IRHI+e7oH/wB786CosGpyLsXTWAwASZD+Peuy2+oSOpfTZCEP6sn51oJ0bGy8a5dn1/4/511ejIs4XXLrvz9P+dBkAXsUo26NKfMW4bt/GpYrq6QKz6RdE85GR+HftWrJ0PGeU128B/8Ae/OkOiPRNevfvmP9aChDfyxps+Y7ljnOSePs71INQnPJ0OYKOMZPP281Z/QafGfn+9HP/d/Opk6GuvTX73GfWU/1oM/2y6DLIulzghdv/Drkl1cERiTS5DsBBO0jP4VsR9D3XP8Aft6ef+5+dOboe8Dca7e4/f8AzoMhby5XaF0lsAdthqx7dfbVJ01ty+gTgitJeh74D/rd5z/nP9a6Oi9SHC61dfDzfnRVNLmVmVTpU5cc52gZqdL29CsRpkoYt6xrUw6O1VZuNZufq8kmujpPWsndrU/HbBoNDRtcu7OPD2NwQTwNoAx9lbQ6qTsbC64/yihdemNaAA+eJvxrj9Oa8CcatJtHvFQFH6WQ5wbO5H2rVux15LyZYo7aYE9yRwKCbfp7XGuER9VfDHk7fSjHpvT/AGCKRHuWuHLcu3eiN6lSpVRG/NAXXl+Y5YoYY4jIO7OM8fZR8+e4oM69soGgjudgEwbbu+FQA3tdy3f2cEDPCVGl/cnH/A445jrssJDbiQfvoelu73xm8N1UbsAAZqjck1K7WTaPZyfXEdSRX12AG/s5B/yc0NSvqLElps8Z4UVCLrUgNsU447blFIDRL+6c4+gGPQrTm1C72+VYQc48yVi6W801tG9wQXyQccZqtdTX7XD4uRGingYpARDU7wd0tz6fV70yPVLwjLR26nngpQzNNfcEXX/600XWoEKBdAgdvJSApXVr0pzDbYPrspp1XUFP/L2hyfVay9LuZ5oik7LlSRxUuozyraD2cBSxwCaQbMWs3qgZgs8du1NXqCdJmSS2sw3oQp5obEt8U/5nnHbYKant7HcLnn0zGKQFJ1u8Knbb2mT8DUKdQ3wyBZ2xx3+sPwrCt5bxL9GlnSRD3BXFbJOHLHBXbwMdqCzJr2osmVtLbuPKS1cTqHVCG22trke9m5/jQ69/fOWIcRgNgADPFTC4vwR9MMN2+jqQEMWu6i+c2tuHxnG5/wCtcPUF5n6e3hXHBw7j/eh5bvUEkIWVSR6MtaWn3D3sJaVIhOpwT76o1I9cnZdwhXbjg+I39akTWrkRqfZcknGBK39arGElIyE424UZGKq315cWsyR28cTeXJLZqK2vne7LACyZuO4mb+tO+erpcE6e5J4x4p/rQ+NSvinleAMPgafHqGozMG8S1IU+pNAQJrc4OW0+UZ90uf8AenNrEuMewzYPf6X86yrS6uWuDHOY8EceHmr+VK7Scg++gc+szbAsVlMjsdqsZM4NHGjW5ttPiVn3ORudv2ie9BFtYnULuO0jkMQLZ3g8ivQoYRBAkQyQgAyaIsKRtFKuKOBSqjj++hPrwObCEKM5lHH3UWPj7qF+tSi6chc9nqDz24jfJ4wPjQldx3hvXjt1UjOcCjC7uQWAYMSe3woYaG9fUR7AwDHOSw+NXBl3dzqFkw8ZQMjj3U0yaj7MZ2iyjdiBVvqW21O3WNtRZJEYHBUYrStdN1yTRkaKSH2cxbguPTFUO0ZnNnC5YAZ54qlerdyaiYrN1bfk4NW9IZhaICAeTkVFbwXtxrca2LiN9p5K8CoKGpyarYOq3G1dwyDjvVm3h1aezWaMR7GHGBT+rYNStzD85SJLkeUgYq5pVrrp0q3a2dFhbAVcA+tBJokUnhsZFUsW82Kl1VpDbhUIGO3HamaQZRHKkuBIsh3EetLWZy9kNo827uPQ0GjJ0vf+x+Mt5+oG+r8M1BpejaldTMkdymVHBYVty2mu2+itMdR8RVg3eH4Y93btWL0lca1qN3KsVwsDrxyn5UVVvtL1Gy1CFbmSEgvxtrWC4I8bgqM4B7iqfUUOqR6vDHqM6yKDlGUYq4HgEgjJO4j19RRFHStJu9Ue4ktpVSNX2jIqDUIZrG6FrLqKLJnbjHap9Cm1aO9uItMlRLfeSSRnJqHWzcHU7VpntpZ/aApJU5U/H30Fufp3VIoZLpbqJ/Lu7Gu6NFKLb6YICWPbvWrrUOvW2kyStfwFCmdoTGR+FZmnIyqzg7mDHGTQaIV1G1jwBwAaydRjvGlU2EaSSkhdsjY71qq5VlDIN3cmq7zXUepwyW/s5bIwJASAPeaisW6n1mxkVLuC1iD8Ak1oaXb6zeKZEt7JUzwxJ5qx1pLe7rYX8NnIRkqIgw/nUvT/AFBrT2KezaVbNFggZJziqiKzM638qXMcaMhx5DwTWw2d4ZSoyO2axrK5uLqczzQrG7u+5R6YNao2n6oAf1zUVr6DxrEG7APwon1zVhpVk1wYzJg/VBoV6f51eEkAFexzUfV08o0rdJKz+JcMgBHYCg3bHqv2m1Sb2V13Z4z2wcUqD9EaT5shOTzu9P8AMaVVHqrc5FC/XCj5qyR2ccUTkY570M9c7TpDZBPmFQeb3UriUIByfWoumUB1I5BIw3f7aZO4D7wTn413pqTOqqc8bW/nVC+VBAmn2zJx5sY+6iDSE29Lxcf/ACvb7qH/AJUhu0+15x5/9qIdO8vTkYyP+UH8qcAXpcmImTbzvP8AOtPpRd3UbD3JWXpb7VkUMM7z6cd61ek2z1KxJHKdh9tBz5UsLNaxlf1c5ok6fAOgWGAOdooY+VNt13a5bH0Z/maJen8Dp/T88gFcmgGtM5lvCOSJmHJqvrGVtAu3DE5U1HazYnvArMF8ZuAPjUepynwVAyVOMZoPTLqZx0pLKOHFofX/AC0EfJhqEraxcRsVI2ZOff76MLpx+iFxzg+yN6f5a8++TDA1+QFu6elSAl67nD6vZhhkhqq7ozIrAY9M0uu/Lq1kzfV3elRLMrsWHl4wARVGp0Cm83TbVx470J9QzMnXyQ5+jFypxRV8nH1b4548ZuaEuqAg+UBcnBMyc/fQendSEPoR8oIEXH8KEbAqwlQvg+IcYxxRbrp/uRhn/DP+1Bdpt3ysvcOeKDSZcqp3gbc9yOKi02Nm6gtlk8wZCR7vSoTGzSgFjg85paa8sfUdtuPAQ4H4VFWvldlMHsKJjzBq2egIV/R+3bb+qaH/AJZnB+b3b3GiT5PW39M22P2DxVRibkF0Rv2gyy8ffVgFAzESDkcDNZ5Aa8BYHHjS8ffU7IgztJBJyCKitnp1lOr27ZOece6pNZSK8iigmfYsdw7v8RzwKpdK4OrxAsSwBxml1LbXM2oTLbyMr8bSeye+qNnTZrZbGJYbJvDUELk8nBNKo9KhCafCuQ2ARuz35pUQcOM0M9d/9EfvwRzW7FqFrcXEtvBPG80Rw6K2Sv21h9cnGhT8dsVFx5fJLg+ZQ3YriodBnCayOOCrcffXblC+SpUqAMe+saW5s43BkgvvEUY3I4FVG38qLBtPtOP1v9qINLkQ6BCCwP8AZFH8KAmvrKdlWS0vp/2d8gOKkGqW/mgWxvfKACqyDgUgnsSgZ0xyJDk1p9IkDqRiT9WP/esu0wzEw27wxt3EjAnNcYxW0iu9lPvJ270lAzQWvlQlzqVqO/0RP8TRXoTZ6esTjH1TQ3bwR3BBl0m6mOMKXOakkhdcRppd6FHZVY4oM6xkxc3iEfWmbHGfWnaix9g2MNzKe47VetbZixEdjcQqMlsoWOfurstvvjbNnczJ+sqxlaAteXf0dKW7eyN/40BfJswXqUBRjdGauJAFi2jTNS8LsRvOD8Kl9mSPa8OiX0ZAwGQ4P44oLvXL/wB62hYZG/FVN5Vny2QBwO2aga3O8b9K1IyDlGc7gD+FW5reV18sFwD8YWoLnybXChb6LGD4xPehTrOdU63yeQHT+daKWQjZjHpuqJITyyHGf4VxrKB5d0ui6lJJ3LNgn+VAc9RygaMMdjFx/ChCBQ7yeYkmQkgHtVWWPxjtl0/WSnuzwP4VatI5EldorO7iVyCTKmT/AAFBaDJEcGQccDJpmny46gtyp3Dwzj19RXVTbhpIyG5+uuKo3PhR3IaUXcZH1XtgP6GorV+Vpme1tdqgnsc+lb3yfN4XTttu4ypoLlvNM1ABLyXU7jZ6Oo4/AVKNVgsEWK3vtRt4RwE8LI/lViLrzr7U3IKiabn/AFVZMqHJQDP296zLC708hEiluZH3sxaWIgc/dWiRCpypBJ744xQafSxzrkByAdpzgVzre9uLIXkkGAWVV3H4msq01SLRroXbhn2jhQfrZqLqvUfnHSZrkqULlcr7uRUUT6DIRo9qC4zs55pVBoePmi14/UpVUT6HqMkXVVxJbWMrRXxzK5jI2EetbPXTBunbrJxwP51PpmqW9zqc9vErBrNfDlJGOfSs/wCUDxJOm7wxkINoOW+0VlXl8ioCNrvjAJqldXYQFVi3k8DNJ5wpB8Uk4AJqu1xawkOznccnLcg1pDInaMgSRkt7watqPOHjAV+5wc5qm+qW64+kyw9aamtQ7myQRjA4qjTDIzIfFce8Y9alnIlCqWPB7n7apG5hZEcKftPFdN/bQqPFDYY8k9sZqAh0yG5OsWd1HIREqkNmTy/hWrFG6dTNOXAiLZMni8FcdsfbQA0+lMWKPIF9MORTI59MZB4kkgPwc0hR9oa+BJqIuAFkkLFJTLkEHsO/FR6ZYyWekanbtdBpZtxjzL2yO1CZgsZER4PGMbLkFmPNVJo4UQ7lcH0AYmg9AhjaTpmO1t5Bb3PiLkmXJ7jJqeNp7XRLRJJVmuIZAXAkGWGa8wF7p2wfSOWHGNxFd9t00yAmWUD185pCvTNVcXeqWNyI98IHmUS42n7jSuCP0mS4cCSAxAKwk4U8+mcV53E1hcI6W0kzMBnO5uK6LWBh5ZZOB2LtzQo/htbpeomuzdD2Ql/IX4HbBrmhQ3VpquoTTTHwZeV3PkfDFeeXMthEGjeWZDjKku1RG801YyPHlPuJdv60K9JsU1H5k1C3uJV9olLGJg/bJ4pnsepjRJbY3Gbs3BIlz6e+vODdac7ALcTDPudv61ZFqdykzTqB33SNz/GhR1rBkFrp8YASQJ5hnJrMjmlRiHYbR76y7D2aB98byNJ2O+Qn+dTy3ywljJ5lzywGcVBcUkSKVH1+Tx6Vy4lWSQIyEnvnFU01m2RlbxQNo4ytPXVrOZU3SuPfhaDUV4/BAaIAe+lJ5kZ1CgAcc1R9ttniYQzfWPqM5qUXQ8qkhh9lUR3bJFCHnCqB3YnOKZrBb9H/ABNvlYqQfvFRajGtzbMAN25h92PjVs7rrSiqyFVHGAM8DtRRNocmdJtcA/UpVBogC6VbrluFx/E0qAh1Kwk0W/vNVtTG8cv0kqyOByPdXnev/KFNrxXTUtvAhdsSeYHcKH+p+vdV6gTwGcw247ov6x+NYWkOPnOAuMjJz+FMxN1tXCoGOH8uPfVvTdPTUpbCG4VWhCOVx6+Y96o3TDxGVPqDjtWzoVzb2kunPdTLFGIpBuc4GdxoCFOldLCY9iTPvpl10xpotpALRBhScitQdQ6KIx/educem+objqHRWhcfOMHKns1KAq+CR+EijGxcYxVvQrSK/v4kuolaNYyVB9eaq3xDzoUO5CMg+/mtHRLu3sL+GS8mWJDEQC3bvQGFvoGn7VAtosfu1K3T2nMCDaRY7Y21DF1JooTnUYM/vU9uqdDGP7xhP+qpdARdxeFb2qlV2AMEC+g3mssyKbp1UceE+c/ZWvdlZbaykRtyMrEYPpvNZwtiLxigJ3RP6fCqFpmh2U0KvIgyRmtP9G7I/wCEpAHbFLTJoobeNZRICq8jZ61qR6nYqj7vG5GABEaUYEenwabeXAgQqHg5GO1VsKVbcnGPdWtNNHc3c8kSuUEOCSuMVmtIFRgTjI49cUo7Do8eo3MfixghYV2jPpmtmLpWyETb7Zcgd6p6fqNpZ3ERurhY90KkZ9e9Etv1Dooiw+oQdu26gEtZ6XtYbaSeKPayYI2/bTLtX9ulDheCMY91bmt63pEtpMkF7EzOMAA9+aydQIW+kOc/dQQDYp+jIDeppzWXttr4PpJOm47vXBrkRVpGYgZGeB61esJoIR41w6xRC4Q+bgDvQXrLo+x2APDuJX1J70286RshCSlvtb4MaJbLV9KOMahbY2/tilc6vpW3i/t8/vilAVZWYttIt1aMeSaVSSee4qUgKwII2kcAVc8RJdLRkkUo1zMQw7HkVVaJmP0bAP6cUEUztjhmV84491WZ7iC305EmmVHfIUZBJqpelbKzllnZcJ6kdzQ7qM4uodKlzy3icAem6gP9H1K1+bYMTEgAjO34mlWFoSqulwj4t6f5jSqlAUYCk71zz76n00BtSiRl8uT3qvI+HK44NT6Yd1/DjjBP8qI1njwz8jk9ie1WjPYWtpYvqcHjR7X2j47qhISTgnnuc1S10btNswAThm7fbQaq6z0scMdLXPrwa5Nr/T2xli0hPqkZoN8Nx+o2PspwilPZG7e6kBncMhS3dV2gx5Vc9qcb+yslgmv7cXCYKhT6HNVllD2tsexEeCDVLWg0ljbrGhLbjwBRW6OqengP+kIfhimfpdoQB/uVDQWLS5IJ8CTH7tOjsboni3kJ/dpEo3WZJNO051UKGiYhR6DcabHPIs5bOGWN8Y9OKig8RdL00MpUiA9x2O41JGCZcseSjAkfZUUM/PmrLIQLxwc4HArrdQ6yvHtsg+4VRkYCU4HZv96t31v4LRs7A7xngVUbPTupahfvdJcXTSIIiSCBVu5IERGScis7pLast8M/4BrReESeUNjj1NRWhpunW9/LCs67gsK8/jQn1UTZa5dQQEKiPgDA7V6D01EqtjH1bdP5mvPuuF/+Jr7P7eaYa3YNMhl6VW9eMGUgHdj41PqRzfS+fAznGKt2hDdDRqF7Rjn76q34UX8hONxxQMTOWPl3bfdirGmW0d6rQTAlWnQnI+2oomQA4UZ9/uq7ogHtGQP8dP8Aeiq3ygrHo3sBsY41Dhsgj7Kg6Ls49dtrtrqJMoyqGXvgg1N8rK4+bmx+q/8AMVN8kzL7FqHl58RP5GqnU6W0VppEdvyFiuJlGftFRjACgMTkd81fuQjWxyp4vJuP9VVZ0j2H6wGO2KgydVtxc2UihyVLhe9YmpRezGwhXI2FwM/vUTan4SWahEx9Ivb15of6oyt3a4ABDN6/Ghoh0MH5rh/1f+RpU7QdvzTB/q/8jSqo89YKzsw5FWrAAXkG1seaqy8O3Ix2NXtNiBu4jnPn4I+yg1DEAWkycnvipEBEVmyIruC/DDI7mpVcKp8/fOQRXLR7Z0txcMvhiRgwJ4qKnaXUVYKtvZnj3CnyXGpgsvs1koC8hsA1JJDp/iMbe5tI1wNu/JII++poBYJ4kl1cW0rsvdAR/vQZUofZAfD7Kfq9u9XNJLpcwZQHdngiqtyURYCHIBUkD4bqtWdzFHNbPcFgoYjdig1hqtnCW8YMWB/7f8qsWmrWk10sVvy7DO0pjNNju9Lxkywkc0+O90uFvER4Vx2wOaDJudssVscbTtbjPbzGmRQ7CCrLna2Rn4UndJooJFyBhsZHfzGuwRp4oGc+U5HrQA8yATSBmB8/p9tWL++MyxweEo8MY3e+q0pUTygftnv9tOmjgyoWQlsZP21Ua/Sgdbq58MDmEglj2ohEfkyQCdvOKHellUT3Xm5Fux/CtiOYyITG+cDBxU1cEWhMBKw/+nTP8aAuuUaTqW62L3YUV6XqUMMj+0SiNvZ1XL8ZOT2ob6qvRPrFwYIBLGRw6jgn30xNFNhE36DhSP8ACGfxqpe2o9qZ9x3FRT7fUIIukEgeVFlaPHh55zmuXLxtcZAbKgAgiim29un2k+hNaOkRbbhV24Hjpgn76opIkTeJjJPaprS8EM4Z22q06HJ7Dv3qKq/Kwrf3fuOcb+fwqz8lKf2G+bdn6RM/xqn8o063wsvZmWYjdnZzjtVz5NZY7Gwvlu5FiLSLtDHGcVeI1LlD7PKqnBN3N/Oq5jAQAsxH41P7RHJAShBDXMxUjnIyKYZQzYIG31NFZWrYisvFYFQkikk8cUL9RXMFzdQPC4cAnJB+NE3VkgXRJxlSGI9a89Rgrds8jtRNeh6AUOkwHH7X/kaVW+nHtTotr9BL9U/rfE0qqAj5tiRWklDrGBz8TUFrK1rdqIn2qD7+1EN1outMGWRFY5yQGzUOldK6jJfCVoonRTl1ZuKCNbm3lZt7jcRioI78W8XhDT4J0Xsz0XR9NOCd9lbbvdmpV0DYci0thipVBbasijnSbUk9uKlg1Qlf+mW2PdijJtBPGbS371IuiDfj2e3AA5p4A72w3cyS3FvFGsa4ULT/AJzlhXwltreVVOcsKLpNFUAboYAB2FSLoCcEwwjPw70AV873IXy2NsPX6venx61ePx7DbZ9MrRsdFCJwkIA94pHSivIWD4UAWNUubplSaOOJIhwEFXLabMyNkFiMCiVdHDOcRQnPwqR9F3QFNscRYEblHb40HkkwzJLkD65x+NREASdgRivST8n0RPlvOTyciuyfJ7HnIuwD+7SkB/Ssqpe3RJ49mfvWtFJb7fKwywxj1rd07oRbK5SZbvfxyCuM1rtpLb/Nb2/A78c0AQdSnz4ZtrOQxDAZ15xUsGpXZbENlYt78CjJdGO0v7NbZpy6Mc5a2t+3cGlAPNqt0Jhv02zJ9MLUnztNdMz3NukZYYAj4xRwuhxsAXtoNw7H3VxdBCtn2W3wO3NAHWtzCN6tu83v99Mku5Y3aNLSGeNyDtf4etHJ0kLj+yQA5ro0aPdu9mg3e/FADi8mHmXR7X7qY+ssx2/Mlq7djg0enRYtpHssGK4NDiQ+WytgPhQB9tqs72wg+bYbaGNifIeRn3V27GVDKQCR6mjRdKhK4NrATTJ9Ht3UK1pAfgTQeadQlfmdlWYuVcZGKwtHsWui7F1RQO5r0rXemWudPnhtba3jkbkNvxzQladF6wHYBolHv31cG/08rDR7Ybh2P/kaVbOjdNX8OmwRuU3AHOD8TSoi/OttktuO4/HtVZ3t4EPhk574BrsvTupLEZGv4mIX9g1GOm9SRAyX8A3f+may0XiRhBI00oX37qjleNuPaZdowT5qfJ03qRx/boDnnmM1EeltTOW+cYMjt9EaRHTt5PtMrf6qlgKgDztgjuTUMfS2poMHUoiOf8M81LF0zfjKtfxtjkEqaKTxR52vK+Sc43VZUxqn13wBjvUSdO6gW3C9gz8YzVgdPX4Qbr2E85xsNBWfwvCPiFiPiahS2tC2GDDI4yTVr9H9QyT7bDgemw11NCvmQhr1M57hTQRBIFOFyB7w1dJtyCDK4A74Pap06fus8XYGOOM1KuhXSAr7Whz67aIgiW3ZQRK5JHfPNIrAXAaRxkftVK+h3gCqL1Rk9wtN+YLtZMi8GD9uaKiMSDI8WYD96oxFE7HbJKwHvapG0S6Znja67juCaTdPXOQ/tm3GBhcgUQ2FYXziRwRxyak2x4CeI/ftupR6JOsnFwpY+rZNSvoM5C4ugue+M0U4RRbOJZcn3NUnhoEy00vAyctUiaTMe8/IGODxXV0VxyZ2II5BY0DCIpMBpWx6c13wYfKRM43f5qkGitkETtkn1Y0xtBkOd1ycDkYJGKDrQRK3E0g/1UwoikkTyA/vVONEuNy/2rIx65pp0WQH/mDkf5jQVxHCz8XMqkd8NT3a33KvtEmR/mqUaHIXJM/GO2e1SHQGGD4wyRzmqim9vasR4yl8nPJqyI7cKAgwAMYqWHSpCu3xRwe+TUvzQyrjxc555NRWjZeCLWMDOMe740qfZ6a62yAyZ+OfjSqj/9k=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6" name="AutoShape 8" descr="data:image/jpeg;base64,/9j/4AAQSkZJRgABAQAAAQABAAD/2wCEAAkGBwgHBgkIBwgKCgkLDRYPDQwMDRsUFRAWIB0iIiAdHx8kKDQsJCYxJx8fLT0tMTU3Ojo6Iys/RD84QzQ5OjcBCgoKDQwNGg8PGjclHyU3Nzc3Nzc3Nzc3Nzc3Nzc3Nzc3Nzc3Nzc3Nzc3Nzc3Nzc3Nzc3Nzc3Nzc3Nzc3Nzc3N//AABEIAJcAlwMBIgACEQEDEQH/xAAcAAEAAQUBAQAAAAAAAAAAAAAABgEDBAUHAgj/xAA9EAABAwMDAgQDBgQCCwAAAAABAAIDBAURBhIhMVEHE0FxImGRFDJSgaHBI0JisRXRFhckJjNDcnOCk/D/xAAaAQEAAwEBAQAAAAAAAAAAAAAAAgMFAQQG/8QAKhEAAwACAQMDAwQDAQAAAAAAAAECAxEhEjFBBAVRE2GRgdHh8CNCcSL/2gAMAwEAAhEDEQA/AO4oiIAiIgCIiAIiIAqZCquT3DxMuVP4hf4FBRxGjbO2Ak53kkA5/VTjHV76V2W/0QOrqq8tOV6UEAiIgCIiAIiIAiIgCIiAIiIAiIgCIqFAY9fW09vpZKqrlbFBE3c97jwAvnrUuqbGzxGptQWWF80MTw+occjzXYxloPYLofjdWl1gp7PTZfVXCdrGMaeoByfyXz04Fj3Nd1aSD+S2Pa/SRlVZLfytfZrkjdNaSPqzR2sLZq2mfLbXPa6MgSRStw5qkgXEdAW2bQ2sLdBcHnyr1QtLZDwGy8ks/wDu67Y3osvNERbUPc+CR6REVYCIiAIiIAiIgCIiAIiIAiIgCtzSNijc97g1rQSSfQBXFGtc2i43y301BQT+VBJUs+24dguh/mAT/oREtP2mbVOpqrWVeXCgia+O2wuHVoBHmex6juuDzu8uvleG52TE7T64PRfYkUEccDYWMDYmt2hoHAGMYXzN4oWeLT94bb4cEb5ajPrh7stB9gMLW9rz/wCVw/K0v02RycrZ1fXFKNUaAor1ac+fQhlbTgdSGjke+FPLRUfa7XSVI/5sLH/UArR6OpmUmgrfDTkPAogW56OJbn91e8P2VMejbSyti8qZtOMx/hHoPoslvjp+Cx9iRIiIRCIiAIiIAiIgCIiAIiIAiKmUBVF53BWKivpqYEzzMZj8Tlx0l3Z1Jt6Rkr5x8aIJ67xHkpqaJ0sppo2tjaMk8E8LuM2q7TEcCd7z2ZG4/suS6mu9AfGCzXaFkpi2s80FvJIDhkD2Xo9u9Vj+q3FJtJv8E79PlU7cs6D4RXWnueiaCOOZr5qVnkzNzy0jpn3Cmy4ba62g0N4gPrqWb/d+7ZZIS0tNM4nIyOwOeex+S7TR11LWQtlpKiKaNwBa6N4IIPsoZfpt9eN7l8r9v0I1Fy+mlpmSi87uV6VZEIiIAiIgCIiAIiIAiIgKFWaqojpozJKcNH6q68gNJPQKK11S+rcZTnYfu5wAAvJ6v1P0I47suwYvqVp9hX3aqqdzYXiGIdSHYOPmVo3uaJDtOXHrLKTg/LA/dZ9U3bsiztAaHOOM8kLCfFTE5knf/wCLML5/Nky3e2/z/eDbwREzpIxqmK4RsL2td5Y6ugxgfToofW0ctVriCYSSySUVCJ5SXElhccNGevRwKn7AYaGoqaGIvMHLZH1XlAO7Z2Y59QoPa7HqiPUtRdq9kTa+6RO2wtduDo8g44xjhoAWt7fgjHF5Xetzpc/PBXl9RV1MdPCe/wAGVerXcrxb/swiD6cSNfM6c7drWnPUjqenPdXLdcIhUGICSgqY8bHxPO0gfLrj2+iu3W8VflxsuNL5UUZ2hkILGB3zHf3WnuUtvq6ZklNVkTx87Xxlp9gVTUZOicX+q878s9c3NN5Hw34+x0O16qqqORsN4LJIzy2Zpy7Hfjgj58Ka080c8bZYnh7HDLXNPBC4raLgKy3z01RIxs8A8yEvONwyA4fv+Skmh7vX0NwZQ1ohNHUnbG6OUO2yenr0P+S9Hps+WL6MnY8HrPSY6h5Mff4OlovKqOi0zGKoiIAiIgCIiAIiIDDvGRaqzbnPkPxj2KjTi10Yfu4cAQQpe8Bw2kZB9FB3ONoq3W+p+Bgy6mlPQs/DnuFke6Y2+m/Boei53K7lyuw/bKAQHNAdkdHAYIWAI4yd87sRj0HVx7BXJLnTRbv4sbg77zOu76eqw56mCSISQOMYeSG+eMNJHZw/cBY71ddS7mrjm5XS1wK64PdtEQEUcfDP6P8ApHQe/X5q7dKt01to65sh8wUphDs87t+Cc+zT9VqpaOtl+IRmVvp5JDx+i9PbVvoIqT7JU/w5XP8A+C71Ht7/AFU8eTMurr8rj+D1fQxLoc64fJ7bdXTs8u4xioBG0y9JMdj+Ie/PzWmuFppXu3wv+B2S1zOo+Rath/h9UAC+MRDvI4M/uqT0sLaTd5r3yPy1johhjSO5PJ9gAkXn8vWvP97ltTgT/wDPO/C7fwR+W0VVPSy1GwyQn4GljSSe5x2HfplYlpMgu9sEDnbjXU+0D1/itW6fV3VjmySmOYxjDXMdsLQOw9FutA0MmoL+y8TUkcdNQE4la0AzzdPTrgZ5+YWt6W3maXdLyZvqksMunxvwdYHKqvK9LWPnQiIgCIiAIiIAiIgKFYN2tlNdaY09XHub1a4dWnuCs5MKNSqWqW0dmnLVS9M5fd9L3K1vL4onVtLnrFw4D5j9wtLUV7J5z5mIi0bWxEbQwdgF2nHCwa+y224jFdQ08x9HPjGR7HqFl5vaopNQ9Gzh94qdPLO/ucka9pOWOBPcFZkj8W6EiV3mmZ4d8Z6YGPX3U1m8P9PSEltLJGT+CZ3+ax/9WtgJ5+1/+8qifask7SruemveMV6bnsQOSaKMF0skbe5c4BWI75DufSUkUle+QcwQtJOfQ8dCukweHemYnbjbzL/3Jnn91v7faqC2ReVbqKmpWfhhiDAforsPtMQ91TZTm95dTqZOaWTQ93vbhNqDNvoM5+yxu/iyD+o/yj9V1ChpKegpY6WkibFBE3axjRwAr4BRaePFGOemFpGRmz5M1btlURFYUhERAEREARFQoCqKzVTNpqeWZ/3Y2F59gFym1eIetLtZam80GnKGehp3ODy2VweQ3BOATzwfRW48N5E3JxvR1xFHdDaoh1bYI7nFEYHlxZLEXZ2PHoD6j1UhyoXLinNd0dKooJdtVXKHxKtmm6BsLqSaHzaklpL2jDjwc8dB6KchdvG4Sb88nE9npFTK199uAtdlrq8lv+zQPkG48ZA4yoJbekdNiiinhrfblqPS0N0uwibNNI/aImFrdoOB6lSrKlcuKcvwFyVRUymVDYKorU0rYo3yOPwsaXH2ChnhXqi56stVbcLm2JkbaoxU7Y4y34QAcnk5+8B+SsUU4drsjmycIqBVUDoREQBUVUKAjfiJXi3aLu9TkAinc1uT6u4H91yG06nvNg0JR2eGzmhhuAc2O7VEh8seYeXYA44K6T4wW27XjSRt1kpH1M01QzzGNIHwNy71I9Q1eNZaXnrPDNlkoKfzaunggEUTSBlzdoOCeO60fTXjjHKvndfj7kK2WaOwQ6S8P47a3UcVrlkeJJbj8OHEnLg3d/TwD1UPiuIpdeaepdLaor7nFUvxVCoqDI3GeeDx0z9Fn3Ow6jc/R1xrLJLcY7bTCKqofMZubION2CcHOAfyWbb7NfLh4p01/uNjdRUFPSERN3sdtO0gNO0/ey4q2HM9VVW9p/Hfsc5NTHaJ9Y+LV/fBc5qKGgAhdLTHbJgfDtB9PiDuVmaLvtwsGrNRWO53KpuNBboXzMkqH7nN24PU98/orOkqTWOlKy8150tJWvukpkbidgc1wc4jdz0O7K2umdB3OW23+u1FIyO83yJ0bmMILYAecZGec49egXctwk5tpzpJdv78hbMDS9Be9f2+sv101BX0NO9720dNRymNsePU464PHzwVqKfVNwq/CO/x3SqdUywVLaOOd3LntdjqfX1WytH+nNm0fLpak00/7Vl8TK7z2eW1jicu69Rk4/XsvGofD28UmgbVp2z0/wBrqpKz7RWyNe1rGnaQOSRwMj6KarGr1TWupa7dl+5zkwrhpq7aZ8OqW/Uuo7hDUwMikFMyQiJrXuGGgfLdnnryplW3Y3XRFjrLhqUWF9VGyWokZta+YbeQzPI5wchabUFJrHW1NRWGaxGy2+NzHVkz52Ozt9G46j1GPkvVy05dLNryiudNY5LxaKahZTU0UbmZh2tx0cRj1OfmqqatJW11cvx+Pg6a/Slxkj8UaW3af1BW3OzOpnSVBqJzKOGuz1/q2/VXdER33WN41C6e/wBfDZm1bmNEMpDnfE4tax38rQDk46/D2Wdp2yagZrDUl/uNodTyy0jmUbWPY4EkDDQQewH5rbeGFiuWndE1cddROjuUsksphy0lxxhvIOOcd0y5IUtzrepXgLZFNL3yvptLa2FTcKmqpKEvipn1Dy54JyOpPstJpG81FxtVo0XZK82wzPdLW1r3bHkl2dkZ7/3+q20GjtR0/hVW2sWyV10rbg18kJkZny24O7OcdQFINb6MranRli/wii8y82sQ7Gsc0O4A3DJxwCM9fRWvJhTa45f40u5zTOiWmgjttDDSQyTSNibjfNIXvd3JceSVmrGt8kstFTyVEbopnRNMkburXY5H1WSsZ73yWhERcAREQDCpgdkRAMDsEwOyIgGB2TAVUQFMDsmB2REAwOyYHZEQDA7JgdkRAMDsmB2REBVERAEREB//2Q=="/>
          <p:cNvSpPr>
            <a:spLocks noChangeAspect="1" noChangeArrowheads="1"/>
          </p:cNvSpPr>
          <p:nvPr/>
        </p:nvSpPr>
        <p:spPr bwMode="auto">
          <a:xfrm>
            <a:off x="63500" y="-685800"/>
            <a:ext cx="143827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grpSp>
        <p:nvGrpSpPr>
          <p:cNvPr id="23" name="Group 22"/>
          <p:cNvGrpSpPr/>
          <p:nvPr/>
        </p:nvGrpSpPr>
        <p:grpSpPr>
          <a:xfrm>
            <a:off x="3131840" y="936878"/>
            <a:ext cx="5978152" cy="5197999"/>
            <a:chOff x="3131840" y="777255"/>
            <a:chExt cx="5978152" cy="5197999"/>
          </a:xfrm>
        </p:grpSpPr>
        <p:pic>
          <p:nvPicPr>
            <p:cNvPr id="1030" name="Picture 6" descr="http://fast.mediamatic.nl/f/ntrb/image/999/2965-331-323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1743" y="777255"/>
              <a:ext cx="2858249" cy="2789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https://lh3.googleusercontent.com/-192bEdKVyNI/UMDnCI69BnI/AAAAAAAAAEc/9ll2E3RHmzM/s250-no/Rabobank%255B1%255D.jpe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3784" y="4221088"/>
              <a:ext cx="1754166" cy="1754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Down Arrow 7"/>
            <p:cNvSpPr/>
            <p:nvPr/>
          </p:nvSpPr>
          <p:spPr>
            <a:xfrm>
              <a:off x="7428839" y="3535878"/>
              <a:ext cx="504056" cy="65466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21" name="Curved Connector 20"/>
            <p:cNvCxnSpPr/>
            <p:nvPr/>
          </p:nvCxnSpPr>
          <p:spPr>
            <a:xfrm flipV="1">
              <a:off x="3131840" y="2348880"/>
              <a:ext cx="3024336" cy="2592288"/>
            </a:xfrm>
            <a:prstGeom prst="curvedConnector3">
              <a:avLst>
                <a:gd name="adj1" fmla="val -13409"/>
              </a:avLst>
            </a:prstGeom>
            <a:ln w="762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2" name="Chart 11"/>
          <p:cNvGraphicFramePr>
            <a:graphicFrameLocks/>
          </p:cNvGraphicFramePr>
          <p:nvPr>
            <p:extLst/>
          </p:nvPr>
        </p:nvGraphicFramePr>
        <p:xfrm>
          <a:off x="63500" y="2044076"/>
          <a:ext cx="6587637" cy="3957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5761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1000 </a:t>
            </a:r>
            <a:r>
              <a:rPr lang="nl-BE" dirty="0" err="1"/>
              <a:t>years</a:t>
            </a:r>
            <a:r>
              <a:rPr lang="nl-BE" dirty="0"/>
              <a:t> - 3 waves of </a:t>
            </a:r>
            <a:r>
              <a:rPr lang="nl-BE" dirty="0" err="1"/>
              <a:t>citizens</a:t>
            </a:r>
            <a:r>
              <a:rPr lang="nl-BE" dirty="0"/>
              <a:t>’ </a:t>
            </a:r>
            <a:r>
              <a:rPr lang="nl-BE" dirty="0" err="1"/>
              <a:t>collectivities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nl-BE" b="0" dirty="0"/>
              <a:t>A new “wave” </a:t>
            </a:r>
            <a:r>
              <a:rPr lang="nl-BE" b="0" dirty="0" err="1"/>
              <a:t>always</a:t>
            </a:r>
            <a:r>
              <a:rPr lang="nl-BE" b="0" dirty="0"/>
              <a:t> </a:t>
            </a:r>
            <a:r>
              <a:rPr lang="nl-BE" b="0" dirty="0" err="1"/>
              <a:t>emerges</a:t>
            </a:r>
            <a:r>
              <a:rPr lang="nl-BE" b="0" dirty="0"/>
              <a:t> </a:t>
            </a:r>
            <a:r>
              <a:rPr lang="nl-BE" b="0" dirty="0" err="1"/>
              <a:t>after</a:t>
            </a:r>
            <a:r>
              <a:rPr lang="nl-BE" b="0" dirty="0"/>
              <a:t> </a:t>
            </a:r>
            <a:r>
              <a:rPr lang="nl-BE" b="0" dirty="0" err="1"/>
              <a:t>accelerated</a:t>
            </a:r>
            <a:r>
              <a:rPr lang="nl-BE" b="0" dirty="0"/>
              <a:t> </a:t>
            </a:r>
            <a:r>
              <a:rPr lang="nl-BE" b="0" dirty="0" err="1"/>
              <a:t>developments</a:t>
            </a:r>
            <a:r>
              <a:rPr lang="nl-BE" b="0" dirty="0"/>
              <a:t> in the free market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BE" b="0" dirty="0"/>
              <a:t>Free market system &amp; </a:t>
            </a:r>
            <a:r>
              <a:rPr lang="nl-BE" b="0" dirty="0" err="1"/>
              <a:t>privatization</a:t>
            </a:r>
            <a:r>
              <a:rPr lang="nl-BE" b="0" dirty="0"/>
              <a:t> do </a:t>
            </a:r>
            <a:r>
              <a:rPr lang="nl-BE" b="0" dirty="0" err="1"/>
              <a:t>not</a:t>
            </a:r>
            <a:r>
              <a:rPr lang="nl-BE" b="0" dirty="0"/>
              <a:t> </a:t>
            </a:r>
            <a:r>
              <a:rPr lang="nl-BE" b="0" dirty="0" err="1"/>
              <a:t>always</a:t>
            </a:r>
            <a:r>
              <a:rPr lang="nl-BE" b="0" dirty="0"/>
              <a:t> </a:t>
            </a:r>
            <a:r>
              <a:rPr lang="nl-BE" b="0" dirty="0" err="1"/>
              <a:t>yield</a:t>
            </a:r>
            <a:r>
              <a:rPr lang="nl-BE" b="0" dirty="0"/>
              <a:t> the </a:t>
            </a:r>
            <a:r>
              <a:rPr lang="nl-BE" b="0" dirty="0" err="1"/>
              <a:t>desired</a:t>
            </a:r>
            <a:r>
              <a:rPr lang="nl-BE" b="0" dirty="0"/>
              <a:t> effect</a:t>
            </a:r>
          </a:p>
          <a:p>
            <a:pPr marL="800100" lvl="1" indent="-342900"/>
            <a:r>
              <a:rPr lang="nl-BE" dirty="0"/>
              <a:t>Effect on </a:t>
            </a:r>
            <a:r>
              <a:rPr lang="nl-BE" dirty="0" err="1"/>
              <a:t>prices</a:t>
            </a:r>
            <a:r>
              <a:rPr lang="nl-BE" dirty="0"/>
              <a:t>? </a:t>
            </a:r>
          </a:p>
          <a:p>
            <a:pPr marL="800100" lvl="1" indent="-342900"/>
            <a:r>
              <a:rPr lang="nl-BE" dirty="0"/>
              <a:t>Effect on </a:t>
            </a:r>
            <a:r>
              <a:rPr lang="nl-BE" dirty="0" err="1"/>
              <a:t>quality</a:t>
            </a:r>
            <a:r>
              <a:rPr lang="nl-BE" dirty="0"/>
              <a:t>? </a:t>
            </a:r>
          </a:p>
          <a:p>
            <a:pPr marL="800100" lvl="1" indent="-342900"/>
            <a:r>
              <a:rPr lang="nl-BE" dirty="0" err="1"/>
              <a:t>Accessability</a:t>
            </a:r>
            <a:r>
              <a:rPr lang="nl-BE" dirty="0"/>
              <a:t>? </a:t>
            </a:r>
          </a:p>
          <a:p>
            <a:endParaRPr lang="nl-BE" dirty="0"/>
          </a:p>
          <a:p>
            <a:r>
              <a:rPr lang="nl-BE" dirty="0"/>
              <a:t>-&gt; </a:t>
            </a:r>
            <a:r>
              <a:rPr lang="nl-BE" dirty="0" err="1"/>
              <a:t>Citizen’s</a:t>
            </a:r>
            <a:r>
              <a:rPr lang="nl-BE" dirty="0"/>
              <a:t> </a:t>
            </a:r>
            <a:r>
              <a:rPr lang="nl-BE" dirty="0" err="1"/>
              <a:t>collectivities</a:t>
            </a:r>
            <a:r>
              <a:rPr lang="nl-BE" dirty="0"/>
              <a:t> </a:t>
            </a:r>
            <a:r>
              <a:rPr lang="nl-BE" dirty="0" err="1"/>
              <a:t>emerge</a:t>
            </a:r>
            <a:r>
              <a:rPr lang="nl-BE" dirty="0"/>
              <a:t> in </a:t>
            </a:r>
            <a:r>
              <a:rPr lang="nl-BE" dirty="0" err="1"/>
              <a:t>reaction</a:t>
            </a:r>
            <a:r>
              <a:rPr lang="nl-BE" dirty="0"/>
              <a:t> to no or </a:t>
            </a:r>
            <a:r>
              <a:rPr lang="nl-BE" dirty="0" err="1"/>
              <a:t>insufficient</a:t>
            </a:r>
            <a:r>
              <a:rPr lang="nl-BE" dirty="0"/>
              <a:t> </a:t>
            </a:r>
            <a:r>
              <a:rPr lang="nl-BE" dirty="0" err="1"/>
              <a:t>supply</a:t>
            </a:r>
            <a:r>
              <a:rPr lang="nl-BE" dirty="0"/>
              <a:t> </a:t>
            </a:r>
            <a:r>
              <a:rPr lang="nl-BE" dirty="0" err="1"/>
              <a:t>by</a:t>
            </a:r>
            <a:r>
              <a:rPr lang="nl-BE" dirty="0"/>
              <a:t> commercial </a:t>
            </a:r>
            <a:r>
              <a:rPr lang="nl-BE" dirty="0" err="1"/>
              <a:t>suppliers</a:t>
            </a:r>
            <a:r>
              <a:rPr lang="nl-BE" dirty="0"/>
              <a:t> / the free market </a:t>
            </a:r>
            <a:r>
              <a:rPr lang="nl-BE" dirty="0" smtClean="0"/>
              <a:t>system</a:t>
            </a:r>
          </a:p>
          <a:p>
            <a:r>
              <a:rPr lang="nl-BE" dirty="0" smtClean="0"/>
              <a:t>-&gt; but offers </a:t>
            </a:r>
            <a:r>
              <a:rPr lang="nl-BE" dirty="0" err="1" smtClean="0"/>
              <a:t>also</a:t>
            </a:r>
            <a:r>
              <a:rPr lang="nl-BE" dirty="0" smtClean="0"/>
              <a:t> (re)new(</a:t>
            </a:r>
            <a:r>
              <a:rPr lang="nl-BE" dirty="0" err="1" smtClean="0"/>
              <a:t>ed</a:t>
            </a:r>
            <a:r>
              <a:rPr lang="nl-BE" dirty="0" smtClean="0"/>
              <a:t>) way of </a:t>
            </a:r>
            <a:r>
              <a:rPr lang="nl-BE" dirty="0" err="1" smtClean="0"/>
              <a:t>citizens</a:t>
            </a:r>
            <a:r>
              <a:rPr lang="nl-BE" dirty="0"/>
              <a:t> </a:t>
            </a:r>
            <a:r>
              <a:rPr lang="nl-BE" dirty="0" err="1" smtClean="0"/>
              <a:t>dealing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err="1" smtClean="0"/>
              <a:t>social</a:t>
            </a:r>
            <a:r>
              <a:rPr lang="nl-BE" dirty="0" smtClean="0"/>
              <a:t> dilemma’s </a:t>
            </a:r>
            <a:r>
              <a:rPr lang="nl-BE" dirty="0" err="1" smtClean="0"/>
              <a:t>through</a:t>
            </a:r>
            <a:r>
              <a:rPr lang="nl-BE" dirty="0" smtClean="0"/>
              <a:t> </a:t>
            </a:r>
            <a:r>
              <a:rPr lang="nl-BE" dirty="0" err="1" smtClean="0"/>
              <a:t>collective</a:t>
            </a:r>
            <a:r>
              <a:rPr lang="nl-BE" dirty="0" smtClean="0"/>
              <a:t> action, </a:t>
            </a:r>
            <a:r>
              <a:rPr lang="nl-BE" dirty="0" err="1" smtClean="0"/>
              <a:t>dealing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err="1" smtClean="0"/>
              <a:t>sufficiency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resource efficiency </a:t>
            </a:r>
            <a:endParaRPr lang="nl-BE" dirty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209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(</a:t>
            </a:r>
            <a:r>
              <a:rPr lang="nl-BE" dirty="0" err="1" smtClean="0"/>
              <a:t>some</a:t>
            </a:r>
            <a:r>
              <a:rPr lang="nl-BE" dirty="0" smtClean="0"/>
              <a:t>) </a:t>
            </a:r>
            <a:r>
              <a:rPr lang="nl-BE" dirty="0" err="1" smtClean="0"/>
              <a:t>Differences</a:t>
            </a:r>
            <a:r>
              <a:rPr lang="nl-BE" dirty="0" smtClean="0"/>
              <a:t> </a:t>
            </a:r>
            <a:r>
              <a:rPr lang="nl-BE" dirty="0" err="1"/>
              <a:t>between</a:t>
            </a:r>
            <a:r>
              <a:rPr lang="nl-BE" dirty="0"/>
              <a:t> the past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today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28800"/>
            <a:ext cx="7620000" cy="4497363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nl-BE" sz="1600" dirty="0" smtClean="0"/>
              <a:t>1st wave: splits; 2nd wave: </a:t>
            </a:r>
            <a:r>
              <a:rPr lang="nl-BE" sz="1600" dirty="0" err="1" smtClean="0"/>
              <a:t>fusions</a:t>
            </a:r>
            <a:r>
              <a:rPr lang="nl-BE" sz="1600" dirty="0" smtClean="0"/>
              <a:t>; 3rd wave: platforms? Supra-</a:t>
            </a:r>
            <a:r>
              <a:rPr lang="nl-BE" sz="1600" dirty="0" err="1" smtClean="0"/>
              <a:t>local</a:t>
            </a:r>
            <a:r>
              <a:rPr lang="nl-BE" sz="1600" dirty="0" smtClean="0"/>
              <a:t> </a:t>
            </a:r>
            <a:r>
              <a:rPr lang="nl-BE" sz="1600" dirty="0" err="1" smtClean="0"/>
              <a:t>networks</a:t>
            </a:r>
            <a:r>
              <a:rPr lang="nl-BE" sz="1600" dirty="0" smtClean="0"/>
              <a:t> (e.g. </a:t>
            </a:r>
            <a:r>
              <a:rPr lang="nl-BE" sz="1600" dirty="0" err="1" smtClean="0"/>
              <a:t>REScoop</a:t>
            </a:r>
            <a:r>
              <a:rPr lang="nl-BE" sz="1600" dirty="0" smtClean="0"/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BE" sz="1600" dirty="0" smtClean="0"/>
              <a:t>Life </a:t>
            </a:r>
            <a:r>
              <a:rPr lang="nl-BE" sz="1600" dirty="0"/>
              <a:t>span of modern </a:t>
            </a:r>
            <a:r>
              <a:rPr lang="nl-BE" sz="1600" dirty="0" err="1"/>
              <a:t>institutions</a:t>
            </a:r>
            <a:r>
              <a:rPr lang="nl-BE" sz="1600" dirty="0"/>
              <a:t> is </a:t>
            </a:r>
            <a:r>
              <a:rPr lang="nl-BE" sz="1600" dirty="0" err="1"/>
              <a:t>remarkably</a:t>
            </a:r>
            <a:r>
              <a:rPr lang="nl-BE" sz="1600" dirty="0"/>
              <a:t> </a:t>
            </a:r>
            <a:r>
              <a:rPr lang="nl-BE" sz="1600" dirty="0" err="1"/>
              <a:t>shorter</a:t>
            </a:r>
            <a:r>
              <a:rPr lang="nl-BE" sz="1600" dirty="0"/>
              <a:t> </a:t>
            </a:r>
            <a:r>
              <a:rPr lang="nl-BE" sz="1600" dirty="0" err="1"/>
              <a:t>than</a:t>
            </a:r>
            <a:r>
              <a:rPr lang="nl-BE" sz="1600" dirty="0"/>
              <a:t> life span of </a:t>
            </a:r>
            <a:r>
              <a:rPr lang="nl-BE" sz="1600" dirty="0" err="1"/>
              <a:t>institutions</a:t>
            </a:r>
            <a:r>
              <a:rPr lang="nl-BE" sz="1600" dirty="0"/>
              <a:t> </a:t>
            </a:r>
            <a:r>
              <a:rPr lang="nl-BE" sz="1600" dirty="0" err="1"/>
              <a:t>that</a:t>
            </a:r>
            <a:r>
              <a:rPr lang="nl-BE" sz="1600" dirty="0"/>
              <a:t> </a:t>
            </a:r>
            <a:r>
              <a:rPr lang="nl-BE" sz="1600" dirty="0" err="1"/>
              <a:t>emerged</a:t>
            </a:r>
            <a:r>
              <a:rPr lang="nl-BE" sz="1600" dirty="0"/>
              <a:t> in the first </a:t>
            </a:r>
            <a:r>
              <a:rPr lang="nl-BE" sz="1600" dirty="0" smtClean="0"/>
              <a:t>wave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BE" sz="1600" dirty="0"/>
              <a:t>Goals have been “split-up”: </a:t>
            </a:r>
          </a:p>
          <a:p>
            <a:pPr marL="800100" lvl="1" indent="-342900"/>
            <a:r>
              <a:rPr lang="nl-BE" sz="1600" dirty="0" err="1"/>
              <a:t>Historical</a:t>
            </a:r>
            <a:r>
              <a:rPr lang="nl-BE" sz="1600" dirty="0"/>
              <a:t>: </a:t>
            </a:r>
          </a:p>
          <a:p>
            <a:pPr marL="1485900" lvl="2" indent="-342900"/>
            <a:r>
              <a:rPr lang="nl-BE" sz="1400" dirty="0" err="1"/>
              <a:t>Social</a:t>
            </a:r>
            <a:r>
              <a:rPr lang="nl-BE" sz="1400" dirty="0"/>
              <a:t> </a:t>
            </a:r>
            <a:r>
              <a:rPr lang="nl-BE" sz="1400" dirty="0" err="1"/>
              <a:t>and</a:t>
            </a:r>
            <a:r>
              <a:rPr lang="nl-BE" sz="1400" dirty="0"/>
              <a:t> </a:t>
            </a:r>
            <a:r>
              <a:rPr lang="nl-BE" sz="1400" dirty="0" err="1"/>
              <a:t>economic</a:t>
            </a:r>
            <a:r>
              <a:rPr lang="nl-BE" sz="1400" dirty="0"/>
              <a:t> </a:t>
            </a:r>
            <a:r>
              <a:rPr lang="nl-BE" sz="1400" dirty="0" err="1"/>
              <a:t>needs</a:t>
            </a:r>
            <a:r>
              <a:rPr lang="nl-BE" sz="1400" dirty="0"/>
              <a:t> </a:t>
            </a:r>
            <a:r>
              <a:rPr lang="nl-BE" sz="1400" dirty="0" err="1"/>
              <a:t>brought</a:t>
            </a:r>
            <a:r>
              <a:rPr lang="nl-BE" sz="1400" dirty="0"/>
              <a:t> </a:t>
            </a:r>
            <a:r>
              <a:rPr lang="nl-BE" sz="1400" dirty="0" err="1"/>
              <a:t>together</a:t>
            </a:r>
            <a:r>
              <a:rPr lang="nl-BE" sz="1400" dirty="0"/>
              <a:t> </a:t>
            </a:r>
            <a:r>
              <a:rPr lang="nl-BE" sz="1400" dirty="0" err="1"/>
              <a:t>into</a:t>
            </a:r>
            <a:r>
              <a:rPr lang="nl-BE" sz="1400" dirty="0"/>
              <a:t> </a:t>
            </a:r>
            <a:r>
              <a:rPr lang="nl-BE" sz="1400" dirty="0" err="1"/>
              <a:t>one</a:t>
            </a:r>
            <a:r>
              <a:rPr lang="nl-BE" sz="1400" dirty="0"/>
              <a:t> </a:t>
            </a:r>
            <a:r>
              <a:rPr lang="nl-BE" sz="1400" dirty="0" err="1"/>
              <a:t>collective</a:t>
            </a:r>
            <a:endParaRPr lang="nl-BE" sz="1400" dirty="0"/>
          </a:p>
          <a:p>
            <a:pPr marL="1485900" lvl="2" indent="-342900"/>
            <a:r>
              <a:rPr lang="nl-BE" sz="1400" dirty="0" err="1"/>
              <a:t>Consumption</a:t>
            </a:r>
            <a:r>
              <a:rPr lang="nl-BE" sz="1400" dirty="0"/>
              <a:t> </a:t>
            </a:r>
            <a:r>
              <a:rPr lang="nl-BE" sz="1400" dirty="0" err="1"/>
              <a:t>and</a:t>
            </a:r>
            <a:r>
              <a:rPr lang="nl-BE" sz="1400" dirty="0"/>
              <a:t> </a:t>
            </a:r>
            <a:r>
              <a:rPr lang="nl-BE" sz="1400" dirty="0" err="1"/>
              <a:t>production</a:t>
            </a:r>
            <a:r>
              <a:rPr lang="nl-BE" sz="1400" dirty="0"/>
              <a:t> </a:t>
            </a:r>
            <a:r>
              <a:rPr lang="nl-BE" sz="1400" dirty="0" err="1"/>
              <a:t>together</a:t>
            </a:r>
            <a:r>
              <a:rPr lang="nl-BE" sz="1400" dirty="0"/>
              <a:t> </a:t>
            </a:r>
          </a:p>
          <a:p>
            <a:pPr marL="800100" lvl="1" indent="-342900"/>
            <a:r>
              <a:rPr lang="nl-BE" sz="1600" dirty="0" err="1"/>
              <a:t>Now</a:t>
            </a:r>
            <a:r>
              <a:rPr lang="nl-BE" sz="1600" dirty="0"/>
              <a:t>: </a:t>
            </a:r>
            <a:r>
              <a:rPr lang="nl-BE" sz="1600" dirty="0" err="1"/>
              <a:t>participating</a:t>
            </a:r>
            <a:r>
              <a:rPr lang="nl-BE" sz="1600" dirty="0"/>
              <a:t> in </a:t>
            </a:r>
            <a:r>
              <a:rPr lang="nl-BE" sz="1600" dirty="0" err="1"/>
              <a:t>several</a:t>
            </a:r>
            <a:r>
              <a:rPr lang="nl-BE" sz="1600" dirty="0"/>
              <a:t> different </a:t>
            </a:r>
            <a:r>
              <a:rPr lang="nl-BE" sz="1600" dirty="0" err="1"/>
              <a:t>collectivities</a:t>
            </a:r>
            <a:r>
              <a:rPr lang="nl-BE" sz="1600" dirty="0"/>
              <a:t> is </a:t>
            </a:r>
            <a:r>
              <a:rPr lang="nl-BE" sz="1600" dirty="0" err="1"/>
              <a:t>essential</a:t>
            </a:r>
            <a:r>
              <a:rPr lang="nl-BE" sz="1600" dirty="0"/>
              <a:t> to </a:t>
            </a:r>
            <a:r>
              <a:rPr lang="nl-BE" sz="1600" dirty="0" err="1"/>
              <a:t>provide</a:t>
            </a:r>
            <a:r>
              <a:rPr lang="nl-BE" sz="1600" dirty="0"/>
              <a:t> for </a:t>
            </a:r>
            <a:r>
              <a:rPr lang="nl-BE" sz="1600" dirty="0" err="1"/>
              <a:t>all</a:t>
            </a:r>
            <a:r>
              <a:rPr lang="nl-BE" sz="1600" dirty="0"/>
              <a:t> </a:t>
            </a:r>
            <a:r>
              <a:rPr lang="nl-BE" sz="1600" dirty="0" err="1"/>
              <a:t>everyday</a:t>
            </a:r>
            <a:r>
              <a:rPr lang="nl-BE" sz="1600" dirty="0"/>
              <a:t> </a:t>
            </a:r>
            <a:r>
              <a:rPr lang="nl-BE" sz="1600" dirty="0" err="1"/>
              <a:t>needs</a:t>
            </a:r>
            <a:endParaRPr lang="nl-BE" sz="1600" dirty="0"/>
          </a:p>
          <a:p>
            <a:pPr lvl="1" indent="0">
              <a:buNone/>
            </a:pPr>
            <a:r>
              <a:rPr lang="nl-BE" sz="1600" dirty="0"/>
              <a:t>-&gt; Disadvantage: </a:t>
            </a:r>
          </a:p>
          <a:p>
            <a:pPr marL="742950" lvl="1" indent="-285750"/>
            <a:r>
              <a:rPr lang="nl-BE" sz="1400" dirty="0"/>
              <a:t>	</a:t>
            </a:r>
            <a:r>
              <a:rPr lang="nl-BE" sz="1400" dirty="0" err="1"/>
              <a:t>Reduces</a:t>
            </a:r>
            <a:r>
              <a:rPr lang="nl-BE" sz="1400" dirty="0"/>
              <a:t> the </a:t>
            </a:r>
            <a:r>
              <a:rPr lang="nl-BE" sz="1400" dirty="0" err="1"/>
              <a:t>opportunities</a:t>
            </a:r>
            <a:r>
              <a:rPr lang="nl-BE" sz="1400" dirty="0"/>
              <a:t> for </a:t>
            </a:r>
            <a:r>
              <a:rPr lang="nl-BE" sz="1400" dirty="0" err="1"/>
              <a:t>using</a:t>
            </a:r>
            <a:r>
              <a:rPr lang="nl-BE" sz="1400" dirty="0"/>
              <a:t> </a:t>
            </a:r>
            <a:r>
              <a:rPr lang="nl-BE" sz="1400" dirty="0" err="1"/>
              <a:t>reciprocal</a:t>
            </a:r>
            <a:r>
              <a:rPr lang="nl-BE" sz="1400" dirty="0"/>
              <a:t> </a:t>
            </a:r>
            <a:r>
              <a:rPr lang="nl-BE" sz="1400" dirty="0" err="1"/>
              <a:t>behaviour</a:t>
            </a:r>
            <a:r>
              <a:rPr lang="nl-BE" sz="1400" dirty="0"/>
              <a:t> as a </a:t>
            </a:r>
            <a:r>
              <a:rPr lang="nl-BE" sz="1400" dirty="0" err="1"/>
              <a:t>complementary</a:t>
            </a:r>
            <a:r>
              <a:rPr lang="nl-BE" sz="1400" dirty="0"/>
              <a:t> incentive</a:t>
            </a:r>
          </a:p>
          <a:p>
            <a:pPr marL="742950" lvl="1" indent="-285750"/>
            <a:r>
              <a:rPr lang="nl-BE" sz="1400" dirty="0"/>
              <a:t>	To </a:t>
            </a:r>
            <a:r>
              <a:rPr lang="nl-BE" sz="1400" dirty="0" err="1"/>
              <a:t>provide</a:t>
            </a:r>
            <a:r>
              <a:rPr lang="nl-BE" sz="1400" dirty="0"/>
              <a:t> for </a:t>
            </a:r>
            <a:r>
              <a:rPr lang="nl-BE" sz="1400" dirty="0" err="1"/>
              <a:t>all</a:t>
            </a:r>
            <a:r>
              <a:rPr lang="nl-BE" sz="1400" dirty="0"/>
              <a:t> </a:t>
            </a:r>
            <a:r>
              <a:rPr lang="nl-BE" sz="1400" dirty="0" err="1"/>
              <a:t>needs</a:t>
            </a:r>
            <a:r>
              <a:rPr lang="nl-BE" sz="1400" dirty="0"/>
              <a:t>, </a:t>
            </a:r>
            <a:r>
              <a:rPr lang="nl-BE" sz="1400" dirty="0" err="1"/>
              <a:t>one</a:t>
            </a:r>
            <a:r>
              <a:rPr lang="nl-BE" sz="1400" dirty="0"/>
              <a:t> </a:t>
            </a:r>
            <a:r>
              <a:rPr lang="nl-BE" sz="1400" dirty="0" err="1"/>
              <a:t>needs</a:t>
            </a:r>
            <a:r>
              <a:rPr lang="nl-BE" sz="1400" dirty="0"/>
              <a:t> to </a:t>
            </a:r>
            <a:r>
              <a:rPr lang="nl-BE" sz="1400" dirty="0" err="1"/>
              <a:t>be</a:t>
            </a:r>
            <a:r>
              <a:rPr lang="nl-BE" sz="1400" dirty="0"/>
              <a:t> a member of </a:t>
            </a:r>
            <a:r>
              <a:rPr lang="nl-BE" sz="1400" dirty="0" err="1"/>
              <a:t>several</a:t>
            </a:r>
            <a:r>
              <a:rPr lang="nl-BE" sz="1400" dirty="0"/>
              <a:t> different </a:t>
            </a:r>
            <a:r>
              <a:rPr lang="nl-BE" sz="1400" dirty="0" err="1"/>
              <a:t>collectivities</a:t>
            </a:r>
            <a:endParaRPr lang="nl-BE" sz="1400" dirty="0"/>
          </a:p>
          <a:p>
            <a:pPr marL="342900" indent="-342900">
              <a:buFont typeface="Arial" pitchFamily="34" charset="0"/>
              <a:buChar char="•"/>
            </a:pP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68312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Multi-</a:t>
            </a:r>
            <a:r>
              <a:rPr lang="nl-BE" dirty="0" err="1" smtClean="0"/>
              <a:t>purpose</a:t>
            </a:r>
            <a:r>
              <a:rPr lang="nl-BE" dirty="0"/>
              <a:t>-</a:t>
            </a:r>
            <a:r>
              <a:rPr lang="nl-BE" dirty="0" err="1" smtClean="0"/>
              <a:t>multi</a:t>
            </a:r>
            <a:r>
              <a:rPr lang="nl-BE" dirty="0" smtClean="0"/>
              <a:t>-stakeholder </a:t>
            </a:r>
            <a:r>
              <a:rPr lang="nl-BE" dirty="0" err="1" smtClean="0"/>
              <a:t>coops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Tine De Moor_Utrecht University</a:t>
            </a: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1926"/>
            <a:ext cx="9635967" cy="493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25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Tine De Moor_Utrecht University</a:t>
            </a: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2536" y="1022832"/>
            <a:ext cx="9517801" cy="508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82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Risks</a:t>
            </a:r>
            <a:r>
              <a:rPr lang="nl-BE" dirty="0"/>
              <a:t> </a:t>
            </a:r>
            <a:r>
              <a:rPr lang="nl-BE" dirty="0" smtClean="0"/>
              <a:t>of market </a:t>
            </a:r>
            <a:r>
              <a:rPr lang="nl-BE" dirty="0" err="1"/>
              <a:t>economy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nl-BE" dirty="0"/>
              <a:t>Supply-</a:t>
            </a:r>
            <a:r>
              <a:rPr lang="nl-BE" dirty="0" err="1"/>
              <a:t>driven</a:t>
            </a:r>
            <a:r>
              <a:rPr lang="nl-BE" dirty="0"/>
              <a:t> </a:t>
            </a:r>
            <a:r>
              <a:rPr lang="nl-BE" dirty="0" err="1"/>
              <a:t>rather</a:t>
            </a:r>
            <a:r>
              <a:rPr lang="nl-BE" dirty="0"/>
              <a:t> </a:t>
            </a:r>
            <a:r>
              <a:rPr lang="nl-BE" dirty="0" err="1"/>
              <a:t>then</a:t>
            </a:r>
            <a:r>
              <a:rPr lang="nl-BE" dirty="0"/>
              <a:t> </a:t>
            </a:r>
            <a:r>
              <a:rPr lang="nl-BE" dirty="0" err="1"/>
              <a:t>demand-driven</a:t>
            </a:r>
            <a:endParaRPr lang="nl-BE" dirty="0"/>
          </a:p>
          <a:p>
            <a:pPr marL="342900" indent="-342900">
              <a:buFontTx/>
              <a:buChar char="-"/>
            </a:pPr>
            <a:r>
              <a:rPr lang="nl-BE" dirty="0"/>
              <a:t>Extended </a:t>
            </a:r>
            <a:r>
              <a:rPr lang="nl-BE" dirty="0" err="1"/>
              <a:t>supply</a:t>
            </a:r>
            <a:r>
              <a:rPr lang="nl-BE" dirty="0"/>
              <a:t> </a:t>
            </a:r>
            <a:r>
              <a:rPr lang="nl-BE" dirty="0" err="1"/>
              <a:t>chains</a:t>
            </a:r>
            <a:r>
              <a:rPr lang="nl-BE" dirty="0"/>
              <a:t> </a:t>
            </a:r>
            <a:r>
              <a:rPr lang="nl-BE" dirty="0" err="1"/>
              <a:t>due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subcontracting</a:t>
            </a:r>
            <a:endParaRPr lang="nl-BE" dirty="0"/>
          </a:p>
          <a:p>
            <a:pPr marL="342900" indent="-342900">
              <a:buFontTx/>
              <a:buChar char="-"/>
            </a:pPr>
            <a:r>
              <a:rPr lang="nl-BE" dirty="0" err="1"/>
              <a:t>Intermediate</a:t>
            </a:r>
            <a:r>
              <a:rPr lang="nl-BE" dirty="0"/>
              <a:t> </a:t>
            </a:r>
            <a:r>
              <a:rPr lang="nl-BE" dirty="0" err="1"/>
              <a:t>evaluations</a:t>
            </a:r>
            <a:r>
              <a:rPr lang="nl-BE" dirty="0"/>
              <a:t> hard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accomplish</a:t>
            </a:r>
            <a:r>
              <a:rPr lang="nl-BE" dirty="0"/>
              <a:t>, </a:t>
            </a:r>
            <a:r>
              <a:rPr lang="nl-BE" dirty="0" err="1"/>
              <a:t>usually</a:t>
            </a:r>
            <a:r>
              <a:rPr lang="nl-BE" dirty="0"/>
              <a:t> </a:t>
            </a:r>
            <a:r>
              <a:rPr lang="nl-BE" dirty="0" err="1"/>
              <a:t>only</a:t>
            </a:r>
            <a:r>
              <a:rPr lang="nl-BE" dirty="0"/>
              <a:t> </a:t>
            </a:r>
            <a:r>
              <a:rPr lang="nl-BE" dirty="0" err="1"/>
              <a:t>evelaution</a:t>
            </a:r>
            <a:r>
              <a:rPr lang="nl-BE" dirty="0"/>
              <a:t> at </a:t>
            </a:r>
            <a:r>
              <a:rPr lang="nl-BE" dirty="0" err="1"/>
              <a:t>the</a:t>
            </a:r>
            <a:r>
              <a:rPr lang="nl-BE" dirty="0"/>
              <a:t> end of </a:t>
            </a:r>
            <a:r>
              <a:rPr lang="nl-BE" dirty="0" err="1"/>
              <a:t>the</a:t>
            </a:r>
            <a:r>
              <a:rPr lang="nl-BE" dirty="0"/>
              <a:t> contract</a:t>
            </a:r>
          </a:p>
          <a:p>
            <a:pPr marL="342900" indent="-342900">
              <a:buFontTx/>
              <a:buChar char="-"/>
            </a:pPr>
            <a:r>
              <a:rPr lang="nl-BE" dirty="0"/>
              <a:t>In case of new contract partner, new </a:t>
            </a:r>
            <a:r>
              <a:rPr lang="nl-BE" dirty="0" err="1"/>
              <a:t>conditions</a:t>
            </a:r>
            <a:r>
              <a:rPr lang="nl-BE" dirty="0"/>
              <a:t> </a:t>
            </a:r>
            <a:r>
              <a:rPr lang="nl-BE" dirty="0" err="1"/>
              <a:t>may</a:t>
            </a:r>
            <a:r>
              <a:rPr lang="nl-BE" dirty="0"/>
              <a:t> </a:t>
            </a:r>
            <a:r>
              <a:rPr lang="nl-BE" dirty="0" err="1"/>
              <a:t>apply</a:t>
            </a:r>
            <a:r>
              <a:rPr lang="nl-BE" dirty="0"/>
              <a:t> </a:t>
            </a:r>
          </a:p>
          <a:p>
            <a:endParaRPr lang="nl-BE" dirty="0"/>
          </a:p>
          <a:p>
            <a:r>
              <a:rPr lang="nl-BE" dirty="0"/>
              <a:t>-&gt; </a:t>
            </a:r>
            <a:r>
              <a:rPr lang="nl-BE" dirty="0" err="1"/>
              <a:t>citizens</a:t>
            </a:r>
            <a:r>
              <a:rPr lang="nl-BE" dirty="0"/>
              <a:t> </a:t>
            </a:r>
            <a:r>
              <a:rPr lang="nl-BE" dirty="0" err="1"/>
              <a:t>prefer</a:t>
            </a:r>
            <a:r>
              <a:rPr lang="nl-BE" dirty="0"/>
              <a:t> direct, hands-on approach</a:t>
            </a:r>
          </a:p>
          <a:p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Tine De Moor_Utrecht University</a:t>
            </a:r>
          </a:p>
        </p:txBody>
      </p:sp>
    </p:spTree>
    <p:extLst>
      <p:ext uri="{BB962C8B-B14F-4D97-AF65-F5344CB8AC3E}">
        <p14:creationId xmlns:p14="http://schemas.microsoft.com/office/powerpoint/2010/main" val="365240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139136" cy="1371600"/>
          </a:xfrm>
        </p:spPr>
        <p:txBody>
          <a:bodyPr/>
          <a:lstStyle/>
          <a:p>
            <a:r>
              <a:rPr lang="nl-BE" dirty="0" err="1"/>
              <a:t>Risks</a:t>
            </a:r>
            <a:r>
              <a:rPr lang="nl-BE" dirty="0"/>
              <a:t> of new </a:t>
            </a:r>
            <a:r>
              <a:rPr lang="nl-BE" dirty="0" err="1" smtClean="0"/>
              <a:t>collectivities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Tx/>
              <a:buChar char="-"/>
            </a:pPr>
            <a:r>
              <a:rPr lang="nl-BE" dirty="0" err="1"/>
              <a:t>Insufficient</a:t>
            </a:r>
            <a:r>
              <a:rPr lang="nl-BE" dirty="0"/>
              <a:t> </a:t>
            </a:r>
            <a:r>
              <a:rPr lang="nl-BE" dirty="0" err="1"/>
              <a:t>intergenerational</a:t>
            </a:r>
            <a:r>
              <a:rPr lang="nl-BE" dirty="0"/>
              <a:t> </a:t>
            </a:r>
            <a:r>
              <a:rPr lang="nl-BE" dirty="0" err="1"/>
              <a:t>solidarity</a:t>
            </a:r>
            <a:r>
              <a:rPr lang="nl-BE" dirty="0"/>
              <a:t> </a:t>
            </a:r>
            <a:r>
              <a:rPr lang="nl-BE" dirty="0" err="1"/>
              <a:t>may</a:t>
            </a:r>
            <a:r>
              <a:rPr lang="nl-BE" dirty="0"/>
              <a:t> </a:t>
            </a:r>
            <a:r>
              <a:rPr lang="nl-BE" dirty="0" err="1"/>
              <a:t>endanger</a:t>
            </a:r>
            <a:r>
              <a:rPr lang="nl-BE" dirty="0"/>
              <a:t> </a:t>
            </a:r>
            <a:r>
              <a:rPr lang="nl-BE" dirty="0" err="1"/>
              <a:t>longevity</a:t>
            </a:r>
            <a:endParaRPr lang="nl-BE" dirty="0"/>
          </a:p>
          <a:p>
            <a:pPr marL="342900" indent="-342900">
              <a:buFontTx/>
              <a:buChar char="-"/>
            </a:pPr>
            <a:r>
              <a:rPr lang="nl-BE" dirty="0" err="1"/>
              <a:t>Citizen’s</a:t>
            </a:r>
            <a:r>
              <a:rPr lang="nl-BE" dirty="0"/>
              <a:t> </a:t>
            </a:r>
            <a:r>
              <a:rPr lang="nl-BE" dirty="0" err="1"/>
              <a:t>collectives</a:t>
            </a:r>
            <a:r>
              <a:rPr lang="nl-BE" dirty="0"/>
              <a:t> take over / </a:t>
            </a:r>
            <a:r>
              <a:rPr lang="nl-BE" dirty="0" err="1"/>
              <a:t>create</a:t>
            </a:r>
            <a:r>
              <a:rPr lang="nl-BE" dirty="0"/>
              <a:t> public services, but </a:t>
            </a:r>
            <a:r>
              <a:rPr lang="nl-BE" dirty="0" err="1"/>
              <a:t>tend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become</a:t>
            </a:r>
            <a:r>
              <a:rPr lang="nl-BE" dirty="0"/>
              <a:t> independent </a:t>
            </a:r>
            <a:r>
              <a:rPr lang="nl-BE" dirty="0" err="1"/>
              <a:t>very</a:t>
            </a:r>
            <a:r>
              <a:rPr lang="nl-BE" dirty="0"/>
              <a:t> </a:t>
            </a:r>
            <a:r>
              <a:rPr lang="nl-BE" dirty="0" err="1"/>
              <a:t>fast</a:t>
            </a:r>
            <a:r>
              <a:rPr lang="nl-BE" dirty="0"/>
              <a:t>:</a:t>
            </a:r>
          </a:p>
          <a:p>
            <a:r>
              <a:rPr lang="nl-BE" dirty="0"/>
              <a:t>“We </a:t>
            </a:r>
            <a:r>
              <a:rPr lang="nl-BE" dirty="0" err="1"/>
              <a:t>will</a:t>
            </a:r>
            <a:r>
              <a:rPr lang="nl-BE" dirty="0"/>
              <a:t> manage </a:t>
            </a:r>
            <a:r>
              <a:rPr lang="nl-BE" dirty="0" err="1"/>
              <a:t>it</a:t>
            </a:r>
            <a:r>
              <a:rPr lang="nl-BE" dirty="0"/>
              <a:t> </a:t>
            </a:r>
            <a:r>
              <a:rPr lang="nl-BE" dirty="0" err="1"/>
              <a:t>oursevelves</a:t>
            </a:r>
            <a:r>
              <a:rPr lang="nl-BE" dirty="0"/>
              <a:t>, without </a:t>
            </a:r>
            <a:r>
              <a:rPr lang="nl-BE" dirty="0" err="1"/>
              <a:t>government</a:t>
            </a:r>
            <a:r>
              <a:rPr lang="nl-BE" dirty="0"/>
              <a:t> </a:t>
            </a:r>
            <a:r>
              <a:rPr lang="nl-BE" dirty="0" err="1"/>
              <a:t>involvement</a:t>
            </a:r>
            <a:r>
              <a:rPr lang="nl-BE" dirty="0"/>
              <a:t>” </a:t>
            </a:r>
          </a:p>
          <a:p>
            <a:r>
              <a:rPr lang="nl-BE" b="0" dirty="0"/>
              <a:t>-&gt; </a:t>
            </a:r>
            <a:r>
              <a:rPr lang="nl-BE" b="0" dirty="0" err="1"/>
              <a:t>governments</a:t>
            </a:r>
            <a:r>
              <a:rPr lang="nl-BE" b="0" dirty="0"/>
              <a:t> </a:t>
            </a:r>
            <a:r>
              <a:rPr lang="nl-BE" b="0" dirty="0" err="1"/>
              <a:t>should</a:t>
            </a:r>
            <a:r>
              <a:rPr lang="nl-BE" b="0" dirty="0"/>
              <a:t> </a:t>
            </a:r>
            <a:r>
              <a:rPr lang="nl-BE" b="0" dirty="0" err="1"/>
              <a:t>ensure</a:t>
            </a:r>
            <a:r>
              <a:rPr lang="nl-BE" b="0" dirty="0"/>
              <a:t> </a:t>
            </a:r>
            <a:r>
              <a:rPr lang="nl-BE" b="0" dirty="0" err="1"/>
              <a:t>accessability</a:t>
            </a:r>
            <a:r>
              <a:rPr lang="nl-BE" b="0" dirty="0"/>
              <a:t> </a:t>
            </a:r>
            <a:r>
              <a:rPr lang="nl-BE" b="0" dirty="0" err="1"/>
              <a:t>to</a:t>
            </a:r>
            <a:r>
              <a:rPr lang="nl-BE" b="0" dirty="0"/>
              <a:t> services </a:t>
            </a:r>
            <a:r>
              <a:rPr lang="nl-BE" b="0" dirty="0" err="1"/>
              <a:t>for</a:t>
            </a:r>
            <a:r>
              <a:rPr lang="nl-BE" b="0" dirty="0"/>
              <a:t> </a:t>
            </a:r>
            <a:r>
              <a:rPr lang="nl-BE" b="0" dirty="0" err="1"/>
              <a:t>all</a:t>
            </a:r>
            <a:r>
              <a:rPr lang="nl-BE" b="0" dirty="0"/>
              <a:t> </a:t>
            </a:r>
            <a:r>
              <a:rPr lang="nl-BE" b="0" dirty="0" err="1"/>
              <a:t>social</a:t>
            </a:r>
            <a:r>
              <a:rPr lang="nl-BE" b="0" dirty="0"/>
              <a:t> classes </a:t>
            </a:r>
            <a:r>
              <a:rPr lang="nl-BE" b="0" dirty="0" err="1"/>
              <a:t>and</a:t>
            </a:r>
            <a:r>
              <a:rPr lang="nl-BE" b="0" dirty="0"/>
              <a:t> </a:t>
            </a:r>
            <a:r>
              <a:rPr lang="nl-BE" b="0" dirty="0" err="1"/>
              <a:t>generations</a:t>
            </a:r>
            <a:endParaRPr lang="nl-BE" b="0" dirty="0"/>
          </a:p>
          <a:p>
            <a:r>
              <a:rPr lang="nl-BE" b="0" dirty="0"/>
              <a:t>-&gt; </a:t>
            </a:r>
            <a:r>
              <a:rPr lang="nl-BE" b="0" dirty="0" err="1"/>
              <a:t>governments</a:t>
            </a:r>
            <a:r>
              <a:rPr lang="nl-BE" b="0" dirty="0"/>
              <a:t> </a:t>
            </a:r>
            <a:r>
              <a:rPr lang="nl-BE" b="0" dirty="0" err="1"/>
              <a:t>should</a:t>
            </a:r>
            <a:r>
              <a:rPr lang="nl-BE" b="0" dirty="0"/>
              <a:t> </a:t>
            </a:r>
            <a:r>
              <a:rPr lang="nl-BE" b="0" dirty="0" err="1"/>
              <a:t>safeguard</a:t>
            </a:r>
            <a:r>
              <a:rPr lang="nl-BE" b="0" dirty="0"/>
              <a:t> a fair </a:t>
            </a:r>
            <a:r>
              <a:rPr lang="nl-BE" b="0" dirty="0" err="1"/>
              <a:t>distribution</a:t>
            </a:r>
            <a:r>
              <a:rPr lang="nl-BE" b="0" dirty="0"/>
              <a:t> of </a:t>
            </a:r>
            <a:r>
              <a:rPr lang="nl-BE" b="0" dirty="0" err="1"/>
              <a:t>pulic</a:t>
            </a:r>
            <a:r>
              <a:rPr lang="nl-BE" b="0" dirty="0"/>
              <a:t> services </a:t>
            </a:r>
            <a:r>
              <a:rPr lang="nl-BE" b="0" dirty="0" err="1"/>
              <a:t>and</a:t>
            </a:r>
            <a:r>
              <a:rPr lang="nl-BE" b="0" dirty="0"/>
              <a:t> </a:t>
            </a:r>
            <a:r>
              <a:rPr lang="nl-BE" b="0" dirty="0" err="1"/>
              <a:t>goods</a:t>
            </a:r>
            <a:endParaRPr lang="nl-BE" b="0" dirty="0"/>
          </a:p>
          <a:p>
            <a:r>
              <a:rPr lang="nl-BE" b="0" dirty="0"/>
              <a:t>-&gt; </a:t>
            </a:r>
            <a:r>
              <a:rPr lang="nl-BE" b="0" dirty="0" err="1"/>
              <a:t>governmental</a:t>
            </a:r>
            <a:r>
              <a:rPr lang="nl-BE" b="0" dirty="0"/>
              <a:t> </a:t>
            </a:r>
            <a:r>
              <a:rPr lang="nl-BE" b="0" dirty="0" err="1"/>
              <a:t>provisions</a:t>
            </a:r>
            <a:r>
              <a:rPr lang="nl-BE" b="0" dirty="0"/>
              <a:t> </a:t>
            </a:r>
            <a:r>
              <a:rPr lang="nl-BE" b="0" dirty="0" err="1"/>
              <a:t>will</a:t>
            </a:r>
            <a:r>
              <a:rPr lang="nl-BE" b="0" dirty="0"/>
              <a:t> </a:t>
            </a:r>
            <a:r>
              <a:rPr lang="nl-BE" b="0" dirty="0" err="1"/>
              <a:t>be</a:t>
            </a:r>
            <a:r>
              <a:rPr lang="nl-BE" b="0" dirty="0"/>
              <a:t> </a:t>
            </a:r>
            <a:r>
              <a:rPr lang="nl-BE" b="0" dirty="0" err="1"/>
              <a:t>needed</a:t>
            </a:r>
            <a:r>
              <a:rPr lang="nl-BE" b="0" dirty="0"/>
              <a:t> to </a:t>
            </a:r>
            <a:r>
              <a:rPr lang="nl-BE" b="0" dirty="0" smtClean="0"/>
              <a:t>guide, </a:t>
            </a:r>
            <a:r>
              <a:rPr lang="nl-BE" b="0" dirty="0" err="1" smtClean="0"/>
              <a:t>stimulate</a:t>
            </a:r>
            <a:r>
              <a:rPr lang="nl-BE" b="0" dirty="0" smtClean="0"/>
              <a:t> </a:t>
            </a:r>
            <a:r>
              <a:rPr lang="nl-BE" b="0" dirty="0" err="1"/>
              <a:t>and</a:t>
            </a:r>
            <a:r>
              <a:rPr lang="nl-BE" b="0" dirty="0"/>
              <a:t> support </a:t>
            </a:r>
            <a:r>
              <a:rPr lang="nl-BE" b="0" dirty="0" err="1" smtClean="0"/>
              <a:t>processes</a:t>
            </a:r>
            <a:r>
              <a:rPr lang="nl-BE" b="0" dirty="0" smtClean="0"/>
              <a:t> (e.g. </a:t>
            </a:r>
            <a:r>
              <a:rPr lang="nl-BE" b="0" dirty="0" err="1" smtClean="0"/>
              <a:t>fiscal</a:t>
            </a:r>
            <a:r>
              <a:rPr lang="nl-BE" b="0" dirty="0" smtClean="0"/>
              <a:t> </a:t>
            </a:r>
            <a:r>
              <a:rPr lang="nl-BE" b="0" dirty="0" err="1" smtClean="0"/>
              <a:t>instruments</a:t>
            </a:r>
            <a:r>
              <a:rPr lang="nl-BE" b="0" dirty="0" smtClean="0"/>
              <a:t>)</a:t>
            </a:r>
            <a:endParaRPr lang="nl-BE" b="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Tine De Moor_Utrecht University</a:t>
            </a:r>
          </a:p>
        </p:txBody>
      </p:sp>
    </p:spTree>
    <p:extLst>
      <p:ext uri="{BB962C8B-B14F-4D97-AF65-F5344CB8AC3E}">
        <p14:creationId xmlns:p14="http://schemas.microsoft.com/office/powerpoint/2010/main" val="276155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Research </a:t>
            </a:r>
            <a:r>
              <a:rPr lang="nl-BE" dirty="0" err="1" smtClean="0"/>
              <a:t>challenges</a:t>
            </a:r>
            <a:r>
              <a:rPr lang="nl-BE" dirty="0" smtClean="0"/>
              <a:t>?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err="1" smtClean="0"/>
              <a:t>Mapping</a:t>
            </a:r>
            <a:r>
              <a:rPr lang="nl-BE" dirty="0" smtClean="0"/>
              <a:t> </a:t>
            </a:r>
            <a:r>
              <a:rPr lang="nl-BE" dirty="0" err="1" smtClean="0"/>
              <a:t>current</a:t>
            </a:r>
            <a:r>
              <a:rPr lang="nl-BE" dirty="0" smtClean="0"/>
              <a:t> wave of new </a:t>
            </a:r>
            <a:r>
              <a:rPr lang="nl-BE" dirty="0" err="1" smtClean="0"/>
              <a:t>collectivities</a:t>
            </a:r>
            <a:r>
              <a:rPr lang="nl-BE" dirty="0" smtClean="0"/>
              <a:t>, </a:t>
            </a:r>
            <a:r>
              <a:rPr lang="nl-BE" dirty="0" err="1" smtClean="0"/>
              <a:t>not</a:t>
            </a:r>
            <a:r>
              <a:rPr lang="nl-BE" dirty="0" smtClean="0"/>
              <a:t> </a:t>
            </a:r>
            <a:r>
              <a:rPr lang="nl-BE" dirty="0" err="1" smtClean="0"/>
              <a:t>only</a:t>
            </a:r>
            <a:r>
              <a:rPr lang="nl-BE" dirty="0" smtClean="0"/>
              <a:t> energy sector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err="1" smtClean="0"/>
              <a:t>Exploring</a:t>
            </a:r>
            <a:r>
              <a:rPr lang="nl-BE" dirty="0" smtClean="0"/>
              <a:t> </a:t>
            </a:r>
            <a:r>
              <a:rPr lang="nl-BE" dirty="0" err="1" smtClean="0"/>
              <a:t>advantages</a:t>
            </a:r>
            <a:r>
              <a:rPr lang="nl-BE" dirty="0" smtClean="0"/>
              <a:t> of </a:t>
            </a:r>
            <a:r>
              <a:rPr lang="nl-BE" dirty="0" err="1" smtClean="0"/>
              <a:t>institutional</a:t>
            </a:r>
            <a:r>
              <a:rPr lang="nl-BE" dirty="0" smtClean="0"/>
              <a:t> </a:t>
            </a:r>
            <a:r>
              <a:rPr lang="nl-BE" dirty="0" err="1" smtClean="0"/>
              <a:t>diversity</a:t>
            </a:r>
            <a:r>
              <a:rPr lang="nl-BE" dirty="0" smtClean="0"/>
              <a:t> in energy sector: </a:t>
            </a:r>
            <a:r>
              <a:rPr lang="nl-BE" dirty="0" err="1" smtClean="0"/>
              <a:t>collectivities</a:t>
            </a:r>
            <a:r>
              <a:rPr lang="nl-BE" dirty="0" smtClean="0"/>
              <a:t> as drivers of </a:t>
            </a:r>
            <a:r>
              <a:rPr lang="nl-BE" dirty="0" err="1" smtClean="0"/>
              <a:t>transition</a:t>
            </a:r>
            <a:r>
              <a:rPr lang="nl-BE" dirty="0" smtClean="0"/>
              <a:t> </a:t>
            </a:r>
            <a:r>
              <a:rPr lang="nl-BE" dirty="0" err="1" smtClean="0"/>
              <a:t>towards</a:t>
            </a:r>
            <a:r>
              <a:rPr lang="nl-BE" dirty="0" smtClean="0"/>
              <a:t> </a:t>
            </a:r>
            <a:r>
              <a:rPr lang="nl-BE" dirty="0" err="1" smtClean="0"/>
              <a:t>renewables</a:t>
            </a:r>
            <a:r>
              <a:rPr lang="nl-BE" dirty="0" smtClean="0"/>
              <a:t>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err="1" smtClean="0"/>
              <a:t>Identifying</a:t>
            </a:r>
            <a:r>
              <a:rPr lang="nl-BE" dirty="0" smtClean="0"/>
              <a:t> incentive </a:t>
            </a:r>
            <a:r>
              <a:rPr lang="nl-BE" dirty="0" err="1" smtClean="0"/>
              <a:t>structures</a:t>
            </a:r>
            <a:r>
              <a:rPr lang="nl-BE" dirty="0" smtClean="0"/>
              <a:t> in different sectors for </a:t>
            </a:r>
            <a:r>
              <a:rPr lang="nl-BE" dirty="0" err="1" smtClean="0"/>
              <a:t>citizens</a:t>
            </a:r>
            <a:r>
              <a:rPr lang="nl-BE" dirty="0"/>
              <a:t> </a:t>
            </a:r>
            <a:r>
              <a:rPr lang="nl-BE" dirty="0" smtClean="0"/>
              <a:t>to </a:t>
            </a:r>
            <a:r>
              <a:rPr lang="nl-BE" dirty="0" err="1" smtClean="0"/>
              <a:t>initiative</a:t>
            </a:r>
            <a:r>
              <a:rPr lang="nl-BE" dirty="0" smtClean="0"/>
              <a:t> </a:t>
            </a:r>
            <a:r>
              <a:rPr lang="nl-BE" dirty="0" err="1" smtClean="0"/>
              <a:t>collectivities</a:t>
            </a:r>
            <a:endParaRPr lang="nl-B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err="1" smtClean="0"/>
              <a:t>Exploring</a:t>
            </a:r>
            <a:r>
              <a:rPr lang="nl-BE" dirty="0" smtClean="0"/>
              <a:t> </a:t>
            </a:r>
            <a:r>
              <a:rPr lang="nl-BE" dirty="0" err="1" smtClean="0"/>
              <a:t>combinations</a:t>
            </a:r>
            <a:r>
              <a:rPr lang="nl-BE" dirty="0" smtClean="0"/>
              <a:t> of goals, </a:t>
            </a:r>
            <a:r>
              <a:rPr lang="nl-BE" dirty="0" err="1" smtClean="0"/>
              <a:t>including</a:t>
            </a:r>
            <a:r>
              <a:rPr lang="nl-BE" dirty="0" smtClean="0"/>
              <a:t> energy, to make </a:t>
            </a:r>
            <a:r>
              <a:rPr lang="nl-BE" dirty="0" err="1" smtClean="0"/>
              <a:t>citizens</a:t>
            </a:r>
            <a:r>
              <a:rPr lang="nl-BE" dirty="0" smtClean="0"/>
              <a:t>’ </a:t>
            </a:r>
            <a:r>
              <a:rPr lang="nl-BE" dirty="0" err="1" smtClean="0"/>
              <a:t>collectivities</a:t>
            </a:r>
            <a:r>
              <a:rPr lang="nl-BE" dirty="0" smtClean="0"/>
              <a:t> more </a:t>
            </a:r>
            <a:r>
              <a:rPr lang="nl-BE" dirty="0" err="1" smtClean="0"/>
              <a:t>durable</a:t>
            </a:r>
            <a:endParaRPr lang="nl-B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err="1" smtClean="0"/>
              <a:t>Developing</a:t>
            </a:r>
            <a:r>
              <a:rPr lang="nl-BE" dirty="0" smtClean="0"/>
              <a:t> policy </a:t>
            </a:r>
            <a:r>
              <a:rPr lang="nl-BE" dirty="0" err="1" smtClean="0"/>
              <a:t>instruments</a:t>
            </a:r>
            <a:r>
              <a:rPr lang="nl-BE" dirty="0" smtClean="0"/>
              <a:t> to </a:t>
            </a:r>
            <a:r>
              <a:rPr lang="nl-BE" dirty="0" err="1" smtClean="0"/>
              <a:t>stimulate</a:t>
            </a:r>
            <a:r>
              <a:rPr lang="nl-BE" dirty="0" smtClean="0"/>
              <a:t> development of </a:t>
            </a:r>
            <a:r>
              <a:rPr lang="nl-BE" dirty="0" err="1" smtClean="0"/>
              <a:t>institutions</a:t>
            </a:r>
            <a:r>
              <a:rPr lang="nl-BE" dirty="0" smtClean="0"/>
              <a:t> for </a:t>
            </a:r>
            <a:r>
              <a:rPr lang="nl-BE" dirty="0" err="1" smtClean="0"/>
              <a:t>collective</a:t>
            </a:r>
            <a:r>
              <a:rPr lang="nl-BE" dirty="0" smtClean="0"/>
              <a:t> action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Tine De Moor_Utrecht University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852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Tine De Moor_Utrecht University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0203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83568" y="1700808"/>
            <a:ext cx="7745505" cy="4309863"/>
          </a:xfrm>
        </p:spPr>
        <p:txBody>
          <a:bodyPr>
            <a:noAutofit/>
          </a:bodyPr>
          <a:lstStyle/>
          <a:p>
            <a:pPr marL="342900" indent="-342900">
              <a:lnSpc>
                <a:spcPct val="81000"/>
              </a:lnSpc>
              <a:buFont typeface="Arial" pitchFamily="34" charset="0"/>
              <a:buChar char="•"/>
            </a:pPr>
            <a:r>
              <a:rPr lang="en-GB" sz="1800" dirty="0"/>
              <a:t>Institutional design: self-enforced, exclusive and autonomous</a:t>
            </a:r>
          </a:p>
          <a:p>
            <a:pPr marL="742950" lvl="1" indent="-285750">
              <a:lnSpc>
                <a:spcPct val="81000"/>
              </a:lnSpc>
            </a:pPr>
            <a:r>
              <a:rPr lang="en-GB" sz="1600" b="0" i="1" dirty="0"/>
              <a:t>Exclusiveness: </a:t>
            </a:r>
            <a:r>
              <a:rPr lang="fr-BE" sz="1600" b="0" dirty="0" err="1"/>
              <a:t>access</a:t>
            </a:r>
            <a:r>
              <a:rPr lang="fr-BE" sz="1600" b="0" dirty="0"/>
              <a:t> </a:t>
            </a:r>
            <a:r>
              <a:rPr lang="fr-BE" sz="1600" b="0" dirty="0" err="1"/>
              <a:t>rules</a:t>
            </a:r>
            <a:r>
              <a:rPr lang="fr-BE" sz="1600" b="0" dirty="0"/>
              <a:t> to </a:t>
            </a:r>
            <a:r>
              <a:rPr lang="fr-BE" sz="1600" b="0" dirty="0" err="1"/>
              <a:t>differentiate</a:t>
            </a:r>
            <a:r>
              <a:rPr lang="fr-BE" sz="1600" b="0" dirty="0"/>
              <a:t> </a:t>
            </a:r>
            <a:r>
              <a:rPr lang="fr-BE" sz="1600" b="0" dirty="0" err="1"/>
              <a:t>insiders</a:t>
            </a:r>
            <a:r>
              <a:rPr lang="fr-BE" sz="1600" b="0" dirty="0"/>
              <a:t> </a:t>
            </a:r>
            <a:r>
              <a:rPr lang="fr-BE" sz="1600" b="0" dirty="0" err="1"/>
              <a:t>from</a:t>
            </a:r>
            <a:r>
              <a:rPr lang="fr-BE" sz="1600" b="0" dirty="0"/>
              <a:t> outsiders</a:t>
            </a:r>
            <a:endParaRPr lang="en-GB" sz="1600" b="0" i="1" dirty="0"/>
          </a:p>
          <a:p>
            <a:pPr marL="742950" lvl="1" indent="-285750">
              <a:lnSpc>
                <a:spcPct val="81000"/>
              </a:lnSpc>
            </a:pPr>
            <a:r>
              <a:rPr lang="en-GB" sz="1600" b="0" i="1" dirty="0"/>
              <a:t>Bottom-up formation </a:t>
            </a:r>
          </a:p>
          <a:p>
            <a:pPr marL="742950" lvl="1" indent="-285750">
              <a:lnSpc>
                <a:spcPct val="81000"/>
              </a:lnSpc>
            </a:pPr>
            <a:r>
              <a:rPr lang="en-GB" sz="1600" b="0" i="1" dirty="0"/>
              <a:t>Self-enforced , self-monitored and self-sanctioning</a:t>
            </a:r>
          </a:p>
          <a:p>
            <a:pPr marL="742950" lvl="1" indent="-285750">
              <a:lnSpc>
                <a:spcPct val="81000"/>
              </a:lnSpc>
            </a:pPr>
            <a:r>
              <a:rPr lang="en-GB" sz="1600" b="0" i="1" dirty="0"/>
              <a:t>Heavy reliance on group norms</a:t>
            </a:r>
          </a:p>
          <a:p>
            <a:pPr marL="742950" lvl="1" indent="-285750">
              <a:lnSpc>
                <a:spcPct val="81000"/>
              </a:lnSpc>
            </a:pPr>
            <a:r>
              <a:rPr lang="fr-BE" sz="1600" b="0" i="1" dirty="0"/>
              <a:t>Self-Protection </a:t>
            </a:r>
            <a:r>
              <a:rPr lang="fr-BE" sz="1600" b="0" dirty="0" err="1"/>
              <a:t>against</a:t>
            </a:r>
            <a:r>
              <a:rPr lang="fr-BE" sz="1600" b="0" dirty="0"/>
              <a:t> free </a:t>
            </a:r>
            <a:r>
              <a:rPr lang="fr-BE" sz="1600" b="0" dirty="0" err="1"/>
              <a:t>market</a:t>
            </a:r>
            <a:endParaRPr lang="fr-BE" sz="1600" b="0" dirty="0"/>
          </a:p>
          <a:p>
            <a:pPr marL="742950" lvl="1" indent="-285750">
              <a:lnSpc>
                <a:spcPct val="81000"/>
              </a:lnSpc>
            </a:pPr>
            <a:r>
              <a:rPr lang="en-GB" sz="1600" b="0" i="1" dirty="0"/>
              <a:t>Autonomous </a:t>
            </a:r>
            <a:r>
              <a:rPr lang="en-GB" sz="1600" b="0" dirty="0"/>
              <a:t>and </a:t>
            </a:r>
            <a:r>
              <a:rPr lang="en-GB" sz="1600" b="0" i="1" dirty="0"/>
              <a:t>t</a:t>
            </a:r>
            <a:r>
              <a:rPr lang="fr-BE" sz="1600" b="0" i="1" dirty="0" err="1"/>
              <a:t>olerated</a:t>
            </a:r>
            <a:r>
              <a:rPr lang="fr-BE" sz="1600" b="0" i="1" dirty="0"/>
              <a:t> </a:t>
            </a:r>
            <a:r>
              <a:rPr lang="fr-BE" sz="1600" b="0" dirty="0"/>
              <a:t>by </a:t>
            </a:r>
            <a:r>
              <a:rPr lang="fr-BE" sz="1600" b="0" dirty="0" err="1"/>
              <a:t>authorities</a:t>
            </a:r>
            <a:endParaRPr lang="en-GB" sz="1600" b="0" i="1" dirty="0"/>
          </a:p>
          <a:p>
            <a:pPr marL="342900" indent="-342900">
              <a:buFont typeface="Arial" pitchFamily="34" charset="0"/>
              <a:buChar char="•"/>
            </a:pPr>
            <a:r>
              <a:rPr lang="fr-BE" sz="1800" dirty="0" err="1" smtClean="0"/>
              <a:t>Avoiding</a:t>
            </a:r>
            <a:r>
              <a:rPr lang="fr-BE" sz="1800" dirty="0" smtClean="0"/>
              <a:t> </a:t>
            </a:r>
            <a:r>
              <a:rPr lang="fr-BE" sz="1800" dirty="0" err="1"/>
              <a:t>internal</a:t>
            </a:r>
            <a:r>
              <a:rPr lang="fr-BE" sz="1800" dirty="0"/>
              <a:t> </a:t>
            </a:r>
            <a:r>
              <a:rPr lang="fr-BE" sz="1800" dirty="0" err="1"/>
              <a:t>conflicts</a:t>
            </a:r>
            <a:r>
              <a:rPr lang="fr-BE" sz="1800" dirty="0"/>
              <a:t> and </a:t>
            </a:r>
            <a:r>
              <a:rPr lang="fr-BE" sz="1800" dirty="0" err="1"/>
              <a:t>enhancing</a:t>
            </a:r>
            <a:r>
              <a:rPr lang="fr-BE" sz="1800" dirty="0"/>
              <a:t> </a:t>
            </a:r>
            <a:r>
              <a:rPr lang="fr-BE" sz="1800" dirty="0" err="1"/>
              <a:t>cooperation</a:t>
            </a:r>
            <a:r>
              <a:rPr lang="fr-BE" sz="1800" dirty="0"/>
              <a:t> via </a:t>
            </a:r>
          </a:p>
          <a:p>
            <a:pPr lvl="1"/>
            <a:r>
              <a:rPr lang="fr-BE" sz="1600" dirty="0" err="1"/>
              <a:t>mechanisms</a:t>
            </a:r>
            <a:r>
              <a:rPr lang="fr-BE" sz="1600" dirty="0"/>
              <a:t> to </a:t>
            </a:r>
            <a:r>
              <a:rPr lang="fr-BE" sz="1600" dirty="0" err="1"/>
              <a:t>offer</a:t>
            </a:r>
            <a:r>
              <a:rPr lang="fr-BE" sz="1600" dirty="0"/>
              <a:t> </a:t>
            </a:r>
            <a:r>
              <a:rPr lang="fr-BE" sz="1600" dirty="0" err="1"/>
              <a:t>resources</a:t>
            </a:r>
            <a:r>
              <a:rPr lang="fr-BE" sz="1600" dirty="0"/>
              <a:t> at a </a:t>
            </a:r>
            <a:r>
              <a:rPr lang="fr-BE" sz="1600" dirty="0" err="1"/>
              <a:t>uniform</a:t>
            </a:r>
            <a:r>
              <a:rPr lang="fr-BE" sz="1600" dirty="0"/>
              <a:t> </a:t>
            </a:r>
            <a:r>
              <a:rPr lang="fr-BE" sz="1600" dirty="0" err="1"/>
              <a:t>price</a:t>
            </a:r>
            <a:r>
              <a:rPr lang="fr-BE" sz="1600" dirty="0"/>
              <a:t> on basis of </a:t>
            </a:r>
            <a:r>
              <a:rPr lang="fr-BE" sz="1600" dirty="0" err="1"/>
              <a:t>autonomously</a:t>
            </a:r>
            <a:r>
              <a:rPr lang="fr-BE" sz="1600" dirty="0"/>
              <a:t> </a:t>
            </a:r>
            <a:r>
              <a:rPr lang="fr-BE" sz="1600" dirty="0" err="1"/>
              <a:t>defined</a:t>
            </a:r>
            <a:r>
              <a:rPr lang="fr-BE" sz="1600" dirty="0"/>
              <a:t> </a:t>
            </a:r>
            <a:r>
              <a:rPr lang="fr-BE" sz="1600" dirty="0" err="1"/>
              <a:t>quality</a:t>
            </a:r>
            <a:r>
              <a:rPr lang="fr-BE" sz="1600" dirty="0"/>
              <a:t> standards (not via </a:t>
            </a:r>
            <a:r>
              <a:rPr lang="fr-BE" sz="1600" dirty="0" err="1"/>
              <a:t>market</a:t>
            </a:r>
            <a:r>
              <a:rPr lang="fr-BE" sz="1600" dirty="0"/>
              <a:t>)</a:t>
            </a:r>
          </a:p>
          <a:p>
            <a:pPr lvl="1"/>
            <a:r>
              <a:rPr lang="fr-BE" sz="1600" dirty="0" err="1"/>
              <a:t>Income</a:t>
            </a:r>
            <a:r>
              <a:rPr lang="fr-BE" sz="1600" dirty="0"/>
              <a:t> assurance for all </a:t>
            </a:r>
            <a:r>
              <a:rPr lang="fr-BE" sz="1600" dirty="0" err="1"/>
              <a:t>members</a:t>
            </a:r>
            <a:endParaRPr lang="fr-BE" sz="1600" dirty="0"/>
          </a:p>
          <a:p>
            <a:pPr lvl="1">
              <a:lnSpc>
                <a:spcPct val="105000"/>
              </a:lnSpc>
            </a:pPr>
            <a:endParaRPr lang="fr-BE" sz="16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/>
              <a:t>Characteristics of emergence of institutions for collective action</a:t>
            </a:r>
          </a:p>
        </p:txBody>
      </p:sp>
    </p:spTree>
    <p:extLst>
      <p:ext uri="{BB962C8B-B14F-4D97-AF65-F5344CB8AC3E}">
        <p14:creationId xmlns:p14="http://schemas.microsoft.com/office/powerpoint/2010/main" val="422221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/>
              <a:t>Citizens</a:t>
            </a:r>
            <a:r>
              <a:rPr lang="nl-BE" dirty="0"/>
              <a:t>’ </a:t>
            </a:r>
            <a:r>
              <a:rPr lang="nl-BE" dirty="0" err="1"/>
              <a:t>collectivities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the free market system:</a:t>
            </a:r>
            <a:br>
              <a:rPr lang="nl-BE" dirty="0"/>
            </a:br>
            <a:r>
              <a:rPr lang="nl-BE" dirty="0"/>
              <a:t>An </a:t>
            </a:r>
            <a:r>
              <a:rPr lang="nl-BE" dirty="0" err="1"/>
              <a:t>ambiguous</a:t>
            </a:r>
            <a:r>
              <a:rPr lang="nl-BE" dirty="0"/>
              <a:t> </a:t>
            </a:r>
            <a:r>
              <a:rPr lang="nl-BE" dirty="0" err="1"/>
              <a:t>relationship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 err="1"/>
              <a:t>Citizens</a:t>
            </a:r>
            <a:r>
              <a:rPr lang="nl-BE" dirty="0"/>
              <a:t>’ </a:t>
            </a:r>
            <a:r>
              <a:rPr lang="nl-BE" dirty="0" err="1"/>
              <a:t>collectivities</a:t>
            </a:r>
            <a:r>
              <a:rPr lang="nl-BE" dirty="0"/>
              <a:t>: </a:t>
            </a:r>
            <a:r>
              <a:rPr lang="nl-BE" dirty="0" err="1"/>
              <a:t>Seek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limit the </a:t>
            </a:r>
            <a:r>
              <a:rPr lang="nl-BE" dirty="0" err="1"/>
              <a:t>commercialization</a:t>
            </a:r>
            <a:r>
              <a:rPr lang="nl-BE" dirty="0"/>
              <a:t> </a:t>
            </a:r>
          </a:p>
          <a:p>
            <a:r>
              <a:rPr lang="nl-BE" dirty="0"/>
              <a:t>of common </a:t>
            </a:r>
            <a:r>
              <a:rPr lang="nl-BE" dirty="0" err="1"/>
              <a:t>goods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services </a:t>
            </a:r>
          </a:p>
          <a:p>
            <a:pPr marL="712788" lvl="2" indent="-268288"/>
            <a:r>
              <a:rPr lang="nl-BE" i="1" dirty="0"/>
              <a:t>Heirnis, 16 May 1705: </a:t>
            </a:r>
            <a:r>
              <a:rPr lang="nl-BE" dirty="0" err="1"/>
              <a:t>Every</a:t>
            </a:r>
            <a:r>
              <a:rPr lang="nl-BE" dirty="0"/>
              <a:t> </a:t>
            </a:r>
            <a:r>
              <a:rPr lang="nl-BE" dirty="0" err="1"/>
              <a:t>entitled</a:t>
            </a:r>
            <a:r>
              <a:rPr lang="nl-BE" dirty="0"/>
              <a:t> member </a:t>
            </a:r>
            <a:r>
              <a:rPr lang="nl-BE" dirty="0" err="1"/>
              <a:t>will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allowed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graze</a:t>
            </a:r>
            <a:r>
              <a:rPr lang="nl-BE" dirty="0"/>
              <a:t> his </a:t>
            </a:r>
            <a:r>
              <a:rPr lang="nl-BE" dirty="0" err="1"/>
              <a:t>cow</a:t>
            </a:r>
            <a:r>
              <a:rPr lang="nl-BE" dirty="0"/>
              <a:t>, on the </a:t>
            </a:r>
            <a:r>
              <a:rPr lang="nl-BE" dirty="0" err="1"/>
              <a:t>condition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he </a:t>
            </a:r>
            <a:r>
              <a:rPr lang="nl-BE" dirty="0" err="1"/>
              <a:t>swears</a:t>
            </a:r>
            <a:r>
              <a:rPr lang="nl-BE" dirty="0"/>
              <a:t> </a:t>
            </a:r>
            <a:r>
              <a:rPr lang="nl-BE" dirty="0" err="1"/>
              <a:t>an</a:t>
            </a:r>
            <a:r>
              <a:rPr lang="nl-BE" dirty="0"/>
              <a:t> </a:t>
            </a:r>
            <a:r>
              <a:rPr lang="nl-BE" dirty="0" err="1"/>
              <a:t>oath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use</a:t>
            </a:r>
            <a:r>
              <a:rPr lang="nl-BE" dirty="0"/>
              <a:t> the </a:t>
            </a:r>
            <a:r>
              <a:rPr lang="nl-BE" dirty="0" err="1"/>
              <a:t>milk</a:t>
            </a:r>
            <a:r>
              <a:rPr lang="nl-BE" dirty="0"/>
              <a:t> of </a:t>
            </a:r>
            <a:r>
              <a:rPr lang="nl-BE" dirty="0" err="1"/>
              <a:t>that</a:t>
            </a:r>
            <a:r>
              <a:rPr lang="nl-BE" dirty="0"/>
              <a:t> </a:t>
            </a:r>
            <a:r>
              <a:rPr lang="nl-BE" dirty="0" err="1"/>
              <a:t>cow</a:t>
            </a:r>
            <a:r>
              <a:rPr lang="nl-BE" dirty="0"/>
              <a:t> for his </a:t>
            </a:r>
            <a:r>
              <a:rPr lang="nl-BE" dirty="0" err="1"/>
              <a:t>own</a:t>
            </a:r>
            <a:r>
              <a:rPr lang="nl-BE" dirty="0"/>
              <a:t> </a:t>
            </a:r>
            <a:r>
              <a:rPr lang="nl-BE" dirty="0" err="1"/>
              <a:t>use</a:t>
            </a:r>
            <a:r>
              <a:rPr lang="nl-BE" dirty="0"/>
              <a:t> </a:t>
            </a:r>
            <a:r>
              <a:rPr lang="nl-BE" dirty="0" err="1"/>
              <a:t>only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not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sell</a:t>
            </a:r>
            <a:r>
              <a:rPr lang="nl-BE" dirty="0"/>
              <a:t> or let out his </a:t>
            </a:r>
            <a:r>
              <a:rPr lang="nl-BE" dirty="0" err="1"/>
              <a:t>grazing</a:t>
            </a:r>
            <a:r>
              <a:rPr lang="nl-BE" dirty="0"/>
              <a:t> </a:t>
            </a:r>
            <a:r>
              <a:rPr lang="nl-BE" dirty="0" err="1"/>
              <a:t>rights</a:t>
            </a:r>
            <a:endParaRPr lang="nl-BE" dirty="0"/>
          </a:p>
          <a:p>
            <a:pPr marL="712788" lvl="2" indent="-268288"/>
            <a:r>
              <a:rPr lang="nl-BE" i="1" dirty="0"/>
              <a:t>Bestmen, 15 May 1770: </a:t>
            </a:r>
            <a:r>
              <a:rPr lang="nl-BE" dirty="0"/>
              <a:t>No </a:t>
            </a:r>
            <a:r>
              <a:rPr lang="nl-BE" dirty="0" err="1"/>
              <a:t>one</a:t>
            </a:r>
            <a:r>
              <a:rPr lang="nl-BE" dirty="0"/>
              <a:t> </a:t>
            </a:r>
            <a:r>
              <a:rPr lang="nl-BE" dirty="0" err="1"/>
              <a:t>will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allowed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dig</a:t>
            </a:r>
            <a:r>
              <a:rPr lang="nl-BE" dirty="0"/>
              <a:t> </a:t>
            </a:r>
            <a:r>
              <a:rPr lang="nl-BE" dirty="0" err="1"/>
              <a:t>any</a:t>
            </a:r>
            <a:r>
              <a:rPr lang="nl-BE" dirty="0"/>
              <a:t> </a:t>
            </a:r>
            <a:r>
              <a:rPr lang="nl-BE" dirty="0" err="1"/>
              <a:t>peat</a:t>
            </a:r>
            <a:r>
              <a:rPr lang="nl-BE" dirty="0"/>
              <a:t> </a:t>
            </a:r>
            <a:r>
              <a:rPr lang="nl-BE" dirty="0" err="1"/>
              <a:t>within</a:t>
            </a:r>
            <a:r>
              <a:rPr lang="nl-BE" dirty="0"/>
              <a:t> the mark </a:t>
            </a:r>
            <a:r>
              <a:rPr lang="nl-BE" dirty="0" err="1"/>
              <a:t>with</a:t>
            </a:r>
            <a:r>
              <a:rPr lang="nl-BE" dirty="0"/>
              <a:t> the </a:t>
            </a:r>
            <a:r>
              <a:rPr lang="nl-BE" dirty="0" err="1"/>
              <a:t>purpose</a:t>
            </a:r>
            <a:r>
              <a:rPr lang="nl-BE" dirty="0"/>
              <a:t> of </a:t>
            </a:r>
            <a:r>
              <a:rPr lang="nl-BE" dirty="0" err="1"/>
              <a:t>selling</a:t>
            </a:r>
            <a:r>
              <a:rPr lang="nl-BE" dirty="0"/>
              <a:t> </a:t>
            </a:r>
            <a:r>
              <a:rPr lang="nl-BE" dirty="0" err="1"/>
              <a:t>this</a:t>
            </a:r>
            <a:r>
              <a:rPr lang="nl-BE" dirty="0"/>
              <a:t> </a:t>
            </a:r>
            <a:r>
              <a:rPr lang="nl-BE" dirty="0" err="1"/>
              <a:t>peat</a:t>
            </a:r>
            <a:endParaRPr lang="nl-BE" dirty="0"/>
          </a:p>
          <a:p>
            <a:pPr marL="712788" lvl="2" indent="-268288"/>
            <a:endParaRPr lang="nl-BE" dirty="0"/>
          </a:p>
          <a:p>
            <a:r>
              <a:rPr lang="nl-BE" dirty="0"/>
              <a:t>BUT</a:t>
            </a:r>
          </a:p>
          <a:p>
            <a:r>
              <a:rPr lang="nl-BE" dirty="0" err="1"/>
              <a:t>There</a:t>
            </a:r>
            <a:r>
              <a:rPr lang="nl-BE" dirty="0"/>
              <a:t> is </a:t>
            </a:r>
            <a:r>
              <a:rPr lang="nl-BE" dirty="0" err="1"/>
              <a:t>also</a:t>
            </a:r>
            <a:r>
              <a:rPr lang="nl-BE" dirty="0"/>
              <a:t> a stimulus </a:t>
            </a:r>
            <a:r>
              <a:rPr lang="nl-BE" dirty="0" err="1"/>
              <a:t>by</a:t>
            </a:r>
            <a:r>
              <a:rPr lang="nl-BE" dirty="0"/>
              <a:t> the free market system in </a:t>
            </a:r>
            <a:r>
              <a:rPr lang="nl-BE" dirty="0" err="1"/>
              <a:t>regard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 </a:t>
            </a:r>
            <a:r>
              <a:rPr lang="nl-BE" dirty="0" err="1"/>
              <a:t>individual</a:t>
            </a:r>
            <a:r>
              <a:rPr lang="nl-BE" dirty="0"/>
              <a:t> </a:t>
            </a:r>
            <a:r>
              <a:rPr lang="nl-BE" dirty="0" err="1"/>
              <a:t>willingness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act </a:t>
            </a:r>
            <a:r>
              <a:rPr lang="nl-BE" dirty="0" err="1"/>
              <a:t>reciprocally</a:t>
            </a:r>
            <a:endParaRPr lang="nl-BE" dirty="0"/>
          </a:p>
          <a:p>
            <a:r>
              <a:rPr lang="nl-BE" sz="2600" dirty="0"/>
              <a:t>-&gt; </a:t>
            </a:r>
            <a:r>
              <a:rPr lang="nl-BE" sz="2600" dirty="0" err="1"/>
              <a:t>Citizens</a:t>
            </a:r>
            <a:r>
              <a:rPr lang="nl-BE" sz="2600" dirty="0"/>
              <a:t>’ </a:t>
            </a:r>
            <a:r>
              <a:rPr lang="nl-BE" sz="2600" dirty="0" err="1"/>
              <a:t>collectivities</a:t>
            </a:r>
            <a:r>
              <a:rPr lang="nl-BE" sz="2600" dirty="0"/>
              <a:t>: </a:t>
            </a:r>
            <a:r>
              <a:rPr lang="nl-BE" sz="2600" i="1" dirty="0"/>
              <a:t>modus vivendi </a:t>
            </a:r>
            <a:r>
              <a:rPr lang="nl-BE" sz="2600" dirty="0"/>
              <a:t>in a </a:t>
            </a:r>
            <a:r>
              <a:rPr lang="nl-BE" sz="2600" dirty="0" err="1"/>
              <a:t>developing</a:t>
            </a:r>
            <a:r>
              <a:rPr lang="nl-BE" sz="2600" dirty="0"/>
              <a:t> market system</a:t>
            </a:r>
          </a:p>
        </p:txBody>
      </p:sp>
    </p:spTree>
    <p:extLst>
      <p:ext uri="{BB962C8B-B14F-4D97-AF65-F5344CB8AC3E}">
        <p14:creationId xmlns:p14="http://schemas.microsoft.com/office/powerpoint/2010/main" val="304545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/>
              <a:t>Citizens</a:t>
            </a:r>
            <a:r>
              <a:rPr lang="nl-BE" dirty="0"/>
              <a:t>’ </a:t>
            </a:r>
            <a:r>
              <a:rPr lang="nl-BE" dirty="0" err="1"/>
              <a:t>collectivities</a:t>
            </a:r>
            <a:r>
              <a:rPr lang="nl-BE" dirty="0"/>
              <a:t>: </a:t>
            </a:r>
            <a:br>
              <a:rPr lang="nl-BE" dirty="0"/>
            </a:br>
            <a:r>
              <a:rPr lang="nl-BE" dirty="0" err="1"/>
              <a:t>not</a:t>
            </a:r>
            <a:r>
              <a:rPr lang="nl-BE" dirty="0"/>
              <a:t> </a:t>
            </a:r>
            <a:r>
              <a:rPr lang="nl-BE" dirty="0" err="1"/>
              <a:t>necessarily</a:t>
            </a:r>
            <a:r>
              <a:rPr lang="nl-BE" dirty="0"/>
              <a:t> </a:t>
            </a:r>
            <a:r>
              <a:rPr lang="nl-BE" dirty="0" err="1"/>
              <a:t>opposed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the free market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nl-BE" dirty="0" err="1"/>
              <a:t>Use</a:t>
            </a:r>
            <a:r>
              <a:rPr lang="nl-BE" dirty="0"/>
              <a:t> of free market </a:t>
            </a:r>
            <a:r>
              <a:rPr lang="nl-BE" dirty="0" err="1"/>
              <a:t>mechanisms</a:t>
            </a:r>
            <a:r>
              <a:rPr lang="nl-BE" dirty="0"/>
              <a:t> (e.g., </a:t>
            </a:r>
            <a:r>
              <a:rPr lang="nl-BE" dirty="0" err="1"/>
              <a:t>price</a:t>
            </a:r>
            <a:r>
              <a:rPr lang="nl-BE" dirty="0"/>
              <a:t> </a:t>
            </a:r>
            <a:r>
              <a:rPr lang="nl-BE" dirty="0" err="1"/>
              <a:t>mechanisms</a:t>
            </a:r>
            <a:r>
              <a:rPr lang="nl-BE" dirty="0"/>
              <a:t>) for </a:t>
            </a:r>
            <a:r>
              <a:rPr lang="nl-BE" dirty="0" err="1"/>
              <a:t>its</a:t>
            </a:r>
            <a:r>
              <a:rPr lang="nl-BE" dirty="0"/>
              <a:t> </a:t>
            </a:r>
            <a:r>
              <a:rPr lang="nl-BE" dirty="0" err="1"/>
              <a:t>own</a:t>
            </a:r>
            <a:r>
              <a:rPr lang="nl-BE" dirty="0"/>
              <a:t> </a:t>
            </a:r>
            <a:r>
              <a:rPr lang="nl-BE" dirty="0" err="1"/>
              <a:t>functioning</a:t>
            </a:r>
            <a:endParaRPr lang="nl-BE" dirty="0"/>
          </a:p>
          <a:p>
            <a:pPr marL="342900" indent="-342900">
              <a:buFont typeface="Arial" pitchFamily="34" charset="0"/>
              <a:buChar char="•"/>
            </a:pPr>
            <a:r>
              <a:rPr lang="nl-BE" dirty="0"/>
              <a:t>Trendsetter for </a:t>
            </a:r>
            <a:r>
              <a:rPr lang="nl-BE" dirty="0" err="1"/>
              <a:t>innovation</a:t>
            </a:r>
            <a:r>
              <a:rPr lang="nl-BE" dirty="0"/>
              <a:t> of the free market:</a:t>
            </a:r>
          </a:p>
          <a:p>
            <a:pPr marL="800100" lvl="1" indent="-342900"/>
            <a:r>
              <a:rPr lang="nl-BE" dirty="0" err="1"/>
              <a:t>Educational</a:t>
            </a:r>
            <a:r>
              <a:rPr lang="nl-BE" dirty="0"/>
              <a:t> / training </a:t>
            </a:r>
            <a:r>
              <a:rPr lang="nl-BE" dirty="0" err="1"/>
              <a:t>aspects</a:t>
            </a:r>
            <a:r>
              <a:rPr lang="nl-BE" dirty="0"/>
              <a:t> </a:t>
            </a:r>
          </a:p>
          <a:p>
            <a:pPr marL="800100" lvl="1" indent="-342900"/>
            <a:r>
              <a:rPr lang="nl-BE" dirty="0"/>
              <a:t>Brand as </a:t>
            </a:r>
            <a:r>
              <a:rPr lang="nl-BE" dirty="0" err="1"/>
              <a:t>quality</a:t>
            </a:r>
            <a:r>
              <a:rPr lang="nl-BE" dirty="0"/>
              <a:t> indicator</a:t>
            </a:r>
          </a:p>
          <a:p>
            <a:pPr marL="800100" lvl="1" indent="-342900"/>
            <a:r>
              <a:rPr lang="nl-BE" dirty="0" err="1"/>
              <a:t>Buyers</a:t>
            </a:r>
            <a:r>
              <a:rPr lang="nl-BE"/>
              <a:t>’ </a:t>
            </a:r>
            <a:r>
              <a:rPr lang="nl-BE" dirty="0" err="1"/>
              <a:t>collectivities</a:t>
            </a:r>
            <a:r>
              <a:rPr lang="nl-BE" dirty="0"/>
              <a:t> -&gt; </a:t>
            </a:r>
            <a:r>
              <a:rPr lang="nl-BE" dirty="0" err="1"/>
              <a:t>supermarkets</a:t>
            </a:r>
            <a:endParaRPr lang="nl-BE" dirty="0"/>
          </a:p>
          <a:p>
            <a:pPr marL="800100" lvl="1" indent="-342900"/>
            <a:endParaRPr lang="nl-BE" dirty="0"/>
          </a:p>
          <a:p>
            <a:pPr marL="0" lvl="1" indent="0">
              <a:buNone/>
            </a:pPr>
            <a:endParaRPr lang="nl-BE" sz="2200" b="1" dirty="0"/>
          </a:p>
          <a:p>
            <a:pPr marL="0" lvl="1" indent="0">
              <a:buNone/>
            </a:pPr>
            <a:r>
              <a:rPr lang="nl-BE" sz="2200" b="1" dirty="0"/>
              <a:t>-&gt; </a:t>
            </a:r>
            <a:r>
              <a:rPr lang="nl-BE" sz="2200" b="1" dirty="0" err="1"/>
              <a:t>Institutions</a:t>
            </a:r>
            <a:r>
              <a:rPr lang="nl-BE" sz="2200" b="1" dirty="0"/>
              <a:t> for </a:t>
            </a:r>
            <a:r>
              <a:rPr lang="nl-BE" sz="2200" b="1" dirty="0" err="1"/>
              <a:t>collective</a:t>
            </a:r>
            <a:r>
              <a:rPr lang="nl-BE" sz="2200" b="1" dirty="0"/>
              <a:t> action: </a:t>
            </a:r>
            <a:r>
              <a:rPr lang="nl-BE" sz="2200" b="1" dirty="0" err="1"/>
              <a:t>often</a:t>
            </a:r>
            <a:r>
              <a:rPr lang="nl-BE" sz="2200" b="1" dirty="0"/>
              <a:t> trendsetters for new </a:t>
            </a:r>
            <a:r>
              <a:rPr lang="nl-BE" sz="2200" b="1" dirty="0" err="1"/>
              <a:t>developments</a:t>
            </a:r>
            <a:r>
              <a:rPr lang="nl-BE" sz="2200" b="1" dirty="0"/>
              <a:t> </a:t>
            </a:r>
            <a:r>
              <a:rPr lang="nl-BE" sz="2200" b="1" dirty="0" err="1"/>
              <a:t>within</a:t>
            </a:r>
            <a:r>
              <a:rPr lang="nl-BE" sz="2200" b="1" dirty="0"/>
              <a:t> the free market system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2"/>
          <a:stretch/>
        </p:blipFill>
        <p:spPr bwMode="auto">
          <a:xfrm>
            <a:off x="6916670" y="2219092"/>
            <a:ext cx="2244249" cy="236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52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87208" cy="1371600"/>
          </a:xfrm>
        </p:spPr>
        <p:txBody>
          <a:bodyPr>
            <a:noAutofit/>
          </a:bodyPr>
          <a:lstStyle/>
          <a:p>
            <a:r>
              <a:rPr lang="nl-BE" dirty="0"/>
              <a:t>Technology: not necessarily an improvement....</a:t>
            </a:r>
            <a:br>
              <a:rPr lang="nl-BE" dirty="0"/>
            </a:br>
            <a:r>
              <a:rPr lang="nl-BE" sz="1400" dirty="0"/>
              <a:t>Replacement(Nepal) farmer-owned irrigation system (LEFT) by government-owned irrigation system (right panel)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0192" y="1628800"/>
            <a:ext cx="2376264" cy="4497363"/>
          </a:xfrm>
        </p:spPr>
        <p:txBody>
          <a:bodyPr>
            <a:normAutofit fontScale="92500" lnSpcReduction="20000"/>
          </a:bodyPr>
          <a:lstStyle/>
          <a:p>
            <a:r>
              <a:rPr lang="nl-BE" b="0" dirty="0"/>
              <a:t>Physical capital markedly better than that possessed by the earlier</a:t>
            </a:r>
          </a:p>
          <a:p>
            <a:r>
              <a:rPr lang="nl-BE" b="0" dirty="0"/>
              <a:t>BUT: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BE" b="0" dirty="0"/>
              <a:t>never been able to provide water consistently to villages. Agricultural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BE" b="0" dirty="0"/>
              <a:t>productivity is </a:t>
            </a:r>
            <a:r>
              <a:rPr lang="en-US" b="0" dirty="0"/>
              <a:t>lower now than it was </a:t>
            </a:r>
            <a:r>
              <a:rPr lang="nl-BE" b="0" dirty="0"/>
              <a:t>under farmer management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93" y="1628800"/>
            <a:ext cx="6094901" cy="4424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4211965" y="3244334"/>
            <a:ext cx="720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/>
              <a:t>Tech</a:t>
            </a:r>
          </a:p>
        </p:txBody>
      </p:sp>
      <p:sp>
        <p:nvSpPr>
          <p:cNvPr id="5" name="Rechthoek 4"/>
          <p:cNvSpPr/>
          <p:nvPr/>
        </p:nvSpPr>
        <p:spPr>
          <a:xfrm>
            <a:off x="4211965" y="3244334"/>
            <a:ext cx="720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/>
              <a:t>Tech</a:t>
            </a:r>
          </a:p>
        </p:txBody>
      </p:sp>
    </p:spTree>
    <p:extLst>
      <p:ext uri="{BB962C8B-B14F-4D97-AF65-F5344CB8AC3E}">
        <p14:creationId xmlns:p14="http://schemas.microsoft.com/office/powerpoint/2010/main" val="150484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Group </a:t>
            </a:r>
            <a:r>
              <a:rPr lang="nl-BE" dirty="0" err="1" smtClean="0"/>
              <a:t>size</a:t>
            </a:r>
            <a:endParaRPr lang="nl-BE" dirty="0" smtClean="0"/>
          </a:p>
          <a:p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Tine De Moor_Utrecht University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4198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Approach &amp; content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52600"/>
            <a:ext cx="8075240" cy="5024120"/>
          </a:xfrm>
        </p:spPr>
        <p:txBody>
          <a:bodyPr>
            <a:normAutofit fontScale="6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u="sng" dirty="0" err="1"/>
              <a:t>Longitudinal</a:t>
            </a:r>
            <a:r>
              <a:rPr lang="nl-BE" u="sng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primarily</a:t>
            </a:r>
            <a:r>
              <a:rPr lang="nl-BE" dirty="0"/>
              <a:t> </a:t>
            </a:r>
            <a:r>
              <a:rPr lang="nl-BE" dirty="0" err="1"/>
              <a:t>based</a:t>
            </a:r>
            <a:r>
              <a:rPr lang="nl-BE" dirty="0"/>
              <a:t> on </a:t>
            </a:r>
            <a:r>
              <a:rPr lang="nl-BE" u="sng" dirty="0" smtClean="0"/>
              <a:t>OTHER sectors </a:t>
            </a:r>
            <a:r>
              <a:rPr lang="nl-BE" dirty="0" err="1"/>
              <a:t>than</a:t>
            </a:r>
            <a:r>
              <a:rPr lang="nl-BE" dirty="0"/>
              <a:t> </a:t>
            </a:r>
            <a:r>
              <a:rPr lang="nl-BE" dirty="0" smtClean="0"/>
              <a:t>energy + focus on </a:t>
            </a:r>
            <a:r>
              <a:rPr lang="nl-BE" dirty="0" err="1" smtClean="0"/>
              <a:t>citizen</a:t>
            </a:r>
            <a:r>
              <a:rPr lang="nl-BE" dirty="0"/>
              <a:t> </a:t>
            </a:r>
            <a:r>
              <a:rPr lang="nl-BE" dirty="0" err="1" smtClean="0"/>
              <a:t>based</a:t>
            </a:r>
            <a:r>
              <a:rPr lang="nl-BE" dirty="0" smtClean="0"/>
              <a:t> </a:t>
            </a:r>
            <a:r>
              <a:rPr lang="nl-BE" dirty="0" err="1" smtClean="0"/>
              <a:t>initiatives</a:t>
            </a:r>
            <a:r>
              <a:rPr lang="nl-BE" dirty="0" smtClean="0"/>
              <a:t>:</a:t>
            </a:r>
          </a:p>
          <a:p>
            <a:r>
              <a:rPr lang="nl-BE" b="0" dirty="0" smtClean="0"/>
              <a:t>-</a:t>
            </a:r>
            <a:r>
              <a:rPr lang="nl-BE" b="0" dirty="0" err="1" smtClean="0"/>
              <a:t>understanding</a:t>
            </a:r>
            <a:r>
              <a:rPr lang="nl-BE" b="0" dirty="0" smtClean="0"/>
              <a:t> </a:t>
            </a:r>
            <a:r>
              <a:rPr lang="nl-BE" b="0" dirty="0" err="1" smtClean="0"/>
              <a:t>mechanisms</a:t>
            </a:r>
            <a:r>
              <a:rPr lang="nl-BE" b="0" dirty="0" smtClean="0"/>
              <a:t> of bottom-up </a:t>
            </a:r>
            <a:r>
              <a:rPr lang="nl-BE" b="0" dirty="0" err="1" smtClean="0"/>
              <a:t>formed</a:t>
            </a:r>
            <a:r>
              <a:rPr lang="nl-BE" b="0" dirty="0" smtClean="0"/>
              <a:t> </a:t>
            </a:r>
            <a:r>
              <a:rPr lang="nl-BE" b="0" dirty="0" err="1" smtClean="0"/>
              <a:t>institutions</a:t>
            </a:r>
            <a:r>
              <a:rPr lang="nl-BE" b="0" dirty="0" smtClean="0"/>
              <a:t>, </a:t>
            </a:r>
            <a:r>
              <a:rPr lang="nl-BE" b="0" dirty="0" err="1" smtClean="0"/>
              <a:t>currently</a:t>
            </a:r>
            <a:r>
              <a:rPr lang="nl-BE" b="0" dirty="0" smtClean="0"/>
              <a:t> </a:t>
            </a:r>
            <a:r>
              <a:rPr lang="nl-BE" b="0" dirty="0" err="1" smtClean="0"/>
              <a:t>driving</a:t>
            </a:r>
            <a:r>
              <a:rPr lang="nl-BE" b="0" dirty="0" smtClean="0"/>
              <a:t> change </a:t>
            </a:r>
            <a:r>
              <a:rPr lang="nl-BE" b="0" dirty="0" err="1" smtClean="0"/>
              <a:t>towards</a:t>
            </a:r>
            <a:r>
              <a:rPr lang="nl-BE" b="0" dirty="0" smtClean="0"/>
              <a:t> </a:t>
            </a:r>
            <a:r>
              <a:rPr lang="nl-BE" b="0" dirty="0" err="1" smtClean="0"/>
              <a:t>renewables</a:t>
            </a:r>
            <a:endParaRPr lang="nl-BE" b="0" dirty="0" smtClean="0"/>
          </a:p>
          <a:p>
            <a:r>
              <a:rPr lang="nl-BE" b="0" dirty="0" smtClean="0"/>
              <a:t>-</a:t>
            </a:r>
            <a:r>
              <a:rPr lang="nl-BE" b="0" dirty="0" err="1" smtClean="0"/>
              <a:t>understanding</a:t>
            </a:r>
            <a:r>
              <a:rPr lang="nl-BE" b="0" dirty="0" smtClean="0"/>
              <a:t> change over time, </a:t>
            </a:r>
            <a:r>
              <a:rPr lang="nl-BE" b="0" dirty="0" err="1" smtClean="0"/>
              <a:t>pathway</a:t>
            </a:r>
            <a:r>
              <a:rPr lang="nl-BE" b="0" dirty="0" smtClean="0"/>
              <a:t> to </a:t>
            </a:r>
            <a:r>
              <a:rPr lang="nl-BE" b="0" dirty="0" err="1" smtClean="0"/>
              <a:t>to</a:t>
            </a:r>
            <a:r>
              <a:rPr lang="nl-BE" b="0" dirty="0" smtClean="0"/>
              <a:t> </a:t>
            </a:r>
            <a:r>
              <a:rPr lang="nl-BE" b="0" dirty="0" err="1" smtClean="0"/>
              <a:t>resilient</a:t>
            </a:r>
            <a:r>
              <a:rPr lang="nl-BE" b="0" dirty="0" smtClean="0"/>
              <a:t> </a:t>
            </a:r>
            <a:r>
              <a:rPr lang="nl-BE" b="0" dirty="0" err="1" smtClean="0"/>
              <a:t>societies</a:t>
            </a:r>
            <a:r>
              <a:rPr lang="nl-BE" b="0" dirty="0" smtClean="0"/>
              <a:t> but </a:t>
            </a:r>
            <a:r>
              <a:rPr lang="nl-BE" b="0" dirty="0" err="1" smtClean="0"/>
              <a:t>also</a:t>
            </a:r>
            <a:r>
              <a:rPr lang="nl-BE" b="0" dirty="0" smtClean="0"/>
              <a:t> </a:t>
            </a:r>
            <a:r>
              <a:rPr lang="nl-BE" b="0" dirty="0" err="1" smtClean="0"/>
              <a:t>lock</a:t>
            </a:r>
            <a:r>
              <a:rPr lang="nl-BE" b="0" dirty="0" smtClean="0"/>
              <a:t>-in </a:t>
            </a:r>
            <a:r>
              <a:rPr lang="nl-BE" b="0" dirty="0" err="1" smtClean="0"/>
              <a:t>effects</a:t>
            </a:r>
            <a:r>
              <a:rPr lang="nl-BE" b="0" dirty="0" smtClean="0"/>
              <a:t>, </a:t>
            </a:r>
            <a:r>
              <a:rPr lang="nl-BE" b="0" dirty="0" err="1" smtClean="0"/>
              <a:t>path</a:t>
            </a:r>
            <a:r>
              <a:rPr lang="nl-BE" b="0" dirty="0" smtClean="0"/>
              <a:t> </a:t>
            </a:r>
            <a:r>
              <a:rPr lang="nl-BE" b="0" dirty="0" err="1" smtClean="0"/>
              <a:t>depedency</a:t>
            </a:r>
            <a:endParaRPr lang="nl-BE" b="0" dirty="0" smtClean="0"/>
          </a:p>
          <a:p>
            <a:r>
              <a:rPr lang="nl-BE" b="0" dirty="0" smtClean="0"/>
              <a:t>-</a:t>
            </a:r>
            <a:r>
              <a:rPr lang="nl-BE" b="0" dirty="0" err="1" smtClean="0"/>
              <a:t>understanding</a:t>
            </a:r>
            <a:r>
              <a:rPr lang="nl-BE" b="0" dirty="0" smtClean="0"/>
              <a:t> society-</a:t>
            </a:r>
            <a:r>
              <a:rPr lang="nl-BE" b="0" dirty="0" err="1" smtClean="0"/>
              <a:t>wide</a:t>
            </a:r>
            <a:r>
              <a:rPr lang="nl-BE" b="0" dirty="0" smtClean="0"/>
              <a:t> system </a:t>
            </a:r>
            <a:r>
              <a:rPr lang="nl-BE" b="0" dirty="0" err="1" smtClean="0"/>
              <a:t>transitions</a:t>
            </a:r>
            <a:r>
              <a:rPr lang="nl-BE" b="0" dirty="0" smtClean="0"/>
              <a:t>: ‘system changes </a:t>
            </a:r>
            <a:r>
              <a:rPr lang="nl-BE" b="0" dirty="0" err="1"/>
              <a:t>only</a:t>
            </a:r>
            <a:r>
              <a:rPr lang="nl-BE" b="0" dirty="0"/>
              <a:t> happen </a:t>
            </a:r>
            <a:r>
              <a:rPr lang="nl-BE" b="0" dirty="0" err="1"/>
              <a:t>when</a:t>
            </a:r>
            <a:r>
              <a:rPr lang="nl-BE" b="0" dirty="0"/>
              <a:t> </a:t>
            </a:r>
            <a:r>
              <a:rPr lang="nl-BE" b="0" dirty="0" err="1"/>
              <a:t>enough</a:t>
            </a:r>
            <a:r>
              <a:rPr lang="nl-BE" b="0" dirty="0"/>
              <a:t> </a:t>
            </a:r>
            <a:r>
              <a:rPr lang="nl-BE" b="0" dirty="0" err="1"/>
              <a:t>people</a:t>
            </a:r>
            <a:r>
              <a:rPr lang="nl-BE" b="0" dirty="0"/>
              <a:t> do </a:t>
            </a:r>
            <a:r>
              <a:rPr lang="nl-BE" b="0" dirty="0" err="1"/>
              <a:t>enough</a:t>
            </a:r>
            <a:r>
              <a:rPr lang="nl-BE" b="0" dirty="0"/>
              <a:t> </a:t>
            </a:r>
            <a:r>
              <a:rPr lang="nl-BE" b="0" dirty="0" err="1"/>
              <a:t>things</a:t>
            </a:r>
            <a:r>
              <a:rPr lang="nl-BE" b="0" dirty="0"/>
              <a:t> </a:t>
            </a:r>
            <a:r>
              <a:rPr lang="nl-BE" b="0" dirty="0" err="1"/>
              <a:t>differently</a:t>
            </a:r>
            <a:r>
              <a:rPr lang="nl-BE" b="0" dirty="0"/>
              <a:t> </a:t>
            </a:r>
            <a:r>
              <a:rPr lang="nl-BE" b="0" dirty="0" err="1"/>
              <a:t>enough</a:t>
            </a:r>
            <a:r>
              <a:rPr lang="nl-BE" b="0" dirty="0"/>
              <a:t>’ (Watson, 2012</a:t>
            </a:r>
            <a:r>
              <a:rPr lang="nl-BE" b="0" dirty="0" smtClean="0"/>
              <a:t>: 488).</a:t>
            </a:r>
          </a:p>
          <a:p>
            <a:r>
              <a:rPr lang="nl-BE" b="0" dirty="0" smtClean="0"/>
              <a:t>-</a:t>
            </a:r>
            <a:r>
              <a:rPr lang="nl-BE" b="0" dirty="0" err="1" smtClean="0"/>
              <a:t>identify</a:t>
            </a:r>
            <a:r>
              <a:rPr lang="nl-BE" b="0" dirty="0" smtClean="0"/>
              <a:t> </a:t>
            </a:r>
            <a:r>
              <a:rPr lang="nl-BE" b="0" dirty="0" err="1" smtClean="0"/>
              <a:t>alternative</a:t>
            </a:r>
            <a:r>
              <a:rPr lang="nl-BE" b="0" dirty="0"/>
              <a:t> </a:t>
            </a:r>
            <a:r>
              <a:rPr lang="nl-BE" b="0" dirty="0" err="1" smtClean="0"/>
              <a:t>social</a:t>
            </a:r>
            <a:r>
              <a:rPr lang="nl-BE" b="0" dirty="0" smtClean="0"/>
              <a:t> </a:t>
            </a:r>
            <a:r>
              <a:rPr lang="nl-BE" b="0" dirty="0" err="1" smtClean="0"/>
              <a:t>practices</a:t>
            </a:r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Content:</a:t>
            </a:r>
          </a:p>
          <a:p>
            <a:pPr lvl="1" indent="0">
              <a:buNone/>
            </a:pPr>
            <a:r>
              <a:rPr lang="nl-BE" dirty="0" smtClean="0"/>
              <a:t>SHORT-TERM </a:t>
            </a:r>
            <a:r>
              <a:rPr lang="nl-BE" b="1" u="sng" dirty="0" smtClean="0"/>
              <a:t>CHANGE</a:t>
            </a:r>
            <a:r>
              <a:rPr lang="nl-BE" dirty="0" smtClean="0"/>
              <a:t>: </a:t>
            </a:r>
            <a:r>
              <a:rPr lang="nl-BE" dirty="0"/>
              <a:t>last 30 </a:t>
            </a:r>
            <a:r>
              <a:rPr lang="nl-BE" dirty="0" err="1"/>
              <a:t>years</a:t>
            </a:r>
            <a:r>
              <a:rPr lang="nl-BE" dirty="0"/>
              <a:t> (</a:t>
            </a:r>
            <a:r>
              <a:rPr lang="nl-BE" dirty="0" err="1"/>
              <a:t>approx</a:t>
            </a:r>
            <a:r>
              <a:rPr lang="nl-BE" dirty="0"/>
              <a:t>.)</a:t>
            </a:r>
          </a:p>
          <a:p>
            <a:pPr marL="800100" lvl="1" indent="-342900"/>
            <a:r>
              <a:rPr lang="nl-BE" dirty="0"/>
              <a:t>POLITICAL: Changes in </a:t>
            </a:r>
            <a:r>
              <a:rPr lang="nl-BE" dirty="0" err="1"/>
              <a:t>relationship</a:t>
            </a:r>
            <a:r>
              <a:rPr lang="nl-BE" dirty="0"/>
              <a:t> </a:t>
            </a:r>
            <a:r>
              <a:rPr lang="nl-BE" dirty="0" err="1"/>
              <a:t>citizens</a:t>
            </a:r>
            <a:r>
              <a:rPr lang="nl-BE" dirty="0"/>
              <a:t>-policy making</a:t>
            </a:r>
          </a:p>
          <a:p>
            <a:pPr marL="800100" lvl="1" indent="-342900"/>
            <a:r>
              <a:rPr lang="nl-BE" dirty="0"/>
              <a:t>ECONOMIC: </a:t>
            </a:r>
            <a:r>
              <a:rPr lang="nl-BE" dirty="0" err="1"/>
              <a:t>Formation</a:t>
            </a:r>
            <a:r>
              <a:rPr lang="nl-BE" dirty="0"/>
              <a:t> of “new” </a:t>
            </a:r>
            <a:r>
              <a:rPr lang="nl-BE" dirty="0" err="1"/>
              <a:t>collectivities</a:t>
            </a:r>
            <a:r>
              <a:rPr lang="nl-BE" dirty="0"/>
              <a:t>: </a:t>
            </a:r>
          </a:p>
          <a:p>
            <a:pPr marL="1485900" lvl="2" indent="-342900"/>
            <a:r>
              <a:rPr lang="nl-BE" dirty="0"/>
              <a:t>New “</a:t>
            </a:r>
            <a:r>
              <a:rPr lang="nl-BE" dirty="0" err="1"/>
              <a:t>alliances</a:t>
            </a:r>
            <a:r>
              <a:rPr lang="nl-BE" dirty="0"/>
              <a:t>”: </a:t>
            </a:r>
            <a:r>
              <a:rPr lang="nl-BE" dirty="0" err="1"/>
              <a:t>collaborative</a:t>
            </a:r>
            <a:r>
              <a:rPr lang="nl-BE" dirty="0"/>
              <a:t> </a:t>
            </a:r>
            <a:r>
              <a:rPr lang="nl-BE" dirty="0" err="1"/>
              <a:t>production</a:t>
            </a:r>
            <a:r>
              <a:rPr lang="nl-BE" dirty="0"/>
              <a:t>/</a:t>
            </a:r>
            <a:r>
              <a:rPr lang="nl-BE" dirty="0" err="1"/>
              <a:t>consumption</a:t>
            </a:r>
            <a:r>
              <a:rPr lang="nl-BE" dirty="0"/>
              <a:t> </a:t>
            </a:r>
          </a:p>
          <a:p>
            <a:pPr marL="1485900" lvl="2" indent="-342900"/>
            <a:r>
              <a:rPr lang="nl-BE" dirty="0" err="1"/>
              <a:t>Increasing</a:t>
            </a:r>
            <a:r>
              <a:rPr lang="nl-BE" dirty="0"/>
              <a:t> </a:t>
            </a:r>
            <a:r>
              <a:rPr lang="nl-BE" dirty="0" err="1"/>
              <a:t>nr</a:t>
            </a:r>
            <a:r>
              <a:rPr lang="nl-BE" dirty="0"/>
              <a:t> of “</a:t>
            </a:r>
            <a:r>
              <a:rPr lang="nl-BE" dirty="0" err="1"/>
              <a:t>prosumers</a:t>
            </a:r>
            <a:r>
              <a:rPr lang="nl-BE" dirty="0"/>
              <a:t>”, </a:t>
            </a:r>
            <a:r>
              <a:rPr lang="nl-BE" dirty="0" err="1"/>
              <a:t>not</a:t>
            </a:r>
            <a:r>
              <a:rPr lang="nl-BE" dirty="0"/>
              <a:t> </a:t>
            </a:r>
            <a:r>
              <a:rPr lang="nl-BE" dirty="0" err="1"/>
              <a:t>just</a:t>
            </a:r>
            <a:r>
              <a:rPr lang="nl-BE" dirty="0"/>
              <a:t> in energy</a:t>
            </a:r>
          </a:p>
          <a:p>
            <a:pPr marL="800100" lvl="1" indent="-342900"/>
            <a:r>
              <a:rPr lang="nl-BE" dirty="0"/>
              <a:t>INSTITUTIONAL: </a:t>
            </a:r>
            <a:r>
              <a:rPr lang="nl-BE" dirty="0" err="1"/>
              <a:t>Institutional</a:t>
            </a:r>
            <a:r>
              <a:rPr lang="nl-BE" dirty="0"/>
              <a:t> features of </a:t>
            </a:r>
            <a:r>
              <a:rPr lang="nl-BE" dirty="0" err="1"/>
              <a:t>citizen</a:t>
            </a:r>
            <a:r>
              <a:rPr lang="nl-BE" dirty="0"/>
              <a:t> </a:t>
            </a:r>
            <a:r>
              <a:rPr lang="nl-BE" dirty="0" err="1" smtClean="0"/>
              <a:t>collectivities</a:t>
            </a:r>
            <a:endParaRPr lang="nl-BE" dirty="0" smtClean="0"/>
          </a:p>
          <a:p>
            <a:pPr lvl="1" indent="0">
              <a:buNone/>
            </a:pPr>
            <a:endParaRPr lang="nl-BE" dirty="0"/>
          </a:p>
          <a:p>
            <a:pPr lvl="1" indent="0">
              <a:buNone/>
            </a:pPr>
            <a:r>
              <a:rPr lang="nl-BE" dirty="0" smtClean="0"/>
              <a:t>LONG-TERM </a:t>
            </a:r>
            <a:r>
              <a:rPr lang="nl-BE" b="1" u="sng" dirty="0" smtClean="0"/>
              <a:t>TRANSITION</a:t>
            </a:r>
            <a:r>
              <a:rPr lang="nl-BE" dirty="0" smtClean="0"/>
              <a:t>: </a:t>
            </a:r>
            <a:r>
              <a:rPr lang="nl-BE" dirty="0"/>
              <a:t>last 1000 </a:t>
            </a:r>
            <a:r>
              <a:rPr lang="nl-BE" dirty="0" err="1"/>
              <a:t>years</a:t>
            </a:r>
            <a:endParaRPr lang="nl-BE" dirty="0"/>
          </a:p>
          <a:p>
            <a:pPr marL="800100" lvl="1" indent="-342900"/>
            <a:r>
              <a:rPr lang="nl-BE" dirty="0" err="1"/>
              <a:t>other</a:t>
            </a:r>
            <a:r>
              <a:rPr lang="nl-BE" dirty="0"/>
              <a:t> waves of </a:t>
            </a:r>
            <a:r>
              <a:rPr lang="nl-BE" dirty="0" err="1"/>
              <a:t>institutionalised</a:t>
            </a:r>
            <a:r>
              <a:rPr lang="nl-BE" dirty="0"/>
              <a:t> </a:t>
            </a:r>
            <a:r>
              <a:rPr lang="nl-BE" dirty="0" err="1"/>
              <a:t>collective</a:t>
            </a:r>
            <a:r>
              <a:rPr lang="nl-BE" dirty="0"/>
              <a:t> action in the </a:t>
            </a:r>
            <a:r>
              <a:rPr lang="nl-BE" dirty="0" smtClean="0"/>
              <a:t>past: </a:t>
            </a:r>
            <a:r>
              <a:rPr lang="nl-BE" dirty="0" err="1" smtClean="0"/>
              <a:t>complexity</a:t>
            </a:r>
            <a:r>
              <a:rPr lang="nl-BE" dirty="0" smtClean="0"/>
              <a:t> is </a:t>
            </a:r>
            <a:r>
              <a:rPr lang="nl-BE" dirty="0" err="1" smtClean="0"/>
              <a:t>not</a:t>
            </a:r>
            <a:r>
              <a:rPr lang="nl-BE" dirty="0" smtClean="0"/>
              <a:t> new!</a:t>
            </a:r>
            <a:endParaRPr lang="nl-BE" dirty="0"/>
          </a:p>
          <a:p>
            <a:pPr marL="800100" lvl="1" indent="-342900"/>
            <a:r>
              <a:rPr lang="nl-BE" dirty="0" err="1"/>
              <a:t>Motivations</a:t>
            </a:r>
            <a:r>
              <a:rPr lang="nl-BE" dirty="0"/>
              <a:t> </a:t>
            </a:r>
            <a:r>
              <a:rPr lang="nl-BE" dirty="0" err="1"/>
              <a:t>individual</a:t>
            </a:r>
            <a:r>
              <a:rPr lang="nl-BE" dirty="0"/>
              <a:t>/</a:t>
            </a:r>
            <a:r>
              <a:rPr lang="nl-BE" dirty="0" err="1"/>
              <a:t>meso</a:t>
            </a:r>
            <a:r>
              <a:rPr lang="nl-BE" dirty="0"/>
              <a:t> level </a:t>
            </a:r>
          </a:p>
          <a:p>
            <a:pPr marL="800100" lvl="1" indent="-342900"/>
            <a:r>
              <a:rPr lang="nl-BE" dirty="0" err="1"/>
              <a:t>Causes</a:t>
            </a:r>
            <a:r>
              <a:rPr lang="nl-BE" dirty="0"/>
              <a:t> on macro-level</a:t>
            </a:r>
          </a:p>
          <a:p>
            <a:pPr marL="800100" lvl="1" indent="-342900"/>
            <a:r>
              <a:rPr lang="nl-BE" dirty="0" err="1"/>
              <a:t>Comparison</a:t>
            </a:r>
            <a:r>
              <a:rPr lang="nl-BE" dirty="0"/>
              <a:t> waves </a:t>
            </a:r>
          </a:p>
          <a:p>
            <a:pPr marL="800100" lvl="1" indent="-342900"/>
            <a:endParaRPr lang="nl-BE" dirty="0"/>
          </a:p>
          <a:p>
            <a:pPr lvl="2" indent="0">
              <a:buNone/>
            </a:pPr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8575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192" y="200435"/>
            <a:ext cx="5791200" cy="1371600"/>
          </a:xfrm>
        </p:spPr>
        <p:txBody>
          <a:bodyPr/>
          <a:lstStyle/>
          <a:p>
            <a:r>
              <a:rPr lang="nl-BE" dirty="0"/>
              <a:t>Changes in </a:t>
            </a:r>
            <a:r>
              <a:rPr lang="nl-BE" dirty="0" err="1"/>
              <a:t>involvement</a:t>
            </a:r>
            <a:r>
              <a:rPr lang="nl-BE" dirty="0"/>
              <a:t> of </a:t>
            </a:r>
            <a:r>
              <a:rPr lang="nl-BE" dirty="0" err="1"/>
              <a:t>citizens</a:t>
            </a:r>
            <a:r>
              <a:rPr lang="nl-BE" dirty="0"/>
              <a:t> in policy making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implementation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85192" y="6540592"/>
            <a:ext cx="3429000" cy="283845"/>
          </a:xfrm>
        </p:spPr>
        <p:txBody>
          <a:bodyPr/>
          <a:lstStyle/>
          <a:p>
            <a:r>
              <a:rPr lang="nl-BE"/>
              <a:t>Tine De Moor_Utrecht University</a:t>
            </a:r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861979"/>
              </p:ext>
            </p:extLst>
          </p:nvPr>
        </p:nvGraphicFramePr>
        <p:xfrm>
          <a:off x="35495" y="1572035"/>
          <a:ext cx="8928994" cy="47509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47">
                  <a:extLst>
                    <a:ext uri="{9D8B030D-6E8A-4147-A177-3AD203B41FA5}">
                      <a16:colId xmlns:a16="http://schemas.microsoft.com/office/drawing/2014/main" xmlns="" val="2014947468"/>
                    </a:ext>
                  </a:extLst>
                </a:gridCol>
                <a:gridCol w="1536328">
                  <a:extLst>
                    <a:ext uri="{9D8B030D-6E8A-4147-A177-3AD203B41FA5}">
                      <a16:colId xmlns:a16="http://schemas.microsoft.com/office/drawing/2014/main" xmlns="" val="1105469761"/>
                    </a:ext>
                  </a:extLst>
                </a:gridCol>
                <a:gridCol w="1268569">
                  <a:extLst>
                    <a:ext uri="{9D8B030D-6E8A-4147-A177-3AD203B41FA5}">
                      <a16:colId xmlns:a16="http://schemas.microsoft.com/office/drawing/2014/main" xmlns="" val="2569144016"/>
                    </a:ext>
                  </a:extLst>
                </a:gridCol>
                <a:gridCol w="1451869">
                  <a:extLst>
                    <a:ext uri="{9D8B030D-6E8A-4147-A177-3AD203B41FA5}">
                      <a16:colId xmlns:a16="http://schemas.microsoft.com/office/drawing/2014/main" xmlns="" val="1472216802"/>
                    </a:ext>
                  </a:extLst>
                </a:gridCol>
                <a:gridCol w="1742242">
                  <a:extLst>
                    <a:ext uri="{9D8B030D-6E8A-4147-A177-3AD203B41FA5}">
                      <a16:colId xmlns:a16="http://schemas.microsoft.com/office/drawing/2014/main" xmlns="" val="2190963316"/>
                    </a:ext>
                  </a:extLst>
                </a:gridCol>
                <a:gridCol w="1451869">
                  <a:extLst>
                    <a:ext uri="{9D8B030D-6E8A-4147-A177-3AD203B41FA5}">
                      <a16:colId xmlns:a16="http://schemas.microsoft.com/office/drawing/2014/main" xmlns="" val="2494413108"/>
                    </a:ext>
                  </a:extLst>
                </a:gridCol>
                <a:gridCol w="1451870">
                  <a:extLst>
                    <a:ext uri="{9D8B030D-6E8A-4147-A177-3AD203B41FA5}">
                      <a16:colId xmlns:a16="http://schemas.microsoft.com/office/drawing/2014/main" xmlns="" val="366745284"/>
                    </a:ext>
                  </a:extLst>
                </a:gridCol>
              </a:tblGrid>
              <a:tr h="553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 dirty="0">
                          <a:effectLst/>
                        </a:rPr>
                        <a:t> 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1" dirty="0">
                          <a:effectLst/>
                        </a:rPr>
                        <a:t>Topic</a:t>
                      </a:r>
                      <a:endParaRPr lang="nl-B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57" marR="52657" marT="731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1" dirty="0">
                          <a:effectLst/>
                        </a:rPr>
                        <a:t>CO-DECIDING</a:t>
                      </a:r>
                      <a:endParaRPr lang="nl-B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" marR="4876" marT="7313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1" dirty="0">
                          <a:effectLst/>
                        </a:rPr>
                        <a:t>PARTICIPATION</a:t>
                      </a:r>
                      <a:endParaRPr lang="nl-B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57" marR="52657" marT="7313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1" dirty="0">
                          <a:effectLst/>
                        </a:rPr>
                        <a:t>CO-CREATION</a:t>
                      </a:r>
                      <a:endParaRPr lang="nl-B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57" marR="52657" marT="731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1" dirty="0">
                          <a:effectLst/>
                        </a:rPr>
                        <a:t>PARTNERSHIP</a:t>
                      </a:r>
                      <a:endParaRPr lang="nl-B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57" marR="52657" marT="731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1" dirty="0">
                          <a:effectLst/>
                        </a:rPr>
                        <a:t>INDEPENDENT CITIZENS’ COLLECTIVE</a:t>
                      </a:r>
                      <a:endParaRPr lang="nl-B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9952615"/>
                  </a:ext>
                </a:extLst>
              </a:tr>
              <a:tr h="9220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>
                          <a:effectLst/>
                        </a:rPr>
                        <a:t> 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 err="1">
                          <a:effectLst/>
                        </a:rPr>
                        <a:t>Examples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57" marR="52657" marT="731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>
                          <a:effectLst/>
                        </a:rPr>
                        <a:t>Referenda</a:t>
                      </a:r>
                      <a:endParaRPr lang="nl-BE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G1000 (platforms </a:t>
                      </a:r>
                      <a:r>
                        <a:rPr lang="nl-NL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</a:t>
                      </a:r>
                      <a:r>
                        <a:rPr lang="nl-NL" sz="105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democratic</a:t>
                      </a:r>
                      <a:r>
                        <a:rPr lang="nl-NL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105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innovation</a:t>
                      </a:r>
                      <a:r>
                        <a:rPr lang="nl-NL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" marR="4876" marT="7313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 err="1" smtClean="0">
                          <a:effectLst/>
                        </a:rPr>
                        <a:t>Citizen</a:t>
                      </a:r>
                      <a:r>
                        <a:rPr lang="nl-NL" sz="1050" dirty="0" smtClean="0">
                          <a:effectLst/>
                        </a:rPr>
                        <a:t> budgets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57" marR="52657" marT="7313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 err="1">
                          <a:effectLst/>
                        </a:rPr>
                        <a:t>Government</a:t>
                      </a:r>
                      <a:r>
                        <a:rPr lang="nl-NL" sz="1050" dirty="0">
                          <a:effectLst/>
                        </a:rPr>
                        <a:t> </a:t>
                      </a:r>
                      <a:r>
                        <a:rPr lang="nl-NL" sz="1050" dirty="0" err="1">
                          <a:effectLst/>
                        </a:rPr>
                        <a:t>facilitates</a:t>
                      </a:r>
                      <a:r>
                        <a:rPr lang="nl-NL" sz="1050" dirty="0">
                          <a:effectLst/>
                        </a:rPr>
                        <a:t> </a:t>
                      </a:r>
                      <a:r>
                        <a:rPr lang="nl-NL" sz="1050" dirty="0" err="1">
                          <a:effectLst/>
                        </a:rPr>
                        <a:t>initiative</a:t>
                      </a:r>
                      <a:r>
                        <a:rPr lang="nl-NL" sz="1050" dirty="0">
                          <a:effectLst/>
                        </a:rPr>
                        <a:t> (e.g., via </a:t>
                      </a:r>
                      <a:r>
                        <a:rPr lang="nl-NL" sz="1050" dirty="0" err="1">
                          <a:effectLst/>
                        </a:rPr>
                        <a:t>infrastructural</a:t>
                      </a:r>
                      <a:r>
                        <a:rPr lang="nl-NL" sz="1050" dirty="0">
                          <a:effectLst/>
                        </a:rPr>
                        <a:t> means)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Right </a:t>
                      </a:r>
                      <a:r>
                        <a:rPr lang="nl-NL" sz="105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nl-NL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Challenge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57" marR="52657" marT="731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>
                          <a:effectLst/>
                        </a:rPr>
                        <a:t>Right </a:t>
                      </a:r>
                      <a:r>
                        <a:rPr lang="nl-NL" sz="1050" dirty="0" err="1">
                          <a:effectLst/>
                        </a:rPr>
                        <a:t>to</a:t>
                      </a:r>
                      <a:r>
                        <a:rPr lang="nl-NL" sz="1050" dirty="0">
                          <a:effectLst/>
                        </a:rPr>
                        <a:t> </a:t>
                      </a:r>
                      <a:r>
                        <a:rPr lang="nl-NL" sz="1050" dirty="0" err="1">
                          <a:effectLst/>
                        </a:rPr>
                        <a:t>challenge</a:t>
                      </a:r>
                      <a:r>
                        <a:rPr lang="nl-NL" sz="1050" dirty="0">
                          <a:effectLst/>
                        </a:rPr>
                        <a:t>, </a:t>
                      </a:r>
                      <a:r>
                        <a:rPr lang="nl-NL" sz="1050" dirty="0" err="1">
                          <a:effectLst/>
                        </a:rPr>
                        <a:t>citizens</a:t>
                      </a:r>
                      <a:r>
                        <a:rPr lang="nl-NL" sz="1050" dirty="0">
                          <a:effectLst/>
                        </a:rPr>
                        <a:t>’ </a:t>
                      </a:r>
                      <a:r>
                        <a:rPr lang="nl-NL" sz="1050" dirty="0" err="1">
                          <a:effectLst/>
                        </a:rPr>
                        <a:t>collectivities</a:t>
                      </a:r>
                      <a:r>
                        <a:rPr lang="nl-NL" sz="1050" dirty="0">
                          <a:effectLst/>
                        </a:rPr>
                        <a:t> </a:t>
                      </a:r>
                      <a:r>
                        <a:rPr lang="nl-NL" sz="1050" dirty="0" err="1">
                          <a:effectLst/>
                        </a:rPr>
                        <a:t>with</a:t>
                      </a:r>
                      <a:r>
                        <a:rPr lang="nl-NL" sz="1050" dirty="0">
                          <a:effectLst/>
                        </a:rPr>
                        <a:t> </a:t>
                      </a:r>
                      <a:r>
                        <a:rPr lang="nl-NL" sz="1050" dirty="0" err="1">
                          <a:effectLst/>
                        </a:rPr>
                        <a:t>extensive</a:t>
                      </a:r>
                      <a:r>
                        <a:rPr lang="nl-NL" sz="1050" dirty="0">
                          <a:effectLst/>
                        </a:rPr>
                        <a:t> </a:t>
                      </a:r>
                      <a:r>
                        <a:rPr lang="nl-NL" sz="1050" dirty="0" err="1">
                          <a:effectLst/>
                        </a:rPr>
                        <a:t>government</a:t>
                      </a:r>
                      <a:r>
                        <a:rPr lang="nl-NL" sz="1050" dirty="0">
                          <a:effectLst/>
                        </a:rPr>
                        <a:t> </a:t>
                      </a:r>
                      <a:r>
                        <a:rPr lang="nl-NL" sz="1050" dirty="0" err="1">
                          <a:effectLst/>
                        </a:rPr>
                        <a:t>involvement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57" marR="52657" marT="731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 err="1">
                          <a:effectLst/>
                        </a:rPr>
                        <a:t>Citizens</a:t>
                      </a:r>
                      <a:r>
                        <a:rPr lang="nl-NL" sz="1050" dirty="0">
                          <a:effectLst/>
                        </a:rPr>
                        <a:t>’ </a:t>
                      </a:r>
                      <a:r>
                        <a:rPr lang="nl-NL" sz="1050" dirty="0" err="1">
                          <a:effectLst/>
                        </a:rPr>
                        <a:t>collectivities</a:t>
                      </a:r>
                      <a:r>
                        <a:rPr lang="nl-NL" sz="1050" dirty="0">
                          <a:effectLst/>
                        </a:rPr>
                        <a:t> without </a:t>
                      </a:r>
                      <a:r>
                        <a:rPr lang="nl-NL" sz="1050" dirty="0" err="1">
                          <a:effectLst/>
                        </a:rPr>
                        <a:t>any</a:t>
                      </a:r>
                      <a:r>
                        <a:rPr lang="nl-NL" sz="1050" dirty="0">
                          <a:effectLst/>
                        </a:rPr>
                        <a:t> </a:t>
                      </a:r>
                      <a:r>
                        <a:rPr lang="nl-NL" sz="1050" dirty="0" err="1">
                          <a:effectLst/>
                        </a:rPr>
                        <a:t>government</a:t>
                      </a:r>
                      <a:r>
                        <a:rPr lang="nl-NL" sz="1050" dirty="0">
                          <a:effectLst/>
                        </a:rPr>
                        <a:t> </a:t>
                      </a:r>
                      <a:r>
                        <a:rPr lang="nl-NL" sz="1050" dirty="0" err="1">
                          <a:effectLst/>
                        </a:rPr>
                        <a:t>involvement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4775112"/>
                  </a:ext>
                </a:extLst>
              </a:tr>
              <a:tr h="461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>
                          <a:effectLst/>
                        </a:rPr>
                        <a:t> 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 err="1">
                          <a:effectLst/>
                        </a:rPr>
                        <a:t>Role</a:t>
                      </a:r>
                      <a:r>
                        <a:rPr lang="nl-NL" sz="1050" dirty="0">
                          <a:effectLst/>
                        </a:rPr>
                        <a:t> of </a:t>
                      </a:r>
                      <a:r>
                        <a:rPr lang="nl-NL" sz="1050" dirty="0" err="1">
                          <a:effectLst/>
                        </a:rPr>
                        <a:t>citizens</a:t>
                      </a:r>
                      <a:r>
                        <a:rPr lang="nl-NL" sz="1050" dirty="0">
                          <a:effectLst/>
                        </a:rPr>
                        <a:t>’ </a:t>
                      </a:r>
                      <a:r>
                        <a:rPr lang="nl-NL" sz="1050" dirty="0" err="1">
                          <a:effectLst/>
                        </a:rPr>
                        <a:t>participation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57" marR="52657" marT="731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 err="1">
                          <a:effectLst/>
                        </a:rPr>
                        <a:t>Advisory</a:t>
                      </a:r>
                      <a:r>
                        <a:rPr lang="nl-NL" sz="1050" dirty="0">
                          <a:effectLst/>
                        </a:rPr>
                        <a:t> / Consulting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" marR="4876" marT="7313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>
                          <a:effectLst/>
                        </a:rPr>
                        <a:t>Policy </a:t>
                      </a:r>
                      <a:r>
                        <a:rPr lang="nl-NL" sz="1050" dirty="0" err="1">
                          <a:effectLst/>
                        </a:rPr>
                        <a:t>participation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57" marR="52657" marT="7313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 err="1">
                          <a:effectLst/>
                        </a:rPr>
                        <a:t>Social</a:t>
                      </a:r>
                      <a:r>
                        <a:rPr lang="nl-NL" sz="1050" dirty="0">
                          <a:effectLst/>
                        </a:rPr>
                        <a:t> </a:t>
                      </a:r>
                      <a:r>
                        <a:rPr lang="nl-NL" sz="1050" dirty="0" err="1">
                          <a:effectLst/>
                        </a:rPr>
                        <a:t>participation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57" marR="52657" marT="731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 err="1">
                          <a:effectLst/>
                        </a:rPr>
                        <a:t>Social</a:t>
                      </a:r>
                      <a:r>
                        <a:rPr lang="nl-NL" sz="1050" dirty="0">
                          <a:effectLst/>
                        </a:rPr>
                        <a:t> </a:t>
                      </a:r>
                      <a:r>
                        <a:rPr lang="nl-NL" sz="1050" dirty="0" err="1">
                          <a:effectLst/>
                        </a:rPr>
                        <a:t>initiatives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57" marR="52657" marT="731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 err="1">
                          <a:effectLst/>
                        </a:rPr>
                        <a:t>Social</a:t>
                      </a:r>
                      <a:r>
                        <a:rPr lang="nl-NL" sz="1050" dirty="0">
                          <a:effectLst/>
                        </a:rPr>
                        <a:t> </a:t>
                      </a:r>
                      <a:r>
                        <a:rPr lang="nl-NL" sz="1050" dirty="0" err="1">
                          <a:effectLst/>
                        </a:rPr>
                        <a:t>initiatives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3858240"/>
                  </a:ext>
                </a:extLst>
              </a:tr>
              <a:tr h="6454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>
                          <a:effectLst/>
                        </a:rPr>
                        <a:t> 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>
                          <a:effectLst/>
                        </a:rPr>
                        <a:t>Actions of </a:t>
                      </a:r>
                      <a:r>
                        <a:rPr lang="nl-NL" sz="1050" dirty="0" err="1">
                          <a:effectLst/>
                        </a:rPr>
                        <a:t>citizens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57" marR="52657" marT="731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Advising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" marR="4876" marT="7313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>
                          <a:effectLst/>
                        </a:rPr>
                        <a:t>Co-</a:t>
                      </a:r>
                      <a:r>
                        <a:rPr lang="nl-NL" sz="1050" dirty="0" err="1">
                          <a:effectLst/>
                        </a:rPr>
                        <a:t>deciding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57" marR="52657" marT="7313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>
                          <a:effectLst/>
                        </a:rPr>
                        <a:t>Co-</a:t>
                      </a:r>
                      <a:r>
                        <a:rPr lang="nl-NL" sz="1050" dirty="0" err="1">
                          <a:effectLst/>
                        </a:rPr>
                        <a:t>implementation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57" marR="52657" marT="731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 err="1">
                          <a:effectLst/>
                        </a:rPr>
                        <a:t>Execution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57" marR="52657" marT="731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 err="1">
                          <a:effectLst/>
                        </a:rPr>
                        <a:t>Execution</a:t>
                      </a:r>
                      <a:r>
                        <a:rPr lang="nl-NL" sz="1050" dirty="0">
                          <a:effectLst/>
                        </a:rPr>
                        <a:t> </a:t>
                      </a:r>
                      <a:r>
                        <a:rPr lang="nl-NL" sz="1050" dirty="0" err="1">
                          <a:effectLst/>
                        </a:rPr>
                        <a:t>according</a:t>
                      </a:r>
                      <a:r>
                        <a:rPr lang="nl-NL" sz="1050" dirty="0">
                          <a:effectLst/>
                        </a:rPr>
                        <a:t> </a:t>
                      </a:r>
                      <a:r>
                        <a:rPr lang="nl-NL" sz="1050" dirty="0" err="1">
                          <a:effectLst/>
                        </a:rPr>
                        <a:t>to</a:t>
                      </a:r>
                      <a:r>
                        <a:rPr lang="nl-NL" sz="1050" dirty="0">
                          <a:effectLst/>
                        </a:rPr>
                        <a:t> </a:t>
                      </a:r>
                      <a:r>
                        <a:rPr lang="nl-NL" sz="1050" dirty="0" err="1">
                          <a:effectLst/>
                        </a:rPr>
                        <a:t>own</a:t>
                      </a:r>
                      <a:r>
                        <a:rPr lang="nl-NL" sz="1050" dirty="0">
                          <a:effectLst/>
                        </a:rPr>
                        <a:t> planning </a:t>
                      </a:r>
                      <a:r>
                        <a:rPr lang="nl-NL" sz="1050" dirty="0" err="1">
                          <a:effectLst/>
                        </a:rPr>
                        <a:t>and</a:t>
                      </a:r>
                      <a:r>
                        <a:rPr lang="nl-NL" sz="1050" dirty="0">
                          <a:effectLst/>
                        </a:rPr>
                        <a:t> </a:t>
                      </a:r>
                      <a:r>
                        <a:rPr lang="nl-NL" sz="1050" dirty="0" err="1">
                          <a:effectLst/>
                        </a:rPr>
                        <a:t>schedule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4941444"/>
                  </a:ext>
                </a:extLst>
              </a:tr>
              <a:tr h="15036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>
                          <a:effectLst/>
                        </a:rPr>
                        <a:t> 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 err="1">
                          <a:effectLst/>
                        </a:rPr>
                        <a:t>Ownership</a:t>
                      </a:r>
                      <a:r>
                        <a:rPr lang="nl-NL" sz="1050" dirty="0">
                          <a:effectLst/>
                        </a:rPr>
                        <a:t> / </a:t>
                      </a:r>
                      <a:r>
                        <a:rPr lang="nl-NL" sz="1050" dirty="0" err="1">
                          <a:effectLst/>
                        </a:rPr>
                        <a:t>decision</a:t>
                      </a:r>
                      <a:r>
                        <a:rPr lang="nl-NL" sz="1050" dirty="0">
                          <a:effectLst/>
                        </a:rPr>
                        <a:t>-making power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57" marR="52657" marT="731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 err="1">
                          <a:effectLst/>
                        </a:rPr>
                        <a:t>Government</a:t>
                      </a:r>
                      <a:r>
                        <a:rPr lang="nl-NL" sz="1050" dirty="0">
                          <a:effectLst/>
                        </a:rPr>
                        <a:t> 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" marR="4876" marT="7313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 err="1">
                          <a:effectLst/>
                        </a:rPr>
                        <a:t>Government</a:t>
                      </a:r>
                      <a:r>
                        <a:rPr lang="nl-NL" sz="1050" dirty="0">
                          <a:effectLst/>
                        </a:rPr>
                        <a:t>, </a:t>
                      </a:r>
                      <a:r>
                        <a:rPr lang="nl-NL" sz="1050" dirty="0" err="1" smtClean="0">
                          <a:effectLst/>
                        </a:rPr>
                        <a:t>possibly</a:t>
                      </a:r>
                      <a:r>
                        <a:rPr lang="nl-NL" sz="1050" dirty="0" smtClean="0">
                          <a:effectLst/>
                        </a:rPr>
                        <a:t> </a:t>
                      </a:r>
                      <a:r>
                        <a:rPr lang="nl-NL" sz="1050" dirty="0" err="1">
                          <a:effectLst/>
                        </a:rPr>
                        <a:t>with</a:t>
                      </a:r>
                      <a:r>
                        <a:rPr lang="nl-NL" sz="1050" dirty="0">
                          <a:effectLst/>
                        </a:rPr>
                        <a:t> </a:t>
                      </a:r>
                      <a:r>
                        <a:rPr lang="nl-NL" sz="1050" dirty="0" err="1">
                          <a:effectLst/>
                        </a:rPr>
                        <a:t>mandate</a:t>
                      </a:r>
                      <a:r>
                        <a:rPr lang="nl-NL" sz="1050" dirty="0">
                          <a:effectLst/>
                        </a:rPr>
                        <a:t> </a:t>
                      </a:r>
                      <a:r>
                        <a:rPr lang="nl-NL" sz="1050" dirty="0" err="1">
                          <a:effectLst/>
                        </a:rPr>
                        <a:t>granted</a:t>
                      </a:r>
                      <a:r>
                        <a:rPr lang="nl-NL" sz="1050" dirty="0">
                          <a:effectLst/>
                        </a:rPr>
                        <a:t> to </a:t>
                      </a:r>
                      <a:r>
                        <a:rPr lang="nl-NL" sz="1050" dirty="0" err="1" smtClean="0">
                          <a:effectLst/>
                        </a:rPr>
                        <a:t>citizen</a:t>
                      </a:r>
                      <a:r>
                        <a:rPr lang="nl-NL" sz="1050" dirty="0" smtClean="0">
                          <a:effectLst/>
                        </a:rPr>
                        <a:t> </a:t>
                      </a:r>
                      <a:r>
                        <a:rPr lang="nl-NL" sz="1050" dirty="0" err="1">
                          <a:effectLst/>
                        </a:rPr>
                        <a:t>juries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57" marR="52657" marT="7313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 err="1">
                          <a:effectLst/>
                        </a:rPr>
                        <a:t>Government</a:t>
                      </a:r>
                      <a:endParaRPr lang="nl-BE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 err="1">
                          <a:effectLst/>
                        </a:rPr>
                        <a:t>Needs</a:t>
                      </a:r>
                      <a:r>
                        <a:rPr lang="nl-NL" sz="1050" dirty="0">
                          <a:effectLst/>
                        </a:rPr>
                        <a:t> </a:t>
                      </a:r>
                      <a:r>
                        <a:rPr lang="nl-NL" sz="1050" dirty="0" err="1">
                          <a:effectLst/>
                        </a:rPr>
                        <a:t>to</a:t>
                      </a:r>
                      <a:r>
                        <a:rPr lang="nl-NL" sz="1050" dirty="0">
                          <a:effectLst/>
                        </a:rPr>
                        <a:t> </a:t>
                      </a:r>
                      <a:r>
                        <a:rPr lang="nl-NL" sz="1050" dirty="0" err="1">
                          <a:effectLst/>
                        </a:rPr>
                        <a:t>be</a:t>
                      </a:r>
                      <a:r>
                        <a:rPr lang="nl-NL" sz="1050" dirty="0">
                          <a:effectLst/>
                        </a:rPr>
                        <a:t> </a:t>
                      </a:r>
                      <a:r>
                        <a:rPr lang="nl-NL" sz="1050" dirty="0" err="1">
                          <a:effectLst/>
                        </a:rPr>
                        <a:t>initiated</a:t>
                      </a:r>
                      <a:r>
                        <a:rPr lang="nl-NL" sz="1050" dirty="0">
                          <a:effectLst/>
                        </a:rPr>
                        <a:t> </a:t>
                      </a:r>
                      <a:r>
                        <a:rPr lang="nl-NL" sz="1050" dirty="0" err="1">
                          <a:effectLst/>
                        </a:rPr>
                        <a:t>by</a:t>
                      </a:r>
                      <a:r>
                        <a:rPr lang="nl-NL" sz="1050" dirty="0">
                          <a:effectLst/>
                        </a:rPr>
                        <a:t> </a:t>
                      </a:r>
                      <a:r>
                        <a:rPr lang="nl-NL" sz="1050" dirty="0" err="1">
                          <a:effectLst/>
                        </a:rPr>
                        <a:t>citizens</a:t>
                      </a:r>
                      <a:r>
                        <a:rPr lang="nl-NL" sz="1050" dirty="0">
                          <a:effectLst/>
                        </a:rPr>
                        <a:t>, </a:t>
                      </a:r>
                      <a:r>
                        <a:rPr lang="nl-NL" sz="1050" dirty="0" err="1">
                          <a:effectLst/>
                        </a:rPr>
                        <a:t>local</a:t>
                      </a:r>
                      <a:r>
                        <a:rPr lang="nl-NL" sz="1050" dirty="0">
                          <a:effectLst/>
                        </a:rPr>
                        <a:t> </a:t>
                      </a:r>
                      <a:r>
                        <a:rPr lang="nl-NL" sz="1050" dirty="0" err="1">
                          <a:effectLst/>
                        </a:rPr>
                        <a:t>government</a:t>
                      </a:r>
                      <a:r>
                        <a:rPr lang="nl-NL" sz="1050" dirty="0">
                          <a:effectLst/>
                        </a:rPr>
                        <a:t> </a:t>
                      </a:r>
                      <a:r>
                        <a:rPr lang="nl-NL" sz="1050" dirty="0" err="1">
                          <a:effectLst/>
                        </a:rPr>
                        <a:t>facilitates</a:t>
                      </a:r>
                      <a:r>
                        <a:rPr lang="nl-NL" sz="1050" dirty="0">
                          <a:effectLst/>
                        </a:rPr>
                        <a:t> (</a:t>
                      </a:r>
                      <a:r>
                        <a:rPr lang="nl-NL" sz="1050" dirty="0" err="1">
                          <a:effectLst/>
                        </a:rPr>
                        <a:t>by</a:t>
                      </a:r>
                      <a:r>
                        <a:rPr lang="nl-NL" sz="1050" dirty="0">
                          <a:effectLst/>
                        </a:rPr>
                        <a:t> </a:t>
                      </a:r>
                      <a:r>
                        <a:rPr lang="nl-NL" sz="1050" dirty="0" err="1">
                          <a:effectLst/>
                        </a:rPr>
                        <a:t>providing</a:t>
                      </a:r>
                      <a:r>
                        <a:rPr lang="nl-NL" sz="1050" dirty="0">
                          <a:effectLst/>
                        </a:rPr>
                        <a:t> </a:t>
                      </a:r>
                      <a:r>
                        <a:rPr lang="nl-NL" sz="1050" dirty="0" err="1">
                          <a:effectLst/>
                        </a:rPr>
                        <a:t>and</a:t>
                      </a:r>
                      <a:r>
                        <a:rPr lang="nl-NL" sz="1050" dirty="0">
                          <a:effectLst/>
                        </a:rPr>
                        <a:t> monitoring </a:t>
                      </a:r>
                      <a:r>
                        <a:rPr lang="nl-NL" sz="1050" dirty="0" err="1">
                          <a:effectLst/>
                        </a:rPr>
                        <a:t>framework</a:t>
                      </a:r>
                      <a:r>
                        <a:rPr lang="nl-NL" sz="1050" dirty="0">
                          <a:effectLst/>
                        </a:rPr>
                        <a:t>)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57" marR="52657" marT="731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>
                          <a:effectLst/>
                        </a:rPr>
                        <a:t>Citizens</a:t>
                      </a:r>
                      <a:endParaRPr lang="nl-BE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 err="1">
                          <a:effectLst/>
                        </a:rPr>
                        <a:t>Self-governance</a:t>
                      </a:r>
                      <a:r>
                        <a:rPr lang="nl-NL" sz="1050" dirty="0">
                          <a:effectLst/>
                        </a:rPr>
                        <a:t> </a:t>
                      </a:r>
                      <a:r>
                        <a:rPr lang="nl-NL" sz="1050" dirty="0" err="1">
                          <a:effectLst/>
                        </a:rPr>
                        <a:t>by</a:t>
                      </a:r>
                      <a:r>
                        <a:rPr lang="nl-NL" sz="1050" dirty="0">
                          <a:effectLst/>
                        </a:rPr>
                        <a:t> </a:t>
                      </a:r>
                      <a:r>
                        <a:rPr lang="nl-NL" sz="1050" dirty="0" err="1">
                          <a:effectLst/>
                        </a:rPr>
                        <a:t>citizens</a:t>
                      </a:r>
                      <a:r>
                        <a:rPr lang="nl-NL" sz="1050" dirty="0">
                          <a:effectLst/>
                        </a:rPr>
                        <a:t>, </a:t>
                      </a:r>
                      <a:r>
                        <a:rPr lang="nl-NL" sz="1050" dirty="0" err="1">
                          <a:effectLst/>
                        </a:rPr>
                        <a:t>limited</a:t>
                      </a:r>
                      <a:r>
                        <a:rPr lang="nl-NL" sz="1050" dirty="0">
                          <a:effectLst/>
                        </a:rPr>
                        <a:t> </a:t>
                      </a:r>
                      <a:r>
                        <a:rPr lang="nl-NL" sz="1050" dirty="0" err="1">
                          <a:effectLst/>
                        </a:rPr>
                        <a:t>involvement</a:t>
                      </a:r>
                      <a:r>
                        <a:rPr lang="nl-NL" sz="1050" dirty="0">
                          <a:effectLst/>
                        </a:rPr>
                        <a:t> </a:t>
                      </a:r>
                      <a:r>
                        <a:rPr lang="nl-NL" sz="1050" dirty="0" err="1">
                          <a:effectLst/>
                        </a:rPr>
                        <a:t>local</a:t>
                      </a:r>
                      <a:r>
                        <a:rPr lang="nl-NL" sz="1050" dirty="0">
                          <a:effectLst/>
                        </a:rPr>
                        <a:t> </a:t>
                      </a:r>
                      <a:r>
                        <a:rPr lang="nl-NL" sz="1050" dirty="0" err="1">
                          <a:effectLst/>
                        </a:rPr>
                        <a:t>government</a:t>
                      </a:r>
                      <a:r>
                        <a:rPr lang="nl-NL" sz="1050" dirty="0">
                          <a:effectLst/>
                        </a:rPr>
                        <a:t>. </a:t>
                      </a:r>
                      <a:r>
                        <a:rPr lang="nl-NL" sz="1050" dirty="0" err="1">
                          <a:effectLst/>
                        </a:rPr>
                        <a:t>Local</a:t>
                      </a:r>
                      <a:r>
                        <a:rPr lang="nl-NL" sz="1050" dirty="0">
                          <a:effectLst/>
                        </a:rPr>
                        <a:t> </a:t>
                      </a:r>
                      <a:r>
                        <a:rPr lang="nl-NL" sz="1050" dirty="0" err="1">
                          <a:effectLst/>
                        </a:rPr>
                        <a:t>government</a:t>
                      </a:r>
                      <a:r>
                        <a:rPr lang="nl-NL" sz="1050" dirty="0">
                          <a:effectLst/>
                        </a:rPr>
                        <a:t> is </a:t>
                      </a:r>
                      <a:r>
                        <a:rPr lang="nl-NL" sz="1050" dirty="0" err="1">
                          <a:effectLst/>
                        </a:rPr>
                        <a:t>one</a:t>
                      </a:r>
                      <a:r>
                        <a:rPr lang="nl-NL" sz="1050" dirty="0">
                          <a:effectLst/>
                        </a:rPr>
                        <a:t> of </a:t>
                      </a:r>
                      <a:r>
                        <a:rPr lang="nl-NL" sz="1050" dirty="0" err="1">
                          <a:effectLst/>
                        </a:rPr>
                        <a:t>many</a:t>
                      </a:r>
                      <a:r>
                        <a:rPr lang="nl-NL" sz="1050" dirty="0">
                          <a:effectLst/>
                        </a:rPr>
                        <a:t> </a:t>
                      </a:r>
                      <a:r>
                        <a:rPr lang="nl-NL" sz="1050" dirty="0" err="1">
                          <a:effectLst/>
                        </a:rPr>
                        <a:t>equal</a:t>
                      </a:r>
                      <a:r>
                        <a:rPr lang="nl-NL" sz="1050" dirty="0">
                          <a:effectLst/>
                        </a:rPr>
                        <a:t> </a:t>
                      </a:r>
                      <a:r>
                        <a:rPr lang="nl-NL" sz="1050" dirty="0" err="1">
                          <a:effectLst/>
                        </a:rPr>
                        <a:t>parties</a:t>
                      </a:r>
                      <a:r>
                        <a:rPr lang="nl-NL" sz="1050" dirty="0">
                          <a:effectLst/>
                        </a:rPr>
                        <a:t> </a:t>
                      </a:r>
                      <a:r>
                        <a:rPr lang="nl-NL" sz="1050" dirty="0" err="1">
                          <a:effectLst/>
                        </a:rPr>
                        <a:t>involved</a:t>
                      </a:r>
                      <a:r>
                        <a:rPr lang="nl-NL" sz="1050" dirty="0">
                          <a:effectLst/>
                        </a:rPr>
                        <a:t>. 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57" marR="52657" marT="731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>
                          <a:effectLst/>
                        </a:rPr>
                        <a:t>Citizens</a:t>
                      </a:r>
                      <a:endParaRPr lang="nl-BE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>
                          <a:effectLst/>
                        </a:rPr>
                        <a:t>Full </a:t>
                      </a:r>
                      <a:r>
                        <a:rPr lang="nl-NL" sz="1050" dirty="0" err="1">
                          <a:effectLst/>
                        </a:rPr>
                        <a:t>self-governance</a:t>
                      </a:r>
                      <a:r>
                        <a:rPr lang="nl-NL" sz="1050" dirty="0">
                          <a:effectLst/>
                        </a:rPr>
                        <a:t> </a:t>
                      </a:r>
                      <a:r>
                        <a:rPr lang="nl-NL" sz="1050" dirty="0" err="1">
                          <a:effectLst/>
                        </a:rPr>
                        <a:t>by</a:t>
                      </a:r>
                      <a:r>
                        <a:rPr lang="nl-NL" sz="1050" dirty="0">
                          <a:effectLst/>
                        </a:rPr>
                        <a:t> </a:t>
                      </a:r>
                      <a:r>
                        <a:rPr lang="nl-NL" sz="1050" dirty="0" err="1">
                          <a:effectLst/>
                        </a:rPr>
                        <a:t>citizens</a:t>
                      </a:r>
                      <a:r>
                        <a:rPr lang="nl-NL" sz="1050" dirty="0">
                          <a:effectLst/>
                        </a:rPr>
                        <a:t>, no </a:t>
                      </a:r>
                      <a:r>
                        <a:rPr lang="nl-NL" sz="1050" dirty="0" err="1">
                          <a:effectLst/>
                        </a:rPr>
                        <a:t>government</a:t>
                      </a:r>
                      <a:r>
                        <a:rPr lang="nl-NL" sz="1050" dirty="0">
                          <a:effectLst/>
                        </a:rPr>
                        <a:t> support </a:t>
                      </a:r>
                      <a:r>
                        <a:rPr lang="nl-NL" sz="1050" dirty="0" err="1">
                          <a:effectLst/>
                        </a:rPr>
                        <a:t>and</a:t>
                      </a:r>
                      <a:r>
                        <a:rPr lang="nl-NL" sz="1050" dirty="0">
                          <a:effectLst/>
                        </a:rPr>
                        <a:t>/or </a:t>
                      </a:r>
                      <a:r>
                        <a:rPr lang="nl-NL" sz="1050" dirty="0" err="1">
                          <a:effectLst/>
                        </a:rPr>
                        <a:t>involvement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5582087"/>
                  </a:ext>
                </a:extLst>
              </a:tr>
              <a:tr h="553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 dirty="0">
                          <a:effectLst/>
                        </a:rPr>
                        <a:t> 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Domain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57" marR="52657" marT="7313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 err="1">
                          <a:effectLst/>
                        </a:rPr>
                        <a:t>Mainly</a:t>
                      </a:r>
                      <a:r>
                        <a:rPr lang="nl-NL" sz="1050" dirty="0">
                          <a:effectLst/>
                        </a:rPr>
                        <a:t> </a:t>
                      </a:r>
                      <a:r>
                        <a:rPr lang="nl-NL" sz="1050" dirty="0" err="1">
                          <a:effectLst/>
                        </a:rPr>
                        <a:t>limited</a:t>
                      </a:r>
                      <a:r>
                        <a:rPr lang="nl-NL" sz="1050" dirty="0">
                          <a:effectLst/>
                        </a:rPr>
                        <a:t> </a:t>
                      </a:r>
                      <a:r>
                        <a:rPr lang="nl-NL" sz="1050" dirty="0" err="1">
                          <a:effectLst/>
                        </a:rPr>
                        <a:t>to</a:t>
                      </a:r>
                      <a:r>
                        <a:rPr lang="nl-NL" sz="1050" dirty="0">
                          <a:effectLst/>
                        </a:rPr>
                        <a:t> </a:t>
                      </a:r>
                      <a:r>
                        <a:rPr lang="nl-NL" sz="1050" dirty="0" err="1">
                          <a:effectLst/>
                        </a:rPr>
                        <a:t>political</a:t>
                      </a:r>
                      <a:r>
                        <a:rPr lang="nl-NL" sz="1050" dirty="0">
                          <a:effectLst/>
                        </a:rPr>
                        <a:t> </a:t>
                      </a:r>
                      <a:r>
                        <a:rPr lang="nl-NL" sz="1050" dirty="0" err="1">
                          <a:effectLst/>
                        </a:rPr>
                        <a:t>participation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" marR="4876" marT="7313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 err="1">
                          <a:effectLst/>
                        </a:rPr>
                        <a:t>Mainly</a:t>
                      </a:r>
                      <a:r>
                        <a:rPr lang="nl-NL" sz="1050" dirty="0">
                          <a:effectLst/>
                        </a:rPr>
                        <a:t> </a:t>
                      </a:r>
                      <a:r>
                        <a:rPr lang="nl-NL" sz="1050" dirty="0" err="1">
                          <a:effectLst/>
                        </a:rPr>
                        <a:t>concerning</a:t>
                      </a:r>
                      <a:r>
                        <a:rPr lang="nl-NL" sz="1050" dirty="0">
                          <a:effectLst/>
                        </a:rPr>
                        <a:t> </a:t>
                      </a:r>
                      <a:r>
                        <a:rPr lang="nl-NL" sz="1050" dirty="0" err="1">
                          <a:effectLst/>
                        </a:rPr>
                        <a:t>provision</a:t>
                      </a:r>
                      <a:r>
                        <a:rPr lang="nl-NL" sz="1050" dirty="0">
                          <a:effectLst/>
                        </a:rPr>
                        <a:t> of public </a:t>
                      </a:r>
                      <a:r>
                        <a:rPr lang="nl-NL" sz="1050" dirty="0" err="1">
                          <a:effectLst/>
                        </a:rPr>
                        <a:t>and</a:t>
                      </a:r>
                      <a:r>
                        <a:rPr lang="nl-NL" sz="1050" dirty="0">
                          <a:effectLst/>
                        </a:rPr>
                        <a:t> private services </a:t>
                      </a:r>
                      <a:r>
                        <a:rPr lang="nl-NL" sz="1050" dirty="0" err="1">
                          <a:effectLst/>
                        </a:rPr>
                        <a:t>and</a:t>
                      </a:r>
                      <a:r>
                        <a:rPr lang="nl-NL" sz="1050" dirty="0">
                          <a:effectLst/>
                        </a:rPr>
                        <a:t> </a:t>
                      </a:r>
                      <a:r>
                        <a:rPr lang="nl-NL" sz="1050" dirty="0" err="1">
                          <a:effectLst/>
                        </a:rPr>
                        <a:t>goods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57" marR="52657" marT="7313" marB="0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 err="1">
                          <a:effectLst/>
                        </a:rPr>
                        <a:t>Mainly</a:t>
                      </a:r>
                      <a:r>
                        <a:rPr lang="nl-NL" sz="1050" dirty="0">
                          <a:effectLst/>
                        </a:rPr>
                        <a:t> </a:t>
                      </a:r>
                      <a:r>
                        <a:rPr lang="nl-NL" sz="1050" dirty="0" err="1">
                          <a:effectLst/>
                        </a:rPr>
                        <a:t>concerning</a:t>
                      </a:r>
                      <a:r>
                        <a:rPr lang="nl-NL" sz="1050" dirty="0">
                          <a:effectLst/>
                        </a:rPr>
                        <a:t> </a:t>
                      </a:r>
                      <a:r>
                        <a:rPr lang="nl-NL" sz="1050" dirty="0" err="1">
                          <a:effectLst/>
                        </a:rPr>
                        <a:t>provision</a:t>
                      </a:r>
                      <a:r>
                        <a:rPr lang="nl-NL" sz="1050" dirty="0">
                          <a:effectLst/>
                        </a:rPr>
                        <a:t> of private </a:t>
                      </a:r>
                      <a:r>
                        <a:rPr lang="nl-NL" sz="1050" dirty="0" err="1" smtClean="0">
                          <a:effectLst/>
                        </a:rPr>
                        <a:t>goods</a:t>
                      </a:r>
                      <a:r>
                        <a:rPr lang="nl-NL" sz="1050" dirty="0" smtClean="0">
                          <a:effectLst/>
                        </a:rPr>
                        <a:t> </a:t>
                      </a:r>
                      <a:r>
                        <a:rPr lang="nl-NL" sz="1050" dirty="0" err="1" smtClean="0">
                          <a:effectLst/>
                        </a:rPr>
                        <a:t>and</a:t>
                      </a:r>
                      <a:r>
                        <a:rPr lang="nl-NL" sz="1050" dirty="0" smtClean="0">
                          <a:effectLst/>
                        </a:rPr>
                        <a:t> services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5243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824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972026"/>
          </a:xfrm>
        </p:spPr>
        <p:txBody>
          <a:bodyPr>
            <a:normAutofit/>
          </a:bodyPr>
          <a:lstStyle/>
          <a:p>
            <a:r>
              <a:rPr lang="nl-BE" dirty="0" err="1"/>
              <a:t>Since</a:t>
            </a:r>
            <a:r>
              <a:rPr lang="nl-BE" dirty="0"/>
              <a:t> </a:t>
            </a:r>
            <a:r>
              <a:rPr lang="nl-BE" dirty="0" err="1"/>
              <a:t>approx</a:t>
            </a:r>
            <a:r>
              <a:rPr lang="nl-BE" dirty="0"/>
              <a:t>. 2005: </a:t>
            </a:r>
            <a:r>
              <a:rPr lang="nl-BE" dirty="0" err="1"/>
              <a:t>rediscovery</a:t>
            </a:r>
            <a:r>
              <a:rPr lang="nl-BE" dirty="0"/>
              <a:t> of the </a:t>
            </a:r>
            <a:r>
              <a:rPr lang="nl-BE" dirty="0" err="1" smtClean="0"/>
              <a:t>collectivity</a:t>
            </a:r>
            <a:r>
              <a:rPr lang="nl-BE" dirty="0" smtClean="0"/>
              <a:t> in </a:t>
            </a:r>
            <a:r>
              <a:rPr lang="nl-BE" dirty="0" err="1" smtClean="0"/>
              <a:t>economic</a:t>
            </a:r>
            <a:r>
              <a:rPr lang="nl-BE" dirty="0" smtClean="0"/>
              <a:t> exchange</a:t>
            </a:r>
            <a:endParaRPr lang="nl-BE" dirty="0"/>
          </a:p>
        </p:txBody>
      </p:sp>
      <p:sp>
        <p:nvSpPr>
          <p:cNvPr id="8" name="Ovaal 7"/>
          <p:cNvSpPr/>
          <p:nvPr/>
        </p:nvSpPr>
        <p:spPr>
          <a:xfrm>
            <a:off x="611560" y="2043584"/>
            <a:ext cx="2232248" cy="15661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/>
              <a:t>STATE </a:t>
            </a:r>
          </a:p>
        </p:txBody>
      </p:sp>
      <p:grpSp>
        <p:nvGrpSpPr>
          <p:cNvPr id="29" name="Groep 28"/>
          <p:cNvGrpSpPr/>
          <p:nvPr/>
        </p:nvGrpSpPr>
        <p:grpSpPr>
          <a:xfrm>
            <a:off x="6002796" y="1841987"/>
            <a:ext cx="2520280" cy="2193534"/>
            <a:chOff x="6002796" y="1841987"/>
            <a:chExt cx="2520280" cy="2193534"/>
          </a:xfrm>
        </p:grpSpPr>
        <p:grpSp>
          <p:nvGrpSpPr>
            <p:cNvPr id="25" name="Groep 24"/>
            <p:cNvGrpSpPr/>
            <p:nvPr/>
          </p:nvGrpSpPr>
          <p:grpSpPr>
            <a:xfrm>
              <a:off x="6002796" y="1841987"/>
              <a:ext cx="2520280" cy="2193534"/>
              <a:chOff x="5580112" y="1523498"/>
              <a:chExt cx="2520280" cy="2193534"/>
            </a:xfrm>
          </p:grpSpPr>
          <p:sp>
            <p:nvSpPr>
              <p:cNvPr id="10" name="Ovaal 9"/>
              <p:cNvSpPr/>
              <p:nvPr/>
            </p:nvSpPr>
            <p:spPr>
              <a:xfrm>
                <a:off x="5580112" y="2132856"/>
                <a:ext cx="1008112" cy="972108"/>
              </a:xfrm>
              <a:prstGeom prst="ellipse">
                <a:avLst/>
              </a:prstGeom>
              <a:solidFill>
                <a:schemeClr val="bg2"/>
              </a:solidFill>
              <a:ln w="53975"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1" name="Ovaal 10"/>
              <p:cNvSpPr/>
              <p:nvPr/>
            </p:nvSpPr>
            <p:spPr>
              <a:xfrm>
                <a:off x="6372200" y="1523498"/>
                <a:ext cx="1224136" cy="1095412"/>
              </a:xfrm>
              <a:prstGeom prst="ellipse">
                <a:avLst/>
              </a:prstGeom>
              <a:solidFill>
                <a:schemeClr val="bg2"/>
              </a:solidFill>
              <a:ln w="53975"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2" name="Ovaal 11"/>
              <p:cNvSpPr/>
              <p:nvPr/>
            </p:nvSpPr>
            <p:spPr>
              <a:xfrm>
                <a:off x="6525592" y="2618910"/>
                <a:ext cx="639688" cy="639688"/>
              </a:xfrm>
              <a:prstGeom prst="ellipse">
                <a:avLst/>
              </a:prstGeom>
              <a:solidFill>
                <a:schemeClr val="bg2"/>
              </a:solidFill>
              <a:ln w="53975"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3" name="Ovaal 12"/>
              <p:cNvSpPr/>
              <p:nvPr/>
            </p:nvSpPr>
            <p:spPr>
              <a:xfrm>
                <a:off x="7165280" y="2392896"/>
                <a:ext cx="935112" cy="712068"/>
              </a:xfrm>
              <a:prstGeom prst="ellipse">
                <a:avLst/>
              </a:prstGeom>
              <a:solidFill>
                <a:schemeClr val="bg2"/>
              </a:solidFill>
              <a:ln w="53975"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4" name="Ovaal 13"/>
              <p:cNvSpPr/>
              <p:nvPr/>
            </p:nvSpPr>
            <p:spPr>
              <a:xfrm>
                <a:off x="6250136" y="2981139"/>
                <a:ext cx="351656" cy="463674"/>
              </a:xfrm>
              <a:prstGeom prst="ellipse">
                <a:avLst/>
              </a:prstGeom>
              <a:solidFill>
                <a:schemeClr val="bg2"/>
              </a:solidFill>
              <a:ln w="53975"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5" name="Ovaal 14"/>
              <p:cNvSpPr/>
              <p:nvPr/>
            </p:nvSpPr>
            <p:spPr>
              <a:xfrm>
                <a:off x="6893036" y="3056874"/>
                <a:ext cx="739800" cy="660158"/>
              </a:xfrm>
              <a:prstGeom prst="ellipse">
                <a:avLst/>
              </a:prstGeom>
              <a:solidFill>
                <a:schemeClr val="bg2"/>
              </a:solidFill>
              <a:ln w="53975"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sp>
          <p:nvSpPr>
            <p:cNvPr id="26" name="Tekstvak 25"/>
            <p:cNvSpPr txBox="1"/>
            <p:nvPr/>
          </p:nvSpPr>
          <p:spPr>
            <a:xfrm>
              <a:off x="6672820" y="2706566"/>
              <a:ext cx="1850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400" b="1"/>
                <a:t>MARKET</a:t>
              </a:r>
            </a:p>
          </p:txBody>
        </p:sp>
      </p:grpSp>
      <p:grpSp>
        <p:nvGrpSpPr>
          <p:cNvPr id="28" name="Groep 27"/>
          <p:cNvGrpSpPr/>
          <p:nvPr/>
        </p:nvGrpSpPr>
        <p:grpSpPr>
          <a:xfrm>
            <a:off x="3301569" y="4509120"/>
            <a:ext cx="2550734" cy="1876214"/>
            <a:chOff x="3382575" y="4297560"/>
            <a:chExt cx="2550734" cy="1876214"/>
          </a:xfrm>
        </p:grpSpPr>
        <p:grpSp>
          <p:nvGrpSpPr>
            <p:cNvPr id="24" name="Groep 23"/>
            <p:cNvGrpSpPr/>
            <p:nvPr/>
          </p:nvGrpSpPr>
          <p:grpSpPr>
            <a:xfrm>
              <a:off x="3437750" y="4297560"/>
              <a:ext cx="2121526" cy="1876214"/>
              <a:chOff x="3396196" y="3717032"/>
              <a:chExt cx="2121526" cy="1876214"/>
            </a:xfrm>
          </p:grpSpPr>
          <p:sp>
            <p:nvSpPr>
              <p:cNvPr id="16" name="Ovaal 15"/>
              <p:cNvSpPr/>
              <p:nvPr/>
            </p:nvSpPr>
            <p:spPr>
              <a:xfrm>
                <a:off x="3491880" y="4365104"/>
                <a:ext cx="648072" cy="576064"/>
              </a:xfrm>
              <a:prstGeom prst="ellipse">
                <a:avLst/>
              </a:prstGeom>
              <a:solidFill>
                <a:srgbClr val="E57578"/>
              </a:solidFill>
              <a:ln w="31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7" name="Ovaal 16"/>
              <p:cNvSpPr/>
              <p:nvPr/>
            </p:nvSpPr>
            <p:spPr>
              <a:xfrm>
                <a:off x="3968316" y="4348708"/>
                <a:ext cx="648072" cy="576064"/>
              </a:xfrm>
              <a:prstGeom prst="ellipse">
                <a:avLst/>
              </a:prstGeom>
              <a:solidFill>
                <a:srgbClr val="E57578">
                  <a:alpha val="63922"/>
                </a:srgbClr>
              </a:solidFill>
              <a:ln w="31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9" name="Ovaal 18"/>
              <p:cNvSpPr/>
              <p:nvPr/>
            </p:nvSpPr>
            <p:spPr>
              <a:xfrm>
                <a:off x="3720232" y="4653136"/>
                <a:ext cx="995784" cy="864096"/>
              </a:xfrm>
              <a:prstGeom prst="ellipse">
                <a:avLst/>
              </a:prstGeom>
              <a:solidFill>
                <a:srgbClr val="E57578">
                  <a:alpha val="63922"/>
                </a:srgbClr>
              </a:solidFill>
              <a:ln w="31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20" name="Ovaal 19"/>
              <p:cNvSpPr/>
              <p:nvPr/>
            </p:nvSpPr>
            <p:spPr>
              <a:xfrm>
                <a:off x="3894088" y="3717032"/>
                <a:ext cx="1037952" cy="911944"/>
              </a:xfrm>
              <a:prstGeom prst="ellipse">
                <a:avLst/>
              </a:prstGeom>
              <a:solidFill>
                <a:srgbClr val="E57578">
                  <a:alpha val="63922"/>
                </a:srgbClr>
              </a:solidFill>
              <a:ln w="31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21" name="Ovaal 20"/>
              <p:cNvSpPr/>
              <p:nvPr/>
            </p:nvSpPr>
            <p:spPr>
              <a:xfrm>
                <a:off x="4630198" y="4365104"/>
                <a:ext cx="301842" cy="288032"/>
              </a:xfrm>
              <a:prstGeom prst="ellipse">
                <a:avLst/>
              </a:prstGeom>
              <a:solidFill>
                <a:srgbClr val="E57578">
                  <a:alpha val="63922"/>
                </a:srgbClr>
              </a:solidFill>
              <a:ln w="31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22" name="Ovaal 21"/>
              <p:cNvSpPr/>
              <p:nvPr/>
            </p:nvSpPr>
            <p:spPr>
              <a:xfrm>
                <a:off x="3396196" y="4015432"/>
                <a:ext cx="648072" cy="576064"/>
              </a:xfrm>
              <a:prstGeom prst="ellipse">
                <a:avLst/>
              </a:prstGeom>
              <a:solidFill>
                <a:srgbClr val="E57578">
                  <a:alpha val="63922"/>
                </a:srgbClr>
              </a:solidFill>
              <a:ln w="31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23" name="Ovaal 22"/>
              <p:cNvSpPr/>
              <p:nvPr/>
            </p:nvSpPr>
            <p:spPr>
              <a:xfrm>
                <a:off x="4346358" y="4577122"/>
                <a:ext cx="1171364" cy="1016124"/>
              </a:xfrm>
              <a:prstGeom prst="ellipse">
                <a:avLst/>
              </a:prstGeom>
              <a:solidFill>
                <a:srgbClr val="E57578">
                  <a:alpha val="63922"/>
                </a:srgbClr>
              </a:solidFill>
              <a:ln w="31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sp>
          <p:nvSpPr>
            <p:cNvPr id="27" name="Tekstvak 26"/>
            <p:cNvSpPr txBox="1"/>
            <p:nvPr/>
          </p:nvSpPr>
          <p:spPr>
            <a:xfrm>
              <a:off x="3382575" y="4959844"/>
              <a:ext cx="25507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000" b="1"/>
                <a:t>COLLECTIVITIES</a:t>
              </a:r>
            </a:p>
          </p:txBody>
        </p:sp>
      </p:grpSp>
      <p:sp>
        <p:nvSpPr>
          <p:cNvPr id="33" name="Tekstvak 32"/>
          <p:cNvSpPr txBox="1"/>
          <p:nvPr/>
        </p:nvSpPr>
        <p:spPr>
          <a:xfrm>
            <a:off x="4085822" y="1412776"/>
            <a:ext cx="887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/>
              <a:t>PPPs</a:t>
            </a:r>
          </a:p>
        </p:txBody>
      </p:sp>
      <p:sp>
        <p:nvSpPr>
          <p:cNvPr id="43" name="Tekstvak 42"/>
          <p:cNvSpPr txBox="1"/>
          <p:nvPr/>
        </p:nvSpPr>
        <p:spPr>
          <a:xfrm rot="202663">
            <a:off x="3527048" y="2403132"/>
            <a:ext cx="191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/>
              <a:t>Liberalisation</a:t>
            </a:r>
          </a:p>
        </p:txBody>
      </p:sp>
      <p:cxnSp>
        <p:nvCxnSpPr>
          <p:cNvPr id="41" name="Gekromde verbindingslijn 40"/>
          <p:cNvCxnSpPr>
            <a:stCxn id="20" idx="0"/>
            <a:endCxn id="10" idx="3"/>
          </p:cNvCxnSpPr>
          <p:nvPr/>
        </p:nvCxnSpPr>
        <p:spPr>
          <a:xfrm rot="5400000" flipH="1" flipV="1">
            <a:off x="4648007" y="3006697"/>
            <a:ext cx="1228029" cy="1776819"/>
          </a:xfrm>
          <a:prstGeom prst="curvedConnector3">
            <a:avLst>
              <a:gd name="adj1" fmla="val 50000"/>
            </a:avLst>
          </a:prstGeom>
          <a:ln w="38100">
            <a:solidFill>
              <a:srgbClr val="E5757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kstvak 43"/>
          <p:cNvSpPr txBox="1"/>
          <p:nvPr/>
        </p:nvSpPr>
        <p:spPr>
          <a:xfrm>
            <a:off x="3517832" y="3705442"/>
            <a:ext cx="263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/>
              <a:t>COLLABORATIVE CONSUMPTION</a:t>
            </a:r>
          </a:p>
        </p:txBody>
      </p:sp>
      <p:cxnSp>
        <p:nvCxnSpPr>
          <p:cNvPr id="45" name="Gekromde verbindingslijn 44"/>
          <p:cNvCxnSpPr>
            <a:stCxn id="12" idx="4"/>
          </p:cNvCxnSpPr>
          <p:nvPr/>
        </p:nvCxnSpPr>
        <p:spPr>
          <a:xfrm rot="5400000">
            <a:off x="5349806" y="3680041"/>
            <a:ext cx="2021269" cy="1815360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kstvak 47"/>
          <p:cNvSpPr txBox="1"/>
          <p:nvPr/>
        </p:nvSpPr>
        <p:spPr>
          <a:xfrm>
            <a:off x="5617115" y="4437142"/>
            <a:ext cx="263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/>
              <a:t>COLLABORATIVE PRODUCTION</a:t>
            </a:r>
          </a:p>
        </p:txBody>
      </p:sp>
      <p:cxnSp>
        <p:nvCxnSpPr>
          <p:cNvPr id="49" name="Gekromde verbindingslijn 48"/>
          <p:cNvCxnSpPr>
            <a:stCxn id="22" idx="2"/>
            <a:endCxn id="8" idx="4"/>
          </p:cNvCxnSpPr>
          <p:nvPr/>
        </p:nvCxnSpPr>
        <p:spPr>
          <a:xfrm rot="10800000">
            <a:off x="1727684" y="3609758"/>
            <a:ext cx="1629060" cy="1485794"/>
          </a:xfrm>
          <a:prstGeom prst="curvedConnector2">
            <a:avLst/>
          </a:prstGeom>
          <a:ln w="38100">
            <a:solidFill>
              <a:srgbClr val="E5757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kstvak 51"/>
          <p:cNvSpPr txBox="1"/>
          <p:nvPr/>
        </p:nvSpPr>
        <p:spPr>
          <a:xfrm>
            <a:off x="217737" y="4648373"/>
            <a:ext cx="2632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COLLECTIVITIES PROVIDE IN PUBLIC </a:t>
            </a:r>
            <a:r>
              <a:rPr lang="nl-BE" dirty="0" smtClean="0"/>
              <a:t>SERVICES</a:t>
            </a:r>
            <a:endParaRPr lang="nl-BE" dirty="0"/>
          </a:p>
        </p:txBody>
      </p:sp>
      <p:cxnSp>
        <p:nvCxnSpPr>
          <p:cNvPr id="53" name="Gekromde verbindingslijn 52"/>
          <p:cNvCxnSpPr>
            <a:stCxn id="8" idx="7"/>
          </p:cNvCxnSpPr>
          <p:nvPr/>
        </p:nvCxnSpPr>
        <p:spPr>
          <a:xfrm rot="5400000" flipH="1" flipV="1">
            <a:off x="2941772" y="1140048"/>
            <a:ext cx="708029" cy="1557766"/>
          </a:xfrm>
          <a:prstGeom prst="curvedConnector2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kromde verbindingslijn 53"/>
          <p:cNvCxnSpPr>
            <a:stCxn id="10" idx="0"/>
          </p:cNvCxnSpPr>
          <p:nvPr/>
        </p:nvCxnSpPr>
        <p:spPr>
          <a:xfrm rot="16200000" flipV="1">
            <a:off x="5196027" y="1140520"/>
            <a:ext cx="886429" cy="1735222"/>
          </a:xfrm>
          <a:prstGeom prst="curvedConnector2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echte verbindingslijn met pijl 54"/>
          <p:cNvCxnSpPr/>
          <p:nvPr/>
        </p:nvCxnSpPr>
        <p:spPr>
          <a:xfrm>
            <a:off x="2843808" y="2826671"/>
            <a:ext cx="3829012" cy="1107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kromde verbindingslijn 33"/>
          <p:cNvCxnSpPr/>
          <p:nvPr/>
        </p:nvCxnSpPr>
        <p:spPr>
          <a:xfrm rot="16200000" flipH="1" flipV="1">
            <a:off x="3762040" y="4607739"/>
            <a:ext cx="288032" cy="324036"/>
          </a:xfrm>
          <a:prstGeom prst="curvedConnector4">
            <a:avLst>
              <a:gd name="adj1" fmla="val -396831"/>
              <a:gd name="adj2" fmla="val 570318"/>
            </a:avLst>
          </a:prstGeom>
          <a:ln w="38100">
            <a:solidFill>
              <a:srgbClr val="E57578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vak 34"/>
          <p:cNvSpPr txBox="1"/>
          <p:nvPr/>
        </p:nvSpPr>
        <p:spPr>
          <a:xfrm>
            <a:off x="2799054" y="3853742"/>
            <a:ext cx="1442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mtClean="0"/>
              <a:t>Peer-to-Peer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9650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52718"/>
            <a:ext cx="6567276" cy="972026"/>
          </a:xfrm>
        </p:spPr>
        <p:txBody>
          <a:bodyPr>
            <a:normAutofit/>
          </a:bodyPr>
          <a:lstStyle/>
          <a:p>
            <a:r>
              <a:rPr lang="nl-BE"/>
              <a:t>Collaborative PRODUCTION</a:t>
            </a:r>
          </a:p>
        </p:txBody>
      </p:sp>
      <p:sp>
        <p:nvSpPr>
          <p:cNvPr id="8" name="Ovaal 7"/>
          <p:cNvSpPr/>
          <p:nvPr/>
        </p:nvSpPr>
        <p:spPr>
          <a:xfrm>
            <a:off x="611560" y="2043584"/>
            <a:ext cx="2232248" cy="15661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/>
              <a:t>STATE </a:t>
            </a:r>
          </a:p>
        </p:txBody>
      </p:sp>
      <p:grpSp>
        <p:nvGrpSpPr>
          <p:cNvPr id="29" name="Groep 28"/>
          <p:cNvGrpSpPr/>
          <p:nvPr/>
        </p:nvGrpSpPr>
        <p:grpSpPr>
          <a:xfrm>
            <a:off x="6002796" y="1841987"/>
            <a:ext cx="2520280" cy="2193534"/>
            <a:chOff x="6002796" y="1841987"/>
            <a:chExt cx="2520280" cy="2193534"/>
          </a:xfrm>
        </p:grpSpPr>
        <p:grpSp>
          <p:nvGrpSpPr>
            <p:cNvPr id="25" name="Groep 24"/>
            <p:cNvGrpSpPr/>
            <p:nvPr/>
          </p:nvGrpSpPr>
          <p:grpSpPr>
            <a:xfrm>
              <a:off x="6002796" y="1841987"/>
              <a:ext cx="2520280" cy="2193534"/>
              <a:chOff x="5580112" y="1523498"/>
              <a:chExt cx="2520280" cy="2193534"/>
            </a:xfrm>
          </p:grpSpPr>
          <p:sp>
            <p:nvSpPr>
              <p:cNvPr id="10" name="Ovaal 9"/>
              <p:cNvSpPr/>
              <p:nvPr/>
            </p:nvSpPr>
            <p:spPr>
              <a:xfrm>
                <a:off x="5580112" y="2132856"/>
                <a:ext cx="1008112" cy="972108"/>
              </a:xfrm>
              <a:prstGeom prst="ellipse">
                <a:avLst/>
              </a:prstGeom>
              <a:solidFill>
                <a:schemeClr val="bg2"/>
              </a:solidFill>
              <a:ln w="53975"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1" name="Ovaal 10"/>
              <p:cNvSpPr/>
              <p:nvPr/>
            </p:nvSpPr>
            <p:spPr>
              <a:xfrm>
                <a:off x="6372200" y="1523498"/>
                <a:ext cx="1224136" cy="1095412"/>
              </a:xfrm>
              <a:prstGeom prst="ellipse">
                <a:avLst/>
              </a:prstGeom>
              <a:solidFill>
                <a:schemeClr val="bg2"/>
              </a:solidFill>
              <a:ln w="53975"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2" name="Ovaal 11"/>
              <p:cNvSpPr/>
              <p:nvPr/>
            </p:nvSpPr>
            <p:spPr>
              <a:xfrm>
                <a:off x="6525592" y="2618910"/>
                <a:ext cx="639688" cy="639688"/>
              </a:xfrm>
              <a:prstGeom prst="ellipse">
                <a:avLst/>
              </a:prstGeom>
              <a:solidFill>
                <a:schemeClr val="bg2"/>
              </a:solidFill>
              <a:ln w="53975"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3" name="Ovaal 12"/>
              <p:cNvSpPr/>
              <p:nvPr/>
            </p:nvSpPr>
            <p:spPr>
              <a:xfrm>
                <a:off x="7165280" y="2392896"/>
                <a:ext cx="935112" cy="712068"/>
              </a:xfrm>
              <a:prstGeom prst="ellipse">
                <a:avLst/>
              </a:prstGeom>
              <a:solidFill>
                <a:schemeClr val="bg2"/>
              </a:solidFill>
              <a:ln w="53975"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4" name="Ovaal 13"/>
              <p:cNvSpPr/>
              <p:nvPr/>
            </p:nvSpPr>
            <p:spPr>
              <a:xfrm>
                <a:off x="6250136" y="2981139"/>
                <a:ext cx="351656" cy="463674"/>
              </a:xfrm>
              <a:prstGeom prst="ellipse">
                <a:avLst/>
              </a:prstGeom>
              <a:solidFill>
                <a:schemeClr val="bg2"/>
              </a:solidFill>
              <a:ln w="53975"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5" name="Ovaal 14"/>
              <p:cNvSpPr/>
              <p:nvPr/>
            </p:nvSpPr>
            <p:spPr>
              <a:xfrm>
                <a:off x="6893036" y="3056874"/>
                <a:ext cx="739800" cy="660158"/>
              </a:xfrm>
              <a:prstGeom prst="ellipse">
                <a:avLst/>
              </a:prstGeom>
              <a:solidFill>
                <a:schemeClr val="bg2"/>
              </a:solidFill>
              <a:ln w="53975"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sp>
          <p:nvSpPr>
            <p:cNvPr id="26" name="Tekstvak 25"/>
            <p:cNvSpPr txBox="1"/>
            <p:nvPr/>
          </p:nvSpPr>
          <p:spPr>
            <a:xfrm>
              <a:off x="6672820" y="2706566"/>
              <a:ext cx="1850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400" b="1"/>
                <a:t>MARKET</a:t>
              </a:r>
            </a:p>
          </p:txBody>
        </p:sp>
      </p:grpSp>
      <p:grpSp>
        <p:nvGrpSpPr>
          <p:cNvPr id="28" name="Groep 27"/>
          <p:cNvGrpSpPr/>
          <p:nvPr/>
        </p:nvGrpSpPr>
        <p:grpSpPr>
          <a:xfrm>
            <a:off x="3301569" y="4509120"/>
            <a:ext cx="2550734" cy="1876214"/>
            <a:chOff x="3382575" y="4297560"/>
            <a:chExt cx="2550734" cy="1876214"/>
          </a:xfrm>
        </p:grpSpPr>
        <p:grpSp>
          <p:nvGrpSpPr>
            <p:cNvPr id="24" name="Groep 23"/>
            <p:cNvGrpSpPr/>
            <p:nvPr/>
          </p:nvGrpSpPr>
          <p:grpSpPr>
            <a:xfrm>
              <a:off x="3437750" y="4297560"/>
              <a:ext cx="2121526" cy="1876214"/>
              <a:chOff x="3396196" y="3717032"/>
              <a:chExt cx="2121526" cy="1876214"/>
            </a:xfrm>
          </p:grpSpPr>
          <p:sp>
            <p:nvSpPr>
              <p:cNvPr id="16" name="Ovaal 15"/>
              <p:cNvSpPr/>
              <p:nvPr/>
            </p:nvSpPr>
            <p:spPr>
              <a:xfrm>
                <a:off x="3491880" y="4365104"/>
                <a:ext cx="648072" cy="576064"/>
              </a:xfrm>
              <a:prstGeom prst="ellipse">
                <a:avLst/>
              </a:prstGeom>
              <a:solidFill>
                <a:srgbClr val="E57578"/>
              </a:solidFill>
              <a:ln w="31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7" name="Ovaal 16"/>
              <p:cNvSpPr/>
              <p:nvPr/>
            </p:nvSpPr>
            <p:spPr>
              <a:xfrm>
                <a:off x="3968316" y="4348708"/>
                <a:ext cx="648072" cy="576064"/>
              </a:xfrm>
              <a:prstGeom prst="ellipse">
                <a:avLst/>
              </a:prstGeom>
              <a:solidFill>
                <a:srgbClr val="E57578">
                  <a:alpha val="63922"/>
                </a:srgbClr>
              </a:solidFill>
              <a:ln w="31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9" name="Ovaal 18"/>
              <p:cNvSpPr/>
              <p:nvPr/>
            </p:nvSpPr>
            <p:spPr>
              <a:xfrm>
                <a:off x="3720232" y="4653136"/>
                <a:ext cx="995784" cy="864096"/>
              </a:xfrm>
              <a:prstGeom prst="ellipse">
                <a:avLst/>
              </a:prstGeom>
              <a:solidFill>
                <a:srgbClr val="E57578">
                  <a:alpha val="63922"/>
                </a:srgbClr>
              </a:solidFill>
              <a:ln w="31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20" name="Ovaal 19"/>
              <p:cNvSpPr/>
              <p:nvPr/>
            </p:nvSpPr>
            <p:spPr>
              <a:xfrm>
                <a:off x="3894088" y="3717032"/>
                <a:ext cx="1037952" cy="911944"/>
              </a:xfrm>
              <a:prstGeom prst="ellipse">
                <a:avLst/>
              </a:prstGeom>
              <a:solidFill>
                <a:srgbClr val="E57578">
                  <a:alpha val="63922"/>
                </a:srgbClr>
              </a:solidFill>
              <a:ln w="31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21" name="Ovaal 20"/>
              <p:cNvSpPr/>
              <p:nvPr/>
            </p:nvSpPr>
            <p:spPr>
              <a:xfrm>
                <a:off x="4630198" y="4365104"/>
                <a:ext cx="301842" cy="288032"/>
              </a:xfrm>
              <a:prstGeom prst="ellipse">
                <a:avLst/>
              </a:prstGeom>
              <a:solidFill>
                <a:srgbClr val="E57578">
                  <a:alpha val="63922"/>
                </a:srgbClr>
              </a:solidFill>
              <a:ln w="31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22" name="Ovaal 21"/>
              <p:cNvSpPr/>
              <p:nvPr/>
            </p:nvSpPr>
            <p:spPr>
              <a:xfrm>
                <a:off x="3396196" y="4015432"/>
                <a:ext cx="648072" cy="576064"/>
              </a:xfrm>
              <a:prstGeom prst="ellipse">
                <a:avLst/>
              </a:prstGeom>
              <a:solidFill>
                <a:srgbClr val="E57578">
                  <a:alpha val="63922"/>
                </a:srgbClr>
              </a:solidFill>
              <a:ln w="31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23" name="Ovaal 22"/>
              <p:cNvSpPr/>
              <p:nvPr/>
            </p:nvSpPr>
            <p:spPr>
              <a:xfrm>
                <a:off x="4346358" y="4577122"/>
                <a:ext cx="1171364" cy="1016124"/>
              </a:xfrm>
              <a:prstGeom prst="ellipse">
                <a:avLst/>
              </a:prstGeom>
              <a:solidFill>
                <a:srgbClr val="E57578">
                  <a:alpha val="63922"/>
                </a:srgbClr>
              </a:solidFill>
              <a:ln w="31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sp>
          <p:nvSpPr>
            <p:cNvPr id="27" name="Tekstvak 26"/>
            <p:cNvSpPr txBox="1"/>
            <p:nvPr/>
          </p:nvSpPr>
          <p:spPr>
            <a:xfrm>
              <a:off x="3382575" y="4959844"/>
              <a:ext cx="25507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000" b="1"/>
                <a:t>COLLECTIVITIES</a:t>
              </a:r>
            </a:p>
          </p:txBody>
        </p:sp>
      </p:grpSp>
      <p:sp>
        <p:nvSpPr>
          <p:cNvPr id="33" name="Tekstvak 32"/>
          <p:cNvSpPr txBox="1"/>
          <p:nvPr/>
        </p:nvSpPr>
        <p:spPr>
          <a:xfrm>
            <a:off x="4085822" y="1412776"/>
            <a:ext cx="887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/>
              <a:t>PPPs</a:t>
            </a:r>
          </a:p>
        </p:txBody>
      </p:sp>
      <p:cxnSp>
        <p:nvCxnSpPr>
          <p:cNvPr id="37" name="Gekromde verbindingslijn 36"/>
          <p:cNvCxnSpPr>
            <a:stCxn id="10" idx="0"/>
          </p:cNvCxnSpPr>
          <p:nvPr/>
        </p:nvCxnSpPr>
        <p:spPr>
          <a:xfrm rot="16200000" flipV="1">
            <a:off x="5205260" y="1149752"/>
            <a:ext cx="853904" cy="1749281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kromde verbindingslijn 48"/>
          <p:cNvCxnSpPr>
            <a:stCxn id="22" idx="2"/>
            <a:endCxn id="8" idx="4"/>
          </p:cNvCxnSpPr>
          <p:nvPr/>
        </p:nvCxnSpPr>
        <p:spPr>
          <a:xfrm rot="10800000">
            <a:off x="1727684" y="3609758"/>
            <a:ext cx="1629060" cy="1485794"/>
          </a:xfrm>
          <a:prstGeom prst="curvedConnector2">
            <a:avLst/>
          </a:prstGeom>
          <a:ln w="38100">
            <a:solidFill>
              <a:srgbClr val="E5757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kstvak 51"/>
          <p:cNvSpPr txBox="1"/>
          <p:nvPr/>
        </p:nvSpPr>
        <p:spPr>
          <a:xfrm>
            <a:off x="211209" y="4114596"/>
            <a:ext cx="2632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/>
              <a:t>COLLECTIVITIES PROVIDE PUBLIC SERVICES</a:t>
            </a:r>
          </a:p>
        </p:txBody>
      </p:sp>
      <p:sp>
        <p:nvSpPr>
          <p:cNvPr id="34" name="Rechthoekige toelichting 33"/>
          <p:cNvSpPr/>
          <p:nvPr/>
        </p:nvSpPr>
        <p:spPr>
          <a:xfrm>
            <a:off x="3875667" y="1157275"/>
            <a:ext cx="4959188" cy="3820287"/>
          </a:xfrm>
          <a:prstGeom prst="wedgeRectCallout">
            <a:avLst>
              <a:gd name="adj1" fmla="val -75878"/>
              <a:gd name="adj2" fmla="val 361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nl-BE" dirty="0"/>
              <a:t>CITIZENS’ COLLECTIVITY PROVIDES PUBLIC GOOD/SERVICE, </a:t>
            </a:r>
            <a:r>
              <a:rPr lang="nl-BE" dirty="0" err="1" smtClean="0"/>
              <a:t>often</a:t>
            </a:r>
            <a:r>
              <a:rPr lang="nl-BE" dirty="0" smtClean="0"/>
              <a:t> </a:t>
            </a:r>
            <a:r>
              <a:rPr lang="nl-BE" dirty="0"/>
              <a:t>in co-</a:t>
            </a:r>
            <a:r>
              <a:rPr lang="nl-BE" dirty="0" err="1"/>
              <a:t>operative</a:t>
            </a:r>
            <a:r>
              <a:rPr lang="nl-BE" dirty="0"/>
              <a:t> format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060" y="2043584"/>
            <a:ext cx="2720705" cy="126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data:image/jpeg;base64,/9j/4AAQSkZJRgABAQAAAQABAAD/2wCEAAkGBhMSERUTEhQVFRUWGRsYGBgYGB8fGhwaGBgcGh0YGB4cHCYfHRskHh8cHy8hJCgpLS0sGB4xNjAqNSgrLCkBCQoKDgwOGg8PGiokHyQqKiwqLC0sLywsLiwsLCwsKSwvLC8sLSwsLCwpKSksLCwsLiksLCwpLCksLCwsLCwsLP/AABEIAMIBAwMBIgACEQEDEQH/xAAcAAACAwEBAQEAAAAAAAAAAAAFBgADBAcBAgj/xABKEAACAQIEAgcDCQYEBAQHAAABAhEDIQAEEjEFQQYTIjJRYXGBkaEHFCNCUmKxwdEVM3KC4fBDkqKyFoPS8TRTVHMkY5Ojs8Li/8QAGgEAAwEBAQEAAAAAAAAAAAAAAAEDAgQFBv/EADMRAAICAQICCAUDBAMAAAAAAAABAhEDEiEEMRMyQVFxgZHBImGhsfAU0eEFIzPxQlOC/9oADAMBAAIRAxEAPwDrPD8wpo0yrBgEVWAIJBCjw58o87cp2VT2d4O/9+V4xy35P+IVKQepOoOzFgYOrkCTcyL8/HDtluPAgF6Zmx3ECw2ED88ABuvWADkg2jYeF/zOK+IV+z2lIUFTYiSQQbQbbf8AbfGPiHHqZpOF1ElTFovHniziWdUUqrtYaWAPgIP4kfEYAClAiIAiOWPSfDFNHMAlvUfED+vux9vVhS3hgA+zWA3tGBvHaoai6qblSLEWDdksfIAzfwwH6T9IGoZY9UFqVA4QXsD3u1BmwjsyD5ixwiU+m2YYOoVKgYQ5ZGJ1MsSWUgGFIIgLExpAUYAHOlnBUr5cKgV2VWeJjUalQvaY2FZp3OseODdDPdWiqyuB2UlhA1khQBJkyfAEe/HL+j/TEUSa9SiXftqoDaYbXLG8giKgAMfV9cPma48lWnl6oBNPresMfZSmxE+B1lBB52wAbM1VrPXp0VcLr+kqaRdaSmwJae0zQtgLdYeQwXQTYze++zDwP97HA/o9RbS1Z/3lY6j5KBCKPID/AHYmado78H6vK+kNeIMEmP5sAGpqWqoBsdLzFr6kvY/3ONq5cARv4zz9cYKjHrFYWlGHt1II9cWXF53wAUVcqKYGnUh1KBpY6ILgGVnSLeWCdGuHEqQR4gyPDAHOcQqoqNqB1NEQAI0sfCeXxwr5j5SAKRWmClRoIY3Uau1ZbX0mN4B8byAdKxMc/wCH/KpTCAVkd6l9RphVXe0BqpItE+c4vPys0OVGqfan/XgAecTCVlvlVypJFRKlMciRqny7ExijM/KvSDEU6LuvJi2mbeBEi9sAD5iY58flYH/pm/8AqD/ox4flXPLKMf8AmW//AB4AH01+2Eg3BM8rEW9b/A+23HNqnypmdXzaCtoNU31gn/y7d344Yj04pwZpvYeKn39r+74AGfExzOj8rtRxKZOf+aTf2U8asr8oubqmEyS7gEmo0CQTJ7G1viMADR0g6SLloUjtMrFTyBAtIgkyYHZDEbkePO63TarTdYqNJMm9u9sAWvO0kmCsTEzb0kXMPVNUUoDGZWqFZSAJKzTJBOkGQdwMBuIcDc2NRBpMXkNaAQxBAPPkI7OGBfxDPl6atUqAiAxbUZAAspEliYN1lo2JXt4zpx/QQ0ujCAFmIg/ZIBEXB27qiZ7RB16yBFkVBBYTqWZGn7nlils7TMSHMbdtRyAmRTk7DngEda6JdP6BoqlRmDra4mwiAIuxPkvlyJLrlM0tRFdDKsAynxBEg4/OQzygQFcWIs6gxHj1U2gfnOGfgXynVcrRFFaSuASQXqEm94EKBGEM7ZiY5Eflor/+no/5m/TEwADOiqt86emW+jFNCFna1Mk6JsSdR23JvhnyuYBpqQ2rzBnw5zhV4VxHQS41NI0CC2tQADEE2J03AFiIuZJEZLjNWgU16tIABp9qNOo7A89/7OAB24zxkUhpIbtEgkclAgt7PzE4KcR6WZauCiubEDRpIJJ1BSeWkbyCYsT5JUl1JDASXedmCklmXkSY1NabKxIJCyIpUXcXbUTVWmDtM6yRfnJMjxLSdzgA6llM5U60/SvppkrEAX1EXIQEjSs731A8pxszPEFqZdw3eJAIbUY2JHaWSNxMRfxthU4dx/UinVqDMNIDuGsGJtftEKCIt2txjzorxOpXDdcGDrqZZFQHTqUTDEnZuVp5WsATjuW0Zaqi9wozgDVaF7WkBdXZG4CyU7Q/dsWX/wBmqaodaijthjrJtFQqSIW8so3jdftDDHnOJyXMPT6pkOuSSvZD6tMb8oPjG04F8Zyyii1ajAVGutIj6N5UOki5W9OoszCBhErcAEZ7K6aCsgsHYSYmeqyzidxMN4RbbGvg3HWpZcmoCadWt2U1GXKiKrGR3RqVT4tUmZSca8vlGrUMvTCKesqhYOoKpbIZZ9ZgiAo1HwibE4CdICOtUICKSKaVIEidCR2mHJnLGqZAJ6zwvgA67nOllCknWM2mY06hzNxtNoufIYV+K/KBSFZlVTUUBdLqwvIRu6R5ATP4XW+I1q71j1tN1pU2FNJpsEgZhEBBKxLDw5QNhijKZSp1n0y1ETUO+hC6utQhe0AJIlfTV6YAOq5Hi1F4rguQ6rvcdqGBtsbcrW2x5xLphlaR0tVUMdlJIPttYevsGERekhp0+qVl+jZSWZibNBjcwfQNGojYasZMklTMo70lruADrIBYk3B+sASR9VSzRyImABz4nxxGbLIgNQOrsXUHQvY1DUY53Avzxzvh7tYgau1TBjVZQr37JHgovI2kG2Hnh1dfm9MahIpqCJuGRQGUjcEEEEESCDOEChRVgNZA7KgdmZPVM0Dz7B9+9rsR5lDW6r6XrB2R+81b61P1ucT8cOHE8ytGm7AjUJCjeDqm4nkDtvhbocK7IYdl9XdZQvZkdq8SBv4ED0n6zK65pggsjMRrMBlmZP3x3bkReSBsATPDRUZ1kzIaGiCzAyrLt9nn3W8bThFca6paBILRIFy2qBO+KcqnVhhVG4soZSD2l7xWQLyTI7INgZOLKPDdTt9UWZfAqxIETeBEXvbAAS4jXTqGAKzBtqUm/V2F58R7D4YxVW1VKDB1CoaSka1BtoZn3jSJ03v2TbHzm+F6EL6rgTEHxUb7fW+HPGij0fDfXiQp2+1+mAAfxKtOioSoBVNQBWxUtNltE6ojwMxz++K8RCyKb6TqvpVkP1u92EJ5bz6bnFnE6j03AgNPZAYAKVaCFZSSO6SJYixvtGM+eyxKE1ApqQXIY7EAE6haHiBpi0HmDpAPngVdlHZ21jUNSjsgfe9eWOg8Jy7pSWZ1/Wut/wCsRbzOEfotlA4aSw0sNjG45e7HT6VICLmcIYMzOZ12kNDMPdaLeh92MXHwF7UwNIY9ozsSTvsAN8E+JUwpEcwfhgdxTKTTe6KdO8hbE3v9W3PlgAS+G16IqIXCrIJUki4dml/PVIg8lEeEMNamppkgT2JBAP2bco/s4UK2U1u1SuzCmDpUzdjIEz2hpAAlrzb0xdUSnUQqao13KqqNqYsqCahkgA/ZFt4Mk4YgXw0/SUv4k/EY2ZsEU+/qimqm7HtfONU3Ed0gTPljGlLVUC7SQPfj2rRGkMGJlQ91ixcpHeN5Bwhmzh/7sW8f9xxMZsvw/WoaQJnl4GPHEwAffCagd6hbUFNzEkXmbmZ7OthqJFtjtivMr9IBeCwiwmOsIiFABNt7TPLGzI8GrISpognSYYbEEBYJupEFrMDubePvEMrpA1oFqBgSCU0aJJiABfc7e3ngAw5/O6KiOneQkiUIAghh4lr7g2wWbMKMs1emv7xzpH2Gek4fc8u2B/EDjBVyRXrKpp9YCJVii1EnVcvpJReySQNyYMiIN9HKMeGgiAevDDtAb9YOZ/rtgAqy9F3TWpa4YmF1SqUmaZvq7MppNhI8YFdFvo2cEqBcjq0Eyyju90numd4GPMtmXQyCZkT9MnIGB5wWnnFwIk4jcaVi30erULwZ+sGJJCXO3KeZOGIuTOOlNoqQtQaJKiw6tH2kBbFR2ZMqN4g/HA+NdXVIqnVRqAJVXkUMqWXzVDUAt9Yi24rfPBQNdEgKwZdUwIVFA7t7IN7X2tcdm6oIlQBvMMbm5kiY8No2vhDOkccJy3DqZpm7ulIsDBh+H01JB2k6AP5sJObcmosmbczJu0kE8yCY9gx0DpZR08IpEfUq0fhlwmObrHWCItce/bAATXgtIMVFZCQ2khU7U6xTsNX2iBHnvjZleD0DUWmobURBcgqBCOzkqROqBGkEiVF4JwPWuVfWKLqS4Y6i0SKq1dN0G7KB6YfOhXR1hTGZq6/pB9HTJklHglnJAJLBAQuwETJYwxAPpP0Pp0MlUqIai1UXUZOoVPBWE6VvGkL2rAHXvh5ylRKeWpJRJFIUVZACSxDKIG4udWreSQdoxXxrgwzVJqcuKZdWqKgAZgh7mpgTPZDWgyO9yxv4VwqhSTTlkWkAIJQQ0eDEjUT5sSfzYCxn6dGtmBmkUMyUCprAkCoxDDsiIcBCRrBI7SgE6bJGWc9khNWnS0QxgimyfVIsQ7b+WOmdJuFrRpa6cqGJQoJIJdW06AZ0tr0iFsdUQTpwh1OFnL0agq1KC1SujqWYdYCaVRe8RoBveDaRLXAKAgqIsl+yQRBP88FZUtqMDy7I8oWs5mSGZhrIJMFrkgmbzMkwCTN9vHGjPVT1aqDTg3KqytDAfcJJBmOfrfGCshmGiJGxDCPVWI2m0+7CGX8OzDiqop6y9o6uSzQdwFEn2RywfoZ6ohICDUOyysrlgQZ7VwQb7EmBG2HL5Kkp/M2KAa+tqB3HefYqW5gaSAFPgTzxj+UKpQY09KqKpY63J0grTDIF7RCuQzQCJKwRsRLELOc4lUdSrIoBtIVxFwebEchgplc+6xrROzuQZ7oBU6ddxBE7eEDtFRb5RzlnqKqsia1YgoSIFOqWkAnQqCTDbnaLjDn67HrNIXTqJkR2gDZtStLEzMchG52APa/HnLyULVZMnSVaQGULAgkrLLBm3ZgQJqyueUDS4cyLkVSsrZYqQCTCqLTzEk91RuaTTZkOrxJmNiI0mNhzmxHMTirqz3lBsBtt5n+/dfCGOvD6mnT83CqG03EMsz46p1aiwA3gKIIALO+Rz7QJZCb6iNibbX2xy3gGepoGNQhWA7BJg+gAED1tEkbE4YqvTGmAVQr2TCsXEEHSNRsCIuYI8faANmbz2pmDEdix5bgMefgR8cBel+U1MD1ZcLTctcxAizAEHfTymxIIg4w/8Qr130jjSx7TmLFbXvtZv8vpi/OdLKQR4ZgH1BUjUzbwwWCsmZE88ACh0uRi4cqUWqiugCFEBIHWAiLFarFSLRAnvLjBRzFTLuesTS4uwqKSZF+0reMRcfWJ8I61w1Vy+UprX6t+o+mZqpAFMhi0U+yTKgsA0AeBK2HNOkSVRmTXeouYV2OjMIV6uoAICCJVXCwOr3EbEQSCMzVwrqQgXQbwTcz97b0sPbJPlXOqyaAosAosBADaosTaZPqd+WPMu/0qSACCoPhIEE+0iT64L9F8qtbM0qVQpWHV3TrAwNRZftjVJXTMmQDABMHSQYLyvElRQpExP1hzJOJjsPzBRY8PpOR9ZVoAH0DGR6X8iRczDEcNFJxJLmBMSTOwgke2Lc8F3zT0EsxYXJio4uDeIYbCxI95F8dLqfJXlUQ9S1frPFqxVSTuWCKOUmBE7SsyAdX5Oc7qJL0Kk8y5BkgSQDQZQLRpIYRA3AbGNce8dCjwymuYN6dgrEtqY3BkTLSZF5PgfDBxUL5JQutZqrIDsTHWMNyZiOW1zjQ3yb56DHUhrGVeJ35imPGNja21iwHodUq5Q0KzIhNRQXQAgXBA0AKsRAjl53k1IDl2XauAutq6TAGo1F5cgd/Z5Ysz9D6BapJd+tZQzEk6eqVov95jjoVP5K1C6TnbTIBy1IqDETDTeLSIx9Vfkubq9K5tCBLKrZWmF1Rv2TaYAm9sLpI94UzltQgrqUL3oAk6pgmd/LeIkjxxs4nXdQyl3I0iQWneirmZPicPlP5I3Ag5iiectQmSwgz9JPtvMzAO+PiXyUZpldmr5c9knuuLKkDZfAAezD1x7wGLpymng7nbTVB/yvp/LHJ6dWSLzA8uR2t6Rjt/Hco1XhrojaWaqQpuILZkgG17TNvDCnmfk0zT3d8oxk3iqpvy7IA9LW9pw3JLmAD6NZXL5jP0qNQOoksysey5VSwSxtJvtcArzx1PIOzIlQroZ1DMh+qWAJWRaQbE7Eg7WhGp/J3XWrTZmoIzVKYVqZqFgVOuRqi4VS2/LD24Ydlio1W8CSRcgXIB5ATebm2GmnyEZM5mtKsxcqCZCmIkiDf472LHngQ/SCvWJXKUC7hiGr1iUoKRKnTbrKoH3BFu9E420gzI1SsoogO6g1CqqRsjXaACZEXG12F2MZNxWQMWsfIgEjsm5HjIiR4HmMOwETj9cM5yubf5xmqbJVpsE0CChqEIAYUKFZLtJkEybhEr5rSbyxIBmRJmY3udt+VvIY6n004C9TMUK1JRr0vS1MdAFi43psGOnrbERc8yMLrdEa8Qy0hblUQEgHlooA29D6csJtIdWKq1AR3r6NekhpgeenT/AKrYxjNhiBHObxGx88NFHoLU1Eo6lyrIB1hO8XA6ubWsLem2Lcn8nldKtF6womktWlr7RMqaqAgysGZiPXGdS7x6Whg6CcNr06Lu2sJVZXTSUkjTBYhr9oBY8lm0zhb6X8b63qmVT1dPrKYkQ+tWAdmHnCRMN2WJ3t1diRVCsd1nyLSefoP7MYWPlE6N9eKBUBWLMha1wULAGd+6fDc+mNNpCStnPejnSBxVCUlBNQiAxIAYAgVFZbowk9q8gwQbQQ4flqGfdmV6dCvUeo4RyGpsGbUBTdSIYBoIK33A72L+EdDK1GulQiApuSq7WuJeRykgTc+MHzhfyfVqZpN1uXJpVFeSlQqSpRgGPVwbqQbi0eAjHSQ70a0S7mUcQ6BZsalXqCFuwWob2s0MgVRc97A/LdFc/LGpln6u/OkJnYghr7zMEezHSalXOdWq0Uyg0kFprEgmdRgCmNMkzJDQY7JjBLJq1VyrkrF2ps+rULwwIiVmZECCuxkHGlJPkZpiTwz5PE+bAVg3zkkqTTWmaSOWIVCCF1cgYbdoB2wnZvLdXUemyUpQ6TEETAMhltzmPONwY61xugWWtShyq06jAIzBmqEU+rGpTqJ1EgeJneLc8y3ydZl+61IMvZZXbQRAEErcgkAGCBvhtpAC+MOTlqLALdWmxgRU0TOq9gvnbY3wOqVHWsmpWU61AJBU98AGJMGOUmLjDzX+T/MNl6NP/wCG1U9WpusqbdcG7JjQTEkz7PKyv8nmYdpd6ZCNrSaoLG4InsoEHO2qTaIg4zqXeOg1wTjq5imq1KKlyFRqYgtUWCweGAGmS06mibEjUAcnHOiVDS70FNE6G6ylpIV0KGZpmF6xAZBHMSLrgLxPoNmqnVIepUoCBNWAy9kgqdJDMIuIEWtcHBzgvCOJ0VIp1aWYT6oq1dYUjcAgFp2sGAED2PUhUJFTh9EGQ1eYDAhDzuDI2wa6LcBavWV6deuOpIqS2rvLEKgfskkESxEANEHGrj3yd57MVOsAoIYEhXYKTfYQSN/OfHBf5PujtbKmoleNZrCAGDDT1FSGB3hjNj9jbApJ8gDq5NiATRRzAl6jQ7EC5IKmBOw5CLDYTDAcqfDExoR4cTHyag8cZ/2lT+2PD3Wx55VJsvquFBJ2AxlOYHVs8iBUUzytpE4pz+bp1F0awJubE2HKxHP8MDKvD6QUxUHspt43PePr7MOMqKLHa3v0NuY6U0qdMu7LCrJCupPooDSSTYDckgY+0yecrCalQZVT/h0gr1eXeqOCgO9kQx9oxdffi2WzGYoUUzNFwHFZyoQQKDqyqCObVNI8Aq1Jgxhu4vmHRUdHCgMikFdQYVKioPrAiJmQcVxQaVyMZKvbYE8UqV8jTauahzFFe1UWoFFVRIk0jTVVbedDKPJxti+txYVMszoJV6TFWDLBBQkEXmPZgdx3pVl0yxR1Ob61jS0aQdbMJARJ7aSUEJqZQ4JuDgV0eyrpkBTqjq3SkQVqOJuGgIXpamAEACbWWbAncoq1sZS2sZ+IKRw9vENq91fVzxW2fbfrqfp1iT7jSW/kSMas9fh7HxWfe84GZ+jVsyVSoO4UVInxgB2JP5eeMZuwrgSbpkznFJCkVASKlJh3R/iKp7t7qWHt9hMjKhqk2Y/33rWAnbzgYAF3FIo5LanQKxSpYtVUXZkURPtwbfiB+finPY6kki1n1ah7dAM/y4eB/CZzR0yoDLRr1AldqhN9QGpgggkBSusII8Y1GLsbg7qdeoMjWak0VNdYqwvpPXuJi8gbxzwIpZSmCR1iLpd1gaS0rVdQYI1AkAHn4+m1dfzPNiSRNYkkQezRG3gdYJNrkk74WNrW+Y8kaimbOI5kNSylQdgMwffbVl6piSRzMb3wB4jxemsaC7HmabwvobuPDadsaaw67hjPIXTUdzBMaaeZdiIHeimCYjkIwFr16IUJTEEd6qyuZNxCBwBJ9LbjbVjU4xfMMbkt0Wt0orWsvoZJPrAUH3YI5erWqZdw0oxVgOwoBJUwCS2qxj3jFfAOHCn9K/fiwKEBQeZJI7R94GN9JHd+4OdhWk+okzH92xGVRqjaTldjFWRa9DUoBL0yUPPtpI9JkYHccz4dECq0mopRo0gFSWa7MuyBwQPGLyRicKZ+ppmCOophGHiydiotrGNNiOZ9Rj3jVCaVQLOqmy1UIudJMsR42NVYvY+mOp8jm7TCKRZbsNgZn/8Alh8Tj2mSCY7YncU1BE+YJ+K4vy7yABXDTsYABHjOiDjfTyo3I9zt+Fvhjk+GjolKUXuYfn5SJVQPOAfiVP8Apx8sqtmKYpSjMHDQCBpA1BiRFtXZ5Tr+7gp82WZi/oP0nGHNo1KqtdVUqAqMJg3ZgDsQRLg7ggKYmYxvG6kTk7PM/wAPA1U5BaopUNqOoEqwUsAbwWsQALtYWxgztD6KnXVyqwkB+0UFQrpUReomplGgyT9RlMSRqVHzLGmQDSVmWowAAbTI6sdpmgtGoELZCJIMYJFPK36YpOdPYwkBeAZ5cyHc01hHKowOpW8SpKhgZBBB8r3gFHyVM7qD64uVQNtvLHuISds0DOK9H6VdQGBEbFSRB9Nj/wB/HGBOjVSnHV1FYD6rgj8NQn+XDFiYQ9TM9CgYvKnwDkgehIH4YzQPnBHMjL352qV/yt7cEcBeN6xVQ0wS5RwsAmGWpRYEgXsNUbjvA97FMXWMsZ8TGcLV+1T/AMh/68eY6jAt0661ZSlBYjcBjpHNrkem+5GN4oZkCA8AWEU1G3L95jJQRTJegzk7GFUaeVjUBv3r3v5Y9r0qcQMsoLdlSxpkBmsCQGJgEzYbA4SjqVyX1/kzWl/CeLxlaas9SsCZi0ajDaVRUVySxaYUAklgBc4syXDDnVFXODUhumWkGmALK1WCRVc96CSiyIBI1t88CpHMVjWbSaWXPV5cCdBYDTUqrO5H7pW5aasWacE8pmGp6KLIbdhWHdIVZW/iVBkWIIsCL4NNcjdg/MItDMoCAKXVt2mMwDOpBMmJFMgTzMbxgE+f4cKjI1Q0EokwKnWIG0sWqoA5uT2D2YYwphliWXpKwFMOw7I1K076GRiwE8zpAHmR4YXuC8SVcxmqaIlVi9OoQpTvGhT1soZgxTVADRErEyMDdbmoq3Rf0fzBzGYrZinSVaYVaNIF9LaVZyzlRTOgVOxCm8UlnYDBPixZaZappVYKsetJgNFzKKAAQLzaTjLWy716gnL0lhT++XULMO7p273PH03AWAMJk0PIpRIYHxVhUBB8xifSPk17Feihz1e/1Ruq5mn+zwC6fuVPeH2QfHGDL1WamhipBVTOqiPqgz3Z/PEWhlyLZapf+/t4+/nRQkCmlNN161gp8wDeYN957XlimR6Va3Iwg5ujzP54dVLFpRqbuACYCVUdjKrHdBO+JxOqtHO03JUK5UyTB2NAgW7Ql6BPks8rU5niI3LUYiCqVo1A8jeCBffkTgdxWgauXoUnRuso6V7xLMdPVlkcKVKzFQyf8MAwcShOLRSWKUXuVdJ6OnNVFLinTqBaggS7EjQyqCRN0k8hrEm4BJdCQrZfMUieyGNpvpqUk38pDX238MW8QqVczTFOplQ7AjUesCrqH1qbA9Yvj3QYJHjIr9k1aKOGZ0So0sFZAuwXT1lV+tuqwRqvJiNgulgpDUJT22CPQvOJVpPSHZ7jKrd4jqUDMAZldQPjzB8MLg4EFzbUerpBKRMaxGpBEb9/cKTJ2vG2DNKrScBKpUoDKjrVgHaAlNoG595mxOCdDhApkNT6wEAgAuzAAxIXrajBdhtHu2zPKnHbn4GljljlTPlcw5B1EODsBVqKPMd5hEco/TFJzKExqpqu0IS7T/NRHtk49rUtbampMzbdvqRtyPbn+/f589NIEJTFMnxrJ79MkHEk9T2Xv9KKaWlu780vf2CfBIGTBQwGNQgkGYeq/ajeYO0b2xZWJ06pZdF2NpVGt1YkESECsQZuBzMgfwOoDXC63+kR3ZQ/ZDq6kldML2tbE2HdBsZknmcmqsdKjUerN+ZNRploJvsTexx2pUcbYufMU1OvW9im2lFBBOjSrKskgkKG0i5sowZ4cjL9aoV8xqER/GxHsxj4b1l6nZXUFEkvsg0yeXLnNgLzIG6pTDxrCE+Okn8fznHO8Su0V6aVaWb+t8sY87mQxp0x9eooJtACHrW52shHtGK6uXVUMagN5paQfXSAZ+OFdqeYeX+b1w8Mo1BSYcFC3WB5MKzRCbgeeMqO9rkCSrfmbc0+XWktWotXrKgJASbl2LiStgTq5mfI4zcP4ZVqx1nWKn353Gw0swJH9jHzlSKTanCoYOkPTLADwRVqSBykjynG9OKZit/4dQEWAzRz8gxgelz4xjSerdDlHRswnleImmgTqO7aKW3O4kAAc+8eeNKcRqG5okCftAn3ICPjimlRYoOsLyNyCIPnCTB8hj4XOyQqoHH2iX+J6oQfU4Ojt/D7GNaS3RdS4zJjRB8DVpz7tc420a+obQfCQfwwNzVNXAAfT5L4+qMPjjJmKdGmomCdr6ySf5dcHE2u78+hRJPaqf58xiBxmyqg5tp3FFdPlNRtfv00/wDJgZw7NVHMlGQeagH3Mwb2icfdDiD0q5Z0ZlqinTBWAQQ9SNQZgTOsXExFxzw8M02ZyY3HYZpx5jm/SHjjfOan0rUoIGg11WIAHdvExO/PEx1kRr0eX+lT7bHAXpTUqdUwpMFeyJ2RJqVvo0UdneNRJvpF7wRgoMvXO9f/AC0kwIzVBxXywepUYmq9UhVBnRSamsSIkNUpbjTvJEYlGG/VrzLPl1k/J/sOGQ4cKNNKaWVFVF22UADYeWM/FM0BAGp6iEVIW5AG+rkAV1ATc8gYxipcSq1NNNWUlpmoAewBNxMq7WtB07E2IBM5bKLTWEEXk8ySd2Ym5Pmb4sRKeJXollvpiovnoIb4i3txl4xwxcwg7el17VKqveptFnQx7xswJBkE40cP7Gql9gjT/A3dHoCGT+UeOFTgeabI5oZSsXNKqziiz6mXVOtAjmwLIShpkgh6WpRFWw0NMxcK4gzuBmnNSoutHo9W3YqAXggQRaR4qynBv6HllmP/ACvPzX2Y843ladDNLmSo6uqVSqYHYqDs0qswYVh9E3rSMQDi7MceoJdqgHjPhztvt4+kkSTySjCD3kl9/qdnSufKL+dbL0Rkp5oiV600QD2UKwQpAIgQbTIHp6Y8q1UMM9VqoUzpKGCIg7IIMGRflfH3lc3WzYFTLBaVIgRVrKzNViYKUw6EU7n6RmBaSVUSGAbMdIs0rNScCjUSNSrcQRZ0YySjRY2MrBAKxi6w463t+e3oc7zT5Kl5e4zasoPrUv8AMp8PFsZMx0oo0pValNwNgGkx9mFB28yLEYXstkatWSBECRNtU2ttzB9inxjG3L9GXN2hfICf6Dle++IvEly28DdprtfiU57pf1hEKRHNWIJHh3SN7/8AfBrheRFWmtQmsJ27Y9hB0i36HGShTpoezlKzEHd3QXBjxjceHjgjS4lWZu0nUpG5ZHg+cRpHw22xNuK2irfgrNvDNK3svH2s0U+F8mqVzHPrGg+4i/iMWNlnRQKRBH/zNRje4MyfQz5eGKWzKjfND2FP64xZjpNTW2pnP3W7PqDHw5X9ooyatxaM69T61msisbh6YMcqTn0mX/u+B+Zz1YHS9cKRyFIAj0JecC6vHKz912F9h/c/HFdHhdZvqVPUITjSxN7X7+43kru9F+wWocY1V6EzAqCGOq+pXpyJYjvMBhjzd2n/ANv4VQcLK8MZaQLmqpRkcI9lOmoplREbW8ZPtwz58aS3kob2JUBb4fjjoxxUVRCcrdit88o0qtZWpawKrlewh3aWEkg94tuPKbX9qdJgD2EGmAACSPgsj2A4KZbLqdTBJbra19NiBXqbn89/wx7XrG69RECZNRBbxkjb19uBxT5/f+TN0LFfipqNLZWiTB7WqdhMkMt/jip+kwVAtMFG5qlNQgPOCjdr3DGjiPFFcFFpopMhnF5BtC2tMkTzm0Yv4Z0KB7dYFRyQNDeptb038fA8/RQXP72dLzycUvz89AHw5evqnXWprNyahMt5XcEn02Hhh0y2VemoValNB9ynPrvUJv43wLrcGoAaaRrBlI/wtQkGbgqLzecUPwetTE0nqpPJSUbbcrGk+onFJY3VJGY5F2tfnkNOZWVkIKht3W0n2GT7pwIzXFOqkFaSN4HMlX9wU39YwHy3FKtNiWepU8QzEH2iNJ9oETvg/wAO40lU6VVgwHMODHiIJt5iRjnnHS03zKY3BbPdenv7GTh3GmILaHc8tNYt7wwAnzjGpKtZmnq6dMG8tpLe0SPfGKa1ZBdataowNl6yoI9yHbGnRmqkEaFXkCxJH/2wcDjlT+K9/I23iduCj6+1+xTxPNiyswB+6ay/BLEe3FWTJgkq9UqwakorfRCCCrOKj9bqBEkMGAIlRN8GsrQqxFVkdfDSZ95sfdi85NSIIUg8oGN3KL7CDlFqt/Xb0AL1qrnUyUpPjllO1t2zIJtj3BX9hUfsDExnXl7/AM9Cl4e5/nmUZ5zAVGJcmwawtckkm1re3AnMoyVqVXMdV1UPRqaG7orPSIdh9gPTRG5RUvacW8L4OtF2IgGANzI5kbTJt/XbBJ1DCGuIusSDIjSQbFYmeUE3Fxi+NSpOTr5MnkatxgrXfRo4dT+kVj3nWoTbYh6alf5Qqr/LjTxTilLLqGrVFTUYUEgFm+ygJuf7MC+FDOZd6HVU6Vetpap1dOmnVipqZGOnrqgtTAUm4LHSBJMavvJ8MdzUIp9QwBWvXzFRK9UrvpUElQsdrtkIBsjDa2ru3I01zDxQgfOGqqHNtOotT0nakAO8031KJLSACvZxobiIZIr0WQEAkEB1HO5SSsWMsBGE/I8U4fkmZ8tlq1Z2EnMKlPtAD6rM1NQnnTXRvvinP9OM28rRo0qA+0zCrU9gEU1PrrHrgbS5jjCUuQ4VqGukygrmKFRSpRzMqwghal5EW7Un74wgdH+B0FzNSnxCnUUUz9B1qEUKqC/WVHur1fFWbTaQGJkZOD069GqatNDULEmqoJD1ZJJfWIK1ZJIaQD3T2Y0dE4XxDUnWUjUqUiSGV5FamymGQhoJ0kQUNxyLAgBqpDkpQ2s3ZjOKEUpFTWdNMKRDGCbNtAAJJvAU77ENxXoOMzFQ1StcCC4EoVJJFMpIJRSTphlYSxntNK9xPjy5TOVTRmrUcaurqUDT6vWRILkU5QlR2oqMsEQScaP+Ps26nRSy6zKhusqNpNu0V6tdVtl1LNrxON8iZsr1Tk6lNa9KmmvUBUo1GIZVWWDLUhk5Hd9txJwYGepEAmqDM31j3xE3N/QYSsvwyrWfrGFWvUNjUqSbG5VYARF56UCiw33ww5HqqSCnXRFdRaE1dlgNBM84mb7j2Y3BtvezMlQSo8SpI+lHBDE2AO9gNxzufYPHGvM8SUKxYkrFxy9Ltz2wJfilCCFRjv3VUcoHn97yOBmZzRrTNRVVIUJJnswJKqpg87+J8DjGTCubQRl2HxmKivZUQKnaI1KCR4BouwFoE3xflOCrVGrVpW4EqdVuZvHlYwYOPrg/COtcsNWhTYkC5gwCNrWJ9nicFKS5m4BoJpMbeAgECDYiDiT35SS8Td1zTA/V0aRKE5lm3IRARtyM3H9fPH3pWoVUU84q3BJYqIPiF5fr4bGkyNbUGeqrx9XQYI8CREflj7zWfpU11MADtpgapG4ufjiUkrq78F/B0QyxirjF332we3R6inV1ACSKtGCSxk9cniY2nlhgz+5/9p/jp9nLCnl+KCrmEFZhTS5AEAa0AKkmOV29VHhhmo1dU9X1dWInTUknyIIMc7FvHFoRpEZzlN3Jt+Imp0ifKhUdV1KoD04KksVDE3BgkmZ5zz5D870lq5ptBCqu+kEwPMncnG2j0UqdayMKciGZi5eAzEDUe9qtz95gkPGUya00VVVQAALLA9ef4nE5yV8hJHP8mBTvdm5HrCI9IW3rODnDukApwpRtPgG1R6TpI9PhhpKDwHuxRX4bScy1NSfGL+8XwPNqWl8had7Mv7ey7R9IFPIkMPYSwj2HG4Krr9VlPoQfywMr9F6R7pZPQyPc364qy3RtqZmnXZCe9pFj4GJifUHEWo9jNBCpwaiwg0wffPvmcAuI9GGXtUiWAuBs4/hIifZBw1AY+KikiAYPjE/DCi9OyG9xf4RxusKi0aoLSYk2cWJ7Q2O0TAO2+GPHgHvxgzfH6FMlXeCN4BIHqQCMN7vZCCGJjxHBEi4NwR+WPcZGTExMTAAMoMoAlZJuZY7m5sPdj7GYHJE9xbbc/wBcYTkc4/1EWd507eFy1vLFn7DzR79ZVn7x5bbKBbkOWOv9JG7lIXT9iiUcWKVCEqqNOmYUaT3gVZSDKkFZVgQQRI8cD830oRMvWy+bPWFkKUmZWPXqwICOKd+sUmGVILAhlFyqnOGZdKZqdbVRm1Rqa5sBtJJxuPFaI/xD/Kp/THI5vFka1LT83+fYpWuPV3OfZTglapTapWFRdQLaWLO6KQCFqOyLqZbgkidgZIJLRla1OmqhAojwQSQORMSfHz9LY18S4vTak6rrllIBNhJEAm/5YxJ0PqHv5keign/9h+GMwy5XbxtS9vsWjjxv/I9Pv9GXHisbauf4RzwO4XnWpJVQ0alWk1Wq4egwNSalQ1CGXWrypazJqkATBBwTpdCKX1qlRvRQPxB/HGPM8EzFOo1LKMFplVZtZEyxI30mx07DwxWOTNC5Zar5IJYsEvhxy373y/PIvc5PPgUtTCqg1JqVqWYS37xFqIrR49kowMEEGMYuIZ6vkAXzCUqtIhQalMlD2AbvTKMqkg/+ZBI+qMeZvofXrwMxmVMEEd4kMPrLBXS3msHFPGOgxajNbNZnMql+qqMQhGxDFYciL3f6onFIcQpuqZLJhjDlNPwv9hiy/Fkq01dUJV0DwxM6XAbtC8G4n3Ypz57QqMoUL2Gt9qNJv4GNtgzYrGTzrW0oggCOyAAuwtqgDwx9PwDMMCKmYADbgE3kRcDSDbHTHBpd6zneRNVpPqpnKSd4kCYkkLaPUQZ5eGFjjFDtnTI1kXAmOscLK/a06tXnGGLP8LeqiKgQtSJVxEajaDa0MINyO9vj44RwCuKiNUXsLbSzyQLQVuYIIHP4gHEU8r3bNvRWyPKXAFMDrKjCSBEAGBJInVjTT4b1KlqeoGFkFhDeIvAB8DHlzIxM1wZ+t0rWNNCJUSfaogjbePA+WPU6JIe/VdvRf1nHW2pRqUvoQSadpFH7TdhqCsREzJiBvsMBKeRr13LhCQTuYEA+EkTA98eeGmrSXKUywWq9NZJFiyk7kXFvHw38cA6vTRP8Og7fxv8AkA2PMaWC9U7b5bHowxZeIXwR2QdyPDKSqNKrBEEtEm9w1t5G3IjyxVn+D0mGrq6TsAYBWQfUwf7+K6Ok9fUStJEnyJv43Ivy2x81eN5ksV6w/wAgWPeo/A4msmp/DbNy4OUP8jS8X+1hLK1c1p00cvRpLOyhQAfQN+XhjfkWr05OYalp3sYI9LAEeU4Uq2ZqOh+laZvLEEMeRAeXUi/h4R2gRb0UARjV16vqgXNjK90w+506ptg0z5/dlf7Mlptf+Ytv1bOnftOlE9YpB2gz+E4z1OkFBe84A+0bAepOERM2uWJCk1EYkQxInVsVJPYbwmxNjyONXCMzRpsXqLT6skJUkAFDcpUgQdJE+Nv4YwtOTnao5JxjF1T89h4o8TpurMjB9He03O07C5nl48sCKvS0XC0jI+0wHOLgX/vlhbp5g063YqAODCmRBEEQZEMCRIE42Z3M/OAHFM9dENAlGFrg7idiCPfF7xUW65kGmgnnuL5oUVrBVRGjujU19j2oiRcCDyG+MuTzNSu9RHrkIBq1EhfIEDmhmCJBELtOLsllMyEKos0mkdXWMwIFwRBA/A8hYn3KdFtSmaguTI0AxsSpLQw8dONbIQLqU3pMVQHr6ZY60Y3UbSpFxcAyYj1tozlejq106rAVf3i6AdMGZKsZFyY0g77mBgq/RymAurVV0gC7SQBtAABsLWM2543JltRLKqgn6wVQfeb4TmkbULMXRrPMSaVnpoo01AmkWMaSuw8vQ4PahgLxKvUorqYBl5tqgD1B/L4YyUq2bcfRAoDcGBF+Y1292OeWRJ8mXjg1RtSXmxiNYeB/yn9MTCq/DeJT+8J8w6ge62Jha/kyv6WH/bH6/sOvVHw95OKamZpp3qlNfaP1wB/4TrN+8qj3s34xj5zfRinTpuzVSSFNgAP1OPUeHEucrPMUpPkjRl8rRca3LEsS0Da5tsPCOeLloUBtTJ9T+pOFv9qVIADQBawGK3zbndmPtOPI/TynJuONvyPV044qp5F6/sMucqqKbAU0WRHKfwGDJzij/EH8o/745y9SL2JF8bhxXMv3Uj0Q/ibY6YrJgWmUKb8/sYWDHmdwmqXNvb7jm3EU8XPw/TAPjPSEZeotTqtQddMFoupkGYP2jgT1Gbfdiv8AMB/txr4NkqlHMU3dw2rUm5O6lhc+a42pZZdlLvobxYMW7kpfJPn5o+V6XZt/3OWt/A7fEaRiVP2rWBBXQpBBBFMWNovqbDf1v3h7B/3xN/tH4fpjFN/8pPw2F+qhHqYorx3M/CmZqK6wC6jS9ye0nZbltIn24tq51E71Smnun8fywu8a4Q5rHtaVcaoJJ7QgNba9j78Z6fAl5sT5KAP1x3KWNL4nv3UcGicuS2NfF+LDWpy1btP2GEbxJUyVjxHnI8MZK9PMaS1SsQoEntMfgtsa6fR1eSOfMkj28hjzOdIqC6qbUCzDsuCABPODJMcwfTHFnjjnLVbS+ex38M8iWiMU38qAVHPIj61aoWQzIQWMbNLzBG48JxcvHeI10Z6bBUWQxWmsiPEM2oWvt54xUekL5fWafcbdSNfONUWvFja8bWxb0Y4kVruJI1qoiCuzGDcCQS2m21vHBGOOCWlujUnmbbmla762NHDODZ3NKXbNHq5gSXmRYyFhSPAg+M4z8Y6NikTqfrbAbDSIN5Ekg3HO49uNrcMrpmCaFJwJIKkdhp35xvcH2YsXolXZy7GnS1zqE7g32vcG4vaT4408Ke9EpcTNrS2vJULfD3ZAOySpA7BJ1IZvonvLzifTwxdmslFQVEqEUXUB9JLaSCYlZW4kgqb7ETGGXJcPp0lqJVquS1iokCL3WJkHefKI3x95c5akdVOmzNEamPI8tzb2Y4pdBjk9T8VfsOGXM6cezl+MXcxksrTXWHqVmtIA6uw5Sykz4DxPLFGapUjUZQC9OZUNPJpBlSDP6A2waOQoPWLPNJG5KRAPqVsD7gfLbZo4fT5hz6s/4dnG4ZU1eOq+Z0v+5XSOUpLsSWwsVKQXUulYbte3kVO8H8VGxBxop0alUQtNnMk6gpO8WJFiLTfaTg1U6QUFZTTpEaeelRY7wB/SfcQxZPMrVQMHWD/e5/TGtTlyl6JGJ1iScsTt9rbFLKcBqMY0BCIMMRbwIibTzAt64L5HgVSk2rrgviAJB8jJE/j4RgzWoIw3YkbEbg+IIEe/fnimlUIIVlUNyPJvTe/MqT7SL463nk1SSXkeZpV2YKuazGrSI8ioEGPAt+G4+OM+b62iOtdryBc6p3IBG0b8x5EYMZtlCnrGAG/hcXtJJn0vhNzlR69UKGdgWhNTERM7hYHvHLHJDhlKWpyfrsWeWlSSGfI9JFdSXIpQYuRBj7Jn4ET6xOMfE+N0CDpqVNR50wRPrOkEf3OKOH9DdKnrHEsZbQtiYjc+QA2wRodGKC7qX/iYn4CBi+VKDTxMeB4nfTJ+VClVIfT2iWMyDvyi8mcH+ieXK0qgBYAVDCGQB2VJXlpuSbeOxwP426daVpqqqkL2RFwe0dt7x7Bhh6O0dNBbt2iXhhcauW5kTcHzxTJklKK1cyTUNT0LY3BPFb+uPcWYmOcZS3EE5KT6x+ZJxjz1c1gtGNIqNBIvYAseQ8Ma6nzZO/UWfN7+4YxPUp16qrQAOgEsYjewud+eO7o4xWpJsmt3TZ6nRnLL36jN/MB8FE4vp5HKLtTDeoLf7rYtThT8yo95/TFv7MUd5z8B+M4y8uaX+yqx4o9pi4hmENJkRAuqBIAG7DkMa/2UB3n+EfiTjNxdKVOizTsVJPaMAMJ8tpwOrdN8uvcV39FA/wBxB+GIy4l4uZuHDyzP+1FsOLk6Q8W9pP8AttjLxfRTp9YqdxkbYTAYAjedicLtfp+31KSj+JifgAPxwKz/AErzFVSpKhTuFQQR6mT8cQfGSk6OyP8ASs1XJV5jRV6ZH6tMAfeb8gPzxm/4izNTuD/Ik/jqww5PJUQqlKK3AIOkcxO7Y2jV4Aep/IfrjfQZpdbJ6Ij0+GPVx+rFSgMytRKtcO1NTDBiNn7IIWd5I5bTg7+1I7qAep/IDF+cy2umyswAYEWEC485wko9eoL6ydjFhIsb2G+FkcuHikrf1NYox4mbcqX0Q01uKsN2VfZ+pwv5qktbMDTpqM4g7bqLXNrrP+XFVPg1Q76R6mT8J/HGinwYrDB+2plYEDULiZm07+U45ZTnl+GS28Tp6LHjVwe5rXoizQX0L7SfgIHxxrpdE6SCGaBEQAFt7ZOCWUzaVEV9TdoTE3B5ghfA29mPc1mhTRnWmTAmAIJ/P4Y648Lhiknv4s82Web3KsrU3RizMvO/aXk3IeR8wcaVpkbKB6/0BwmZvpVWZw6aFja2qRzDXE+8Y8o9LK1QhHOhjto7reQMagfun2E4eeUca1NN+BnHBzdWhg45kDUWRpDr3TEA/dJJ5/AxhXWhXddSo5Hpb+voMFf2bWcyyn1c/qZ+GNmWy70BJZdBPaiTp+9yttPvxDh81ybeJfJvmUyY6jSn5ITC1Ub6J8CCD+Jj243ZWlltX0hrREiFETzXs6j6YcczlkcRVhhuA0fCL/HGGp0eoHZHHoSB/rOOzJlWVJT7CeKUsTbg2rKsnTyI7nVsfvGT/rsDjTVzlIXWpSUj7w90CR/ftGFejyBtLFhPdMgz93YQw8t/eMXno1R0wWefGQD7tN8S0xXIJTlLeTsubpDRidfsCmfS9sD810oU2VJuO+bWPgOfMY2J0dpCIVmI+0SAfIxH4YJUclTTuoq+gGHcUZ3FlcnXzLAt2V5SIA/hHPBzh3BUo3Hab7R39B4DBDHxVrKoliAPE4y5N7BR94E8c4wKY0Ke2w/yg8zHlMYx8S6T/Vo/5iPwB/PGHJ8Lq1zqYQCbsbEybxO53ttjUY1vILK+DcJNZpkaVYap3OzQPUc/PDmqgAACALAD8MV5bLhFCqIAH9k+eLcZlLUwJiYmJjIxHXJnyGD3RXLletYHchZj7M/qcEqfRykt2LN6mB8AMecHpUxT2F2JAAm028cUjLjMl9LJV3L/AEOUcMeotzWXHNifb+S49VPBD7gPxg4vDnkh9sAfjPwxIf7o95/TD/T31m2Y1APpajfNKhMAQOcm5A8Mc4LD/ucdU43lw1LS5LKzKCDYETPKMUHNZHLbGgh+6Bq/0ycTy8MnVOkepwPGPDFxUXJvuOe5bhVep+7pVG8wpA95AHxwUodBs0/eCJ/E8n3LP44YM10+oL3FqOfSB/qM/DAvNfKFWP7umi+pLH4QMQ0YI9aVno9Nx2XqY1Hx/n9g7wziLrRRLSg0Em8lOyTv5Y+6ufb6zwPUD8IwnZPilSoDLXLEkLa7GTYeZxuo8Ir1O7Tc+Zt/ujBPiZuTjBNnDHhIQV5GkFKvE6Q+tqPlf44nAR1rVVUwA2q4vD32H3g3PHzQ6IVT32RfSWP5D4484jwxsmoq0qjSSEckCINwQI+0N774rw+PLOaU1SI8RPDCH9uVvwD6cJHNmPpb+vxx8Va+Vpd5knzOo/mcJrV6tYxNSp5CW+AtjZlujNdvqBB94gfASceuuGhDrNHkvPOQa4fxVGrulI2caxII7Qs0W5jSfY2DHVMdyB6D8z+mF2n0UqU/pFqDrElkAFtUGxJNwduW+F2v0izFTeqwn6q9n2Wg44uIeLFK0rOzhOGycRaTSocOLcGyxE1WFM/a1BfgbH3YUc7QpK2mlVFQEfZI57bQcfOX4FmKpkUnv9Zuz8WgnBfK9Bahg1Kir/CCx95gfjiWPNOUlUdjry8Jgxxd5Pi/PEBJn6lPuM6ehMe7un3HFh49mmBlwy+RCGDY2A7Xsj0w4L0XooJIZz9429wge/Hr8IokR1aCfAQfeIOOqeSEJbK/E8pJtbgHgvSYImmpTcRsRpJjwMGT6icFx0go/bA/kf8A6Rj4fozQOwYejfG84z1eiSW01GHjqAP4RHxxzScJO+RtJoIJxChUH71GvMFgLi+1jj6bi1Bf8RPYZ/DAmp0S+zUnyK8/UHb2Y+06JrHaqNPkBHxnGaj3jCFTjtACesB/hkn3AYyV+lVMdxWb1sPzPwx80uiifWdz4RA9+/wxpo9HKC/VLfxH9Iw/gQbgfM9J6r2QBfS7f37MVUeGV612DR9pybX3Amfyw3UqSqIUADyEY+sGtLkgoE5Ho3TS7/SHzEAeyfxwWVYsMeziTjDbfMCYmJOJOEMmJiTiYAKqA1KxNyAbn0xfwX/w9L+BfwxMTHTj5swzfjLxFyEJBI9MTExV8gQndIHJy7kkk+fswoAYmJjyeJ6x9T/SepLx9iDFmXUFr3xMTHLHmenm6jHroMo6ur/7gH+hcNK4mJj3MXUR8RxH+aXifWF/jLEyDcaqdjt+8XHuJipENERAFh4DEm2PcTAuZl8jNmahA3PvxXlcqijUqqpJJJAAJJJkkjfExMa7UJMvLG18eaz4nExMBgrrOY3OKNRxMTE58xk1HE1HExMYAmo4mo4mJgAmo4mo4mJgAmo4mo4mJgAmo4mo4mJgAmo4mo4mJgAmo4mJiYAP/9k="/>
          <p:cNvSpPr>
            <a:spLocks noChangeAspect="1" noChangeArrowheads="1"/>
          </p:cNvSpPr>
          <p:nvPr/>
        </p:nvSpPr>
        <p:spPr bwMode="auto">
          <a:xfrm>
            <a:off x="63500" y="-89535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" name="AutoShape 4" descr="data:image/jpeg;base64,/9j/4AAQSkZJRgABAQAAAQABAAD/2wCEAAkGBhMSERUTEhQVFRUWGRsYGBgYGB8fGhwaGBgcGh0YGB4cHCYfHRskHh8cHy8hJCgpLS0sGB4xNjAqNSgrLCkBCQoKDgwOGg8PGiokHyQqKiwqLC0sLywsLiwsLCwsKSwvLC8sLSwsLCwpKSksLCwsLiksLCwpLCksLCwsLCwsLP/AABEIAMIBAwMBIgACEQEDEQH/xAAcAAACAwEBAQEAAAAAAAAAAAAFBgADBAcBAgj/xABKEAACAQIEAgcDCQYEBAQHAAABAhEDIQAEEjEFQQYTIjJRYXGBkaEHFCNCUmKxwdEVM3KC4fBDkqKyFoPS8TRTVHMkY5Ojs8Li/8QAGgEAAwEBAQEAAAAAAAAAAAAAAAEDAgQFBv/EADMRAAICAQICCAUDBAMAAAAAAAABAhEDEiEEMRMyQVFxgZHBImGhsfAU0eEFIzPxQlOC/9oADAMBAAIRAxEAPwDrPD8wpo0yrBgEVWAIJBCjw58o87cp2VT2d4O/9+V4xy35P+IVKQepOoOzFgYOrkCTcyL8/HDtluPAgF6Zmx3ECw2ED88ABuvWADkg2jYeF/zOK+IV+z2lIUFTYiSQQbQbbf8AbfGPiHHqZpOF1ElTFovHniziWdUUqrtYaWAPgIP4kfEYAClAiIAiOWPSfDFNHMAlvUfED+vux9vVhS3hgA+zWA3tGBvHaoai6qblSLEWDdksfIAzfwwH6T9IGoZY9UFqVA4QXsD3u1BmwjsyD5ixwiU+m2YYOoVKgYQ5ZGJ1MsSWUgGFIIgLExpAUYAHOlnBUr5cKgV2VWeJjUalQvaY2FZp3OseODdDPdWiqyuB2UlhA1khQBJkyfAEe/HL+j/TEUSa9SiXftqoDaYbXLG8giKgAMfV9cPma48lWnl6oBNPresMfZSmxE+B1lBB52wAbM1VrPXp0VcLr+kqaRdaSmwJae0zQtgLdYeQwXQTYze++zDwP97HA/o9RbS1Z/3lY6j5KBCKPID/AHYmado78H6vK+kNeIMEmP5sAGpqWqoBsdLzFr6kvY/3ONq5cARv4zz9cYKjHrFYWlGHt1II9cWXF53wAUVcqKYGnUh1KBpY6ILgGVnSLeWCdGuHEqQR4gyPDAHOcQqoqNqB1NEQAI0sfCeXxwr5j5SAKRWmClRoIY3Uau1ZbX0mN4B8byAdKxMc/wCH/KpTCAVkd6l9RphVXe0BqpItE+c4vPys0OVGqfan/XgAecTCVlvlVypJFRKlMciRqny7ExijM/KvSDEU6LuvJi2mbeBEi9sAD5iY58flYH/pm/8AqD/ox4flXPLKMf8AmW//AB4AH01+2Eg3BM8rEW9b/A+23HNqnypmdXzaCtoNU31gn/y7d344Yj04pwZpvYeKn39r+74AGfExzOj8rtRxKZOf+aTf2U8asr8oubqmEyS7gEmo0CQTJ7G1viMADR0g6SLloUjtMrFTyBAtIgkyYHZDEbkePO63TarTdYqNJMm9u9sAWvO0kmCsTEzb0kXMPVNUUoDGZWqFZSAJKzTJBOkGQdwMBuIcDc2NRBpMXkNaAQxBAPPkI7OGBfxDPl6atUqAiAxbUZAAspEliYN1lo2JXt4zpx/QQ0ujCAFmIg/ZIBEXB27qiZ7RB16yBFkVBBYTqWZGn7nlils7TMSHMbdtRyAmRTk7DngEda6JdP6BoqlRmDra4mwiAIuxPkvlyJLrlM0tRFdDKsAynxBEg4/OQzygQFcWIs6gxHj1U2gfnOGfgXynVcrRFFaSuASQXqEm94EKBGEM7ZiY5Eflor/+no/5m/TEwADOiqt86emW+jFNCFna1Mk6JsSdR23JvhnyuYBpqQ2rzBnw5zhV4VxHQS41NI0CC2tQADEE2J03AFiIuZJEZLjNWgU16tIABp9qNOo7A89/7OAB24zxkUhpIbtEgkclAgt7PzE4KcR6WZauCiubEDRpIJJ1BSeWkbyCYsT5JUl1JDASXedmCklmXkSY1NabKxIJCyIpUXcXbUTVWmDtM6yRfnJMjxLSdzgA6llM5U60/SvppkrEAX1EXIQEjSs731A8pxszPEFqZdw3eJAIbUY2JHaWSNxMRfxthU4dx/UinVqDMNIDuGsGJtftEKCIt2txjzorxOpXDdcGDrqZZFQHTqUTDEnZuVp5WsATjuW0Zaqi9wozgDVaF7WkBdXZG4CyU7Q/dsWX/wBmqaodaijthjrJtFQqSIW8so3jdftDDHnOJyXMPT6pkOuSSvZD6tMb8oPjG04F8Zyyii1ajAVGutIj6N5UOki5W9OoszCBhErcAEZ7K6aCsgsHYSYmeqyzidxMN4RbbGvg3HWpZcmoCadWt2U1GXKiKrGR3RqVT4tUmZSca8vlGrUMvTCKesqhYOoKpbIZZ9ZgiAo1HwibE4CdICOtUICKSKaVIEidCR2mHJnLGqZAJ6zwvgA67nOllCknWM2mY06hzNxtNoufIYV+K/KBSFZlVTUUBdLqwvIRu6R5ATP4XW+I1q71j1tN1pU2FNJpsEgZhEBBKxLDw5QNhijKZSp1n0y1ETUO+hC6utQhe0AJIlfTV6YAOq5Hi1F4rguQ6rvcdqGBtsbcrW2x5xLphlaR0tVUMdlJIPttYevsGERekhp0+qVl+jZSWZibNBjcwfQNGojYasZMklTMo70lruADrIBYk3B+sASR9VSzRyImABz4nxxGbLIgNQOrsXUHQvY1DUY53Avzxzvh7tYgau1TBjVZQr37JHgovI2kG2Hnh1dfm9MahIpqCJuGRQGUjcEEEEESCDOEChRVgNZA7KgdmZPVM0Dz7B9+9rsR5lDW6r6XrB2R+81b61P1ucT8cOHE8ytGm7AjUJCjeDqm4nkDtvhbocK7IYdl9XdZQvZkdq8SBv4ED0n6zK65pggsjMRrMBlmZP3x3bkReSBsATPDRUZ1kzIaGiCzAyrLt9nn3W8bThFca6paBILRIFy2qBO+KcqnVhhVG4soZSD2l7xWQLyTI7INgZOLKPDdTt9UWZfAqxIETeBEXvbAAS4jXTqGAKzBtqUm/V2F58R7D4YxVW1VKDB1CoaSka1BtoZn3jSJ03v2TbHzm+F6EL6rgTEHxUb7fW+HPGij0fDfXiQp2+1+mAAfxKtOioSoBVNQBWxUtNltE6ojwMxz++K8RCyKb6TqvpVkP1u92EJ5bz6bnFnE6j03AgNPZAYAKVaCFZSSO6SJYixvtGM+eyxKE1ApqQXIY7EAE6haHiBpi0HmDpAPngVdlHZ21jUNSjsgfe9eWOg8Jy7pSWZ1/Wut/wCsRbzOEfotlA4aSw0sNjG45e7HT6VICLmcIYMzOZ12kNDMPdaLeh92MXHwF7UwNIY9ozsSTvsAN8E+JUwpEcwfhgdxTKTTe6KdO8hbE3v9W3PlgAS+G16IqIXCrIJUki4dml/PVIg8lEeEMNamppkgT2JBAP2bco/s4UK2U1u1SuzCmDpUzdjIEz2hpAAlrzb0xdUSnUQqao13KqqNqYsqCahkgA/ZFt4Mk4YgXw0/SUv4k/EY2ZsEU+/qimqm7HtfONU3Ed0gTPljGlLVUC7SQPfj2rRGkMGJlQ91ixcpHeN5Bwhmzh/7sW8f9xxMZsvw/WoaQJnl4GPHEwAffCagd6hbUFNzEkXmbmZ7OthqJFtjtivMr9IBeCwiwmOsIiFABNt7TPLGzI8GrISpognSYYbEEBYJupEFrMDubePvEMrpA1oFqBgSCU0aJJiABfc7e3ngAw5/O6KiOneQkiUIAghh4lr7g2wWbMKMs1emv7xzpH2Gek4fc8u2B/EDjBVyRXrKpp9YCJVii1EnVcvpJReySQNyYMiIN9HKMeGgiAevDDtAb9YOZ/rtgAqy9F3TWpa4YmF1SqUmaZvq7MppNhI8YFdFvo2cEqBcjq0Eyyju90numd4GPMtmXQyCZkT9MnIGB5wWnnFwIk4jcaVi30erULwZ+sGJJCXO3KeZOGIuTOOlNoqQtQaJKiw6tH2kBbFR2ZMqN4g/HA+NdXVIqnVRqAJVXkUMqWXzVDUAt9Yi24rfPBQNdEgKwZdUwIVFA7t7IN7X2tcdm6oIlQBvMMbm5kiY8No2vhDOkccJy3DqZpm7ulIsDBh+H01JB2k6AP5sJObcmosmbczJu0kE8yCY9gx0DpZR08IpEfUq0fhlwmObrHWCItce/bAATXgtIMVFZCQ2khU7U6xTsNX2iBHnvjZleD0DUWmobURBcgqBCOzkqROqBGkEiVF4JwPWuVfWKLqS4Y6i0SKq1dN0G7KB6YfOhXR1hTGZq6/pB9HTJklHglnJAJLBAQuwETJYwxAPpP0Pp0MlUqIai1UXUZOoVPBWE6VvGkL2rAHXvh5ylRKeWpJRJFIUVZACSxDKIG4udWreSQdoxXxrgwzVJqcuKZdWqKgAZgh7mpgTPZDWgyO9yxv4VwqhSTTlkWkAIJQQ0eDEjUT5sSfzYCxn6dGtmBmkUMyUCprAkCoxDDsiIcBCRrBI7SgE6bJGWc9khNWnS0QxgimyfVIsQ7b+WOmdJuFrRpa6cqGJQoJIJdW06AZ0tr0iFsdUQTpwh1OFnL0agq1KC1SujqWYdYCaVRe8RoBveDaRLXAKAgqIsl+yQRBP88FZUtqMDy7I8oWs5mSGZhrIJMFrkgmbzMkwCTN9vHGjPVT1aqDTg3KqytDAfcJJBmOfrfGCshmGiJGxDCPVWI2m0+7CGX8OzDiqop6y9o6uSzQdwFEn2RywfoZ6ohICDUOyysrlgQZ7VwQb7EmBG2HL5Kkp/M2KAa+tqB3HefYqW5gaSAFPgTzxj+UKpQY09KqKpY63J0grTDIF7RCuQzQCJKwRsRLELOc4lUdSrIoBtIVxFwebEchgplc+6xrROzuQZ7oBU6ddxBE7eEDtFRb5RzlnqKqsia1YgoSIFOqWkAnQqCTDbnaLjDn67HrNIXTqJkR2gDZtStLEzMchG52APa/HnLyULVZMnSVaQGULAgkrLLBm3ZgQJqyueUDS4cyLkVSsrZYqQCTCqLTzEk91RuaTTZkOrxJmNiI0mNhzmxHMTirqz3lBsBtt5n+/dfCGOvD6mnT83CqG03EMsz46p1aiwA3gKIIALO+Rz7QJZCb6iNibbX2xy3gGepoGNQhWA7BJg+gAED1tEkbE4YqvTGmAVQr2TCsXEEHSNRsCIuYI8faANmbz2pmDEdix5bgMefgR8cBel+U1MD1ZcLTctcxAizAEHfTymxIIg4w/8Qr130jjSx7TmLFbXvtZv8vpi/OdLKQR4ZgH1BUjUzbwwWCsmZE88ACh0uRi4cqUWqiugCFEBIHWAiLFarFSLRAnvLjBRzFTLuesTS4uwqKSZF+0reMRcfWJ8I61w1Vy+UprX6t+o+mZqpAFMhi0U+yTKgsA0AeBK2HNOkSVRmTXeouYV2OjMIV6uoAICCJVXCwOr3EbEQSCMzVwrqQgXQbwTcz97b0sPbJPlXOqyaAosAosBADaosTaZPqd+WPMu/0qSACCoPhIEE+0iT64L9F8qtbM0qVQpWHV3TrAwNRZftjVJXTMmQDABMHSQYLyvElRQpExP1hzJOJjsPzBRY8PpOR9ZVoAH0DGR6X8iRczDEcNFJxJLmBMSTOwgke2Lc8F3zT0EsxYXJio4uDeIYbCxI95F8dLqfJXlUQ9S1frPFqxVSTuWCKOUmBE7SsyAdX5Oc7qJL0Kk8y5BkgSQDQZQLRpIYRA3AbGNce8dCjwymuYN6dgrEtqY3BkTLSZF5PgfDBxUL5JQutZqrIDsTHWMNyZiOW1zjQ3yb56DHUhrGVeJ35imPGNja21iwHodUq5Q0KzIhNRQXQAgXBA0AKsRAjl53k1IDl2XauAutq6TAGo1F5cgd/Z5Ysz9D6BapJd+tZQzEk6eqVov95jjoVP5K1C6TnbTIBy1IqDETDTeLSIx9Vfkubq9K5tCBLKrZWmF1Rv2TaYAm9sLpI94UzltQgrqUL3oAk6pgmd/LeIkjxxs4nXdQyl3I0iQWneirmZPicPlP5I3Ag5iiectQmSwgz9JPtvMzAO+PiXyUZpldmr5c9knuuLKkDZfAAezD1x7wGLpymng7nbTVB/yvp/LHJ6dWSLzA8uR2t6Rjt/Hco1XhrojaWaqQpuILZkgG17TNvDCnmfk0zT3d8oxk3iqpvy7IA9LW9pw3JLmAD6NZXL5jP0qNQOoksysey5VSwSxtJvtcArzx1PIOzIlQroZ1DMh+qWAJWRaQbE7Eg7WhGp/J3XWrTZmoIzVKYVqZqFgVOuRqi4VS2/LD24Ydlio1W8CSRcgXIB5ATebm2GmnyEZM5mtKsxcqCZCmIkiDf472LHngQ/SCvWJXKUC7hiGr1iUoKRKnTbrKoH3BFu9E420gzI1SsoogO6g1CqqRsjXaACZEXG12F2MZNxWQMWsfIgEjsm5HjIiR4HmMOwETj9cM5yubf5xmqbJVpsE0CChqEIAYUKFZLtJkEybhEr5rSbyxIBmRJmY3udt+VvIY6n004C9TMUK1JRr0vS1MdAFi43psGOnrbERc8yMLrdEa8Qy0hblUQEgHlooA29D6csJtIdWKq1AR3r6NekhpgeenT/AKrYxjNhiBHObxGx88NFHoLU1Eo6lyrIB1hO8XA6ubWsLem2Lcn8nldKtF6womktWlr7RMqaqAgysGZiPXGdS7x6Whg6CcNr06Lu2sJVZXTSUkjTBYhr9oBY8lm0zhb6X8b63qmVT1dPrKYkQ+tWAdmHnCRMN2WJ3t1diRVCsd1nyLSefoP7MYWPlE6N9eKBUBWLMha1wULAGd+6fDc+mNNpCStnPejnSBxVCUlBNQiAxIAYAgVFZbowk9q8gwQbQQ4flqGfdmV6dCvUeo4RyGpsGbUBTdSIYBoIK33A72L+EdDK1GulQiApuSq7WuJeRykgTc+MHzhfyfVqZpN1uXJpVFeSlQqSpRgGPVwbqQbi0eAjHSQ70a0S7mUcQ6BZsalXqCFuwWob2s0MgVRc97A/LdFc/LGpln6u/OkJnYghr7zMEezHSalXOdWq0Uyg0kFprEgmdRgCmNMkzJDQY7JjBLJq1VyrkrF2ps+rULwwIiVmZECCuxkHGlJPkZpiTwz5PE+bAVg3zkkqTTWmaSOWIVCCF1cgYbdoB2wnZvLdXUemyUpQ6TEETAMhltzmPONwY61xugWWtShyq06jAIzBmqEU+rGpTqJ1EgeJneLc8y3ydZl+61IMvZZXbQRAEErcgkAGCBvhtpAC+MOTlqLALdWmxgRU0TOq9gvnbY3wOqVHWsmpWU61AJBU98AGJMGOUmLjDzX+T/MNl6NP/wCG1U9WpusqbdcG7JjQTEkz7PKyv8nmYdpd6ZCNrSaoLG4InsoEHO2qTaIg4zqXeOg1wTjq5imq1KKlyFRqYgtUWCweGAGmS06mibEjUAcnHOiVDS70FNE6G6ylpIV0KGZpmF6xAZBHMSLrgLxPoNmqnVIepUoCBNWAy9kgqdJDMIuIEWtcHBzgvCOJ0VIp1aWYT6oq1dYUjcAgFp2sGAED2PUhUJFTh9EGQ1eYDAhDzuDI2wa6LcBavWV6deuOpIqS2rvLEKgfskkESxEANEHGrj3yd57MVOsAoIYEhXYKTfYQSN/OfHBf5PujtbKmoleNZrCAGDDT1FSGB3hjNj9jbApJ8gDq5NiATRRzAl6jQ7EC5IKmBOw5CLDYTDAcqfDExoR4cTHyag8cZ/2lT+2PD3Wx55VJsvquFBJ2AxlOYHVs8iBUUzytpE4pz+bp1F0awJubE2HKxHP8MDKvD6QUxUHspt43PePr7MOMqKLHa3v0NuY6U0qdMu7LCrJCupPooDSSTYDckgY+0yecrCalQZVT/h0gr1eXeqOCgO9kQx9oxdffi2WzGYoUUzNFwHFZyoQQKDqyqCObVNI8Aq1Jgxhu4vmHRUdHCgMikFdQYVKioPrAiJmQcVxQaVyMZKvbYE8UqV8jTauahzFFe1UWoFFVRIk0jTVVbedDKPJxti+txYVMszoJV6TFWDLBBQkEXmPZgdx3pVl0yxR1Ob61jS0aQdbMJARJ7aSUEJqZQ4JuDgV0eyrpkBTqjq3SkQVqOJuGgIXpamAEACbWWbAncoq1sZS2sZ+IKRw9vENq91fVzxW2fbfrqfp1iT7jSW/kSMas9fh7HxWfe84GZ+jVsyVSoO4UVInxgB2JP5eeMZuwrgSbpkznFJCkVASKlJh3R/iKp7t7qWHt9hMjKhqk2Y/33rWAnbzgYAF3FIo5LanQKxSpYtVUXZkURPtwbfiB+finPY6kki1n1ah7dAM/y4eB/CZzR0yoDLRr1AldqhN9QGpgggkBSusII8Y1GLsbg7qdeoMjWak0VNdYqwvpPXuJi8gbxzwIpZSmCR1iLpd1gaS0rVdQYI1AkAHn4+m1dfzPNiSRNYkkQezRG3gdYJNrkk74WNrW+Y8kaimbOI5kNSylQdgMwffbVl6piSRzMb3wB4jxemsaC7HmabwvobuPDadsaaw67hjPIXTUdzBMaaeZdiIHeimCYjkIwFr16IUJTEEd6qyuZNxCBwBJ9LbjbVjU4xfMMbkt0Wt0orWsvoZJPrAUH3YI5erWqZdw0oxVgOwoBJUwCS2qxj3jFfAOHCn9K/fiwKEBQeZJI7R94GN9JHd+4OdhWk+okzH92xGVRqjaTldjFWRa9DUoBL0yUPPtpI9JkYHccz4dECq0mopRo0gFSWa7MuyBwQPGLyRicKZ+ppmCOophGHiydiotrGNNiOZ9Rj3jVCaVQLOqmy1UIudJMsR42NVYvY+mOp8jm7TCKRZbsNgZn/8Alh8Tj2mSCY7YncU1BE+YJ+K4vy7yABXDTsYABHjOiDjfTyo3I9zt+Fvhjk+GjolKUXuYfn5SJVQPOAfiVP8Apx8sqtmKYpSjMHDQCBpA1BiRFtXZ5Tr+7gp82WZi/oP0nGHNo1KqtdVUqAqMJg3ZgDsQRLg7ggKYmYxvG6kTk7PM/wAPA1U5BaopUNqOoEqwUsAbwWsQALtYWxgztD6KnXVyqwkB+0UFQrpUReomplGgyT9RlMSRqVHzLGmQDSVmWowAAbTI6sdpmgtGoELZCJIMYJFPK36YpOdPYwkBeAZ5cyHc01hHKowOpW8SpKhgZBBB8r3gFHyVM7qD64uVQNtvLHuISds0DOK9H6VdQGBEbFSRB9Nj/wB/HGBOjVSnHV1FYD6rgj8NQn+XDFiYQ9TM9CgYvKnwDkgehIH4YzQPnBHMjL352qV/yt7cEcBeN6xVQ0wS5RwsAmGWpRYEgXsNUbjvA97FMXWMsZ8TGcLV+1T/AMh/68eY6jAt0661ZSlBYjcBjpHNrkem+5GN4oZkCA8AWEU1G3L95jJQRTJegzk7GFUaeVjUBv3r3v5Y9r0qcQMsoLdlSxpkBmsCQGJgEzYbA4SjqVyX1/kzWl/CeLxlaas9SsCZi0ajDaVRUVySxaYUAklgBc4syXDDnVFXODUhumWkGmALK1WCRVc96CSiyIBI1t88CpHMVjWbSaWXPV5cCdBYDTUqrO5H7pW5aasWacE8pmGp6KLIbdhWHdIVZW/iVBkWIIsCL4NNcjdg/MItDMoCAKXVt2mMwDOpBMmJFMgTzMbxgE+f4cKjI1Q0EokwKnWIG0sWqoA5uT2D2YYwphliWXpKwFMOw7I1K076GRiwE8zpAHmR4YXuC8SVcxmqaIlVi9OoQpTvGhT1soZgxTVADRErEyMDdbmoq3Rf0fzBzGYrZinSVaYVaNIF9LaVZyzlRTOgVOxCm8UlnYDBPixZaZappVYKsetJgNFzKKAAQLzaTjLWy716gnL0lhT++XULMO7p273PH03AWAMJk0PIpRIYHxVhUBB8xifSPk17Feihz1e/1Ruq5mn+zwC6fuVPeH2QfHGDL1WamhipBVTOqiPqgz3Z/PEWhlyLZapf+/t4+/nRQkCmlNN161gp8wDeYN957XlimR6Va3Iwg5ujzP54dVLFpRqbuACYCVUdjKrHdBO+JxOqtHO03JUK5UyTB2NAgW7Ql6BPks8rU5niI3LUYiCqVo1A8jeCBffkTgdxWgauXoUnRuso6V7xLMdPVlkcKVKzFQyf8MAwcShOLRSWKUXuVdJ6OnNVFLinTqBaggS7EjQyqCRN0k8hrEm4BJdCQrZfMUieyGNpvpqUk38pDX238MW8QqVczTFOplQ7AjUesCrqH1qbA9Yvj3QYJHjIr9k1aKOGZ0So0sFZAuwXT1lV+tuqwRqvJiNgulgpDUJT22CPQvOJVpPSHZ7jKrd4jqUDMAZldQPjzB8MLg4EFzbUerpBKRMaxGpBEb9/cKTJ2vG2DNKrScBKpUoDKjrVgHaAlNoG595mxOCdDhApkNT6wEAgAuzAAxIXrajBdhtHu2zPKnHbn4GljljlTPlcw5B1EODsBVqKPMd5hEco/TFJzKExqpqu0IS7T/NRHtk49rUtbampMzbdvqRtyPbn+/f589NIEJTFMnxrJ79MkHEk9T2Xv9KKaWlu780vf2CfBIGTBQwGNQgkGYeq/ajeYO0b2xZWJ06pZdF2NpVGt1YkESECsQZuBzMgfwOoDXC63+kR3ZQ/ZDq6kldML2tbE2HdBsZknmcmqsdKjUerN+ZNRploJvsTexx2pUcbYufMU1OvW9im2lFBBOjSrKskgkKG0i5sowZ4cjL9aoV8xqER/GxHsxj4b1l6nZXUFEkvsg0yeXLnNgLzIG6pTDxrCE+Okn8fznHO8Su0V6aVaWb+t8sY87mQxp0x9eooJtACHrW52shHtGK6uXVUMagN5paQfXSAZ+OFdqeYeX+b1w8Mo1BSYcFC3WB5MKzRCbgeeMqO9rkCSrfmbc0+XWktWotXrKgJASbl2LiStgTq5mfI4zcP4ZVqx1nWKn353Gw0swJH9jHzlSKTanCoYOkPTLADwRVqSBykjynG9OKZit/4dQEWAzRz8gxgelz4xjSerdDlHRswnleImmgTqO7aKW3O4kAAc+8eeNKcRqG5okCftAn3ICPjimlRYoOsLyNyCIPnCTB8hj4XOyQqoHH2iX+J6oQfU4Ojt/D7GNaS3RdS4zJjRB8DVpz7tc420a+obQfCQfwwNzVNXAAfT5L4+qMPjjJmKdGmomCdr6ySf5dcHE2u78+hRJPaqf58xiBxmyqg5tp3FFdPlNRtfv00/wDJgZw7NVHMlGQeagH3Mwb2icfdDiD0q5Z0ZlqinTBWAQQ9SNQZgTOsXExFxzw8M02ZyY3HYZpx5jm/SHjjfOan0rUoIGg11WIAHdvExO/PEx1kRr0eX+lT7bHAXpTUqdUwpMFeyJ2RJqVvo0UdneNRJvpF7wRgoMvXO9f/AC0kwIzVBxXywepUYmq9UhVBnRSamsSIkNUpbjTvJEYlGG/VrzLPl1k/J/sOGQ4cKNNKaWVFVF22UADYeWM/FM0BAGp6iEVIW5AG+rkAV1ATc8gYxipcSq1NNNWUlpmoAewBNxMq7WtB07E2IBM5bKLTWEEXk8ySd2Ym5Pmb4sRKeJXollvpiovnoIb4i3txl4xwxcwg7el17VKqveptFnQx7xswJBkE40cP7Gql9gjT/A3dHoCGT+UeOFTgeabI5oZSsXNKqziiz6mXVOtAjmwLIShpkgh6WpRFWw0NMxcK4gzuBmnNSoutHo9W3YqAXggQRaR4qynBv6HllmP/ACvPzX2Y843ladDNLmSo6uqVSqYHYqDs0qswYVh9E3rSMQDi7MceoJdqgHjPhztvt4+kkSTySjCD3kl9/qdnSufKL+dbL0Rkp5oiV600QD2UKwQpAIgQbTIHp6Y8q1UMM9VqoUzpKGCIg7IIMGRflfH3lc3WzYFTLBaVIgRVrKzNViYKUw6EU7n6RmBaSVUSGAbMdIs0rNScCjUSNSrcQRZ0YySjRY2MrBAKxi6w463t+e3oc7zT5Kl5e4zasoPrUv8AMp8PFsZMx0oo0pValNwNgGkx9mFB28yLEYXstkatWSBECRNtU2ttzB9inxjG3L9GXN2hfICf6Dle++IvEly28DdprtfiU57pf1hEKRHNWIJHh3SN7/8AfBrheRFWmtQmsJ27Y9hB0i36HGShTpoezlKzEHd3QXBjxjceHjgjS4lWZu0nUpG5ZHg+cRpHw22xNuK2irfgrNvDNK3svH2s0U+F8mqVzHPrGg+4i/iMWNlnRQKRBH/zNRje4MyfQz5eGKWzKjfND2FP64xZjpNTW2pnP3W7PqDHw5X9ooyatxaM69T61msisbh6YMcqTn0mX/u+B+Zz1YHS9cKRyFIAj0JecC6vHKz912F9h/c/HFdHhdZvqVPUITjSxN7X7+43kru9F+wWocY1V6EzAqCGOq+pXpyJYjvMBhjzd2n/ANv4VQcLK8MZaQLmqpRkcI9lOmoplREbW8ZPtwz58aS3kob2JUBb4fjjoxxUVRCcrdit88o0qtZWpawKrlewh3aWEkg94tuPKbX9qdJgD2EGmAACSPgsj2A4KZbLqdTBJbra19NiBXqbn89/wx7XrG69RECZNRBbxkjb19uBxT5/f+TN0LFfipqNLZWiTB7WqdhMkMt/jip+kwVAtMFG5qlNQgPOCjdr3DGjiPFFcFFpopMhnF5BtC2tMkTzm0Yv4Z0KB7dYFRyQNDeptb038fA8/RQXP72dLzycUvz89AHw5evqnXWprNyahMt5XcEn02Hhh0y2VemoValNB9ynPrvUJv43wLrcGoAaaRrBlI/wtQkGbgqLzecUPwetTE0nqpPJSUbbcrGk+onFJY3VJGY5F2tfnkNOZWVkIKht3W0n2GT7pwIzXFOqkFaSN4HMlX9wU39YwHy3FKtNiWepU8QzEH2iNJ9oETvg/wAO40lU6VVgwHMODHiIJt5iRjnnHS03zKY3BbPdenv7GTh3GmILaHc8tNYt7wwAnzjGpKtZmnq6dMG8tpLe0SPfGKa1ZBdataowNl6yoI9yHbGnRmqkEaFXkCxJH/2wcDjlT+K9/I23iduCj6+1+xTxPNiyswB+6ay/BLEe3FWTJgkq9UqwakorfRCCCrOKj9bqBEkMGAIlRN8GsrQqxFVkdfDSZ95sfdi85NSIIUg8oGN3KL7CDlFqt/Xb0AL1qrnUyUpPjllO1t2zIJtj3BX9hUfsDExnXl7/AM9Cl4e5/nmUZ5zAVGJcmwawtckkm1re3AnMoyVqVXMdV1UPRqaG7orPSIdh9gPTRG5RUvacW8L4OtF2IgGANzI5kbTJt/XbBJ1DCGuIusSDIjSQbFYmeUE3Fxi+NSpOTr5MnkatxgrXfRo4dT+kVj3nWoTbYh6alf5Qqr/LjTxTilLLqGrVFTUYUEgFm+ygJuf7MC+FDOZd6HVU6Vetpap1dOmnVipqZGOnrqgtTAUm4LHSBJMavvJ8MdzUIp9QwBWvXzFRK9UrvpUElQsdrtkIBsjDa2ru3I01zDxQgfOGqqHNtOotT0nakAO8031KJLSACvZxobiIZIr0WQEAkEB1HO5SSsWMsBGE/I8U4fkmZ8tlq1Z2EnMKlPtAD6rM1NQnnTXRvvinP9OM28rRo0qA+0zCrU9gEU1PrrHrgbS5jjCUuQ4VqGukygrmKFRSpRzMqwghal5EW7Un74wgdH+B0FzNSnxCnUUUz9B1qEUKqC/WVHur1fFWbTaQGJkZOD069GqatNDULEmqoJD1ZJJfWIK1ZJIaQD3T2Y0dE4XxDUnWUjUqUiSGV5FamymGQhoJ0kQUNxyLAgBqpDkpQ2s3ZjOKEUpFTWdNMKRDGCbNtAAJJvAU77ENxXoOMzFQ1StcCC4EoVJJFMpIJRSTphlYSxntNK9xPjy5TOVTRmrUcaurqUDT6vWRILkU5QlR2oqMsEQScaP+Ps26nRSy6zKhusqNpNu0V6tdVtl1LNrxON8iZsr1Tk6lNa9KmmvUBUo1GIZVWWDLUhk5Hd9txJwYGepEAmqDM31j3xE3N/QYSsvwyrWfrGFWvUNjUqSbG5VYARF56UCiw33ww5HqqSCnXRFdRaE1dlgNBM84mb7j2Y3BtvezMlQSo8SpI+lHBDE2AO9gNxzufYPHGvM8SUKxYkrFxy9Ltz2wJfilCCFRjv3VUcoHn97yOBmZzRrTNRVVIUJJnswJKqpg87+J8DjGTCubQRl2HxmKivZUQKnaI1KCR4BouwFoE3xflOCrVGrVpW4EqdVuZvHlYwYOPrg/COtcsNWhTYkC5gwCNrWJ9nicFKS5m4BoJpMbeAgECDYiDiT35SS8Td1zTA/V0aRKE5lm3IRARtyM3H9fPH3pWoVUU84q3BJYqIPiF5fr4bGkyNbUGeqrx9XQYI8CREflj7zWfpU11MADtpgapG4ufjiUkrq78F/B0QyxirjF332we3R6inV1ACSKtGCSxk9cniY2nlhgz+5/9p/jp9nLCnl+KCrmEFZhTS5AEAa0AKkmOV29VHhhmo1dU9X1dWInTUknyIIMc7FvHFoRpEZzlN3Jt+Imp0ifKhUdV1KoD04KksVDE3BgkmZ5zz5D870lq5ptBCqu+kEwPMncnG2j0UqdayMKciGZi5eAzEDUe9qtz95gkPGUya00VVVQAALLA9ef4nE5yV8hJHP8mBTvdm5HrCI9IW3rODnDukApwpRtPgG1R6TpI9PhhpKDwHuxRX4bScy1NSfGL+8XwPNqWl8had7Mv7ey7R9IFPIkMPYSwj2HG4Krr9VlPoQfywMr9F6R7pZPQyPc364qy3RtqZmnXZCe9pFj4GJifUHEWo9jNBCpwaiwg0wffPvmcAuI9GGXtUiWAuBs4/hIifZBw1AY+KikiAYPjE/DCi9OyG9xf4RxusKi0aoLSYk2cWJ7Q2O0TAO2+GPHgHvxgzfH6FMlXeCN4BIHqQCMN7vZCCGJjxHBEi4NwR+WPcZGTExMTAAMoMoAlZJuZY7m5sPdj7GYHJE9xbbc/wBcYTkc4/1EWd507eFy1vLFn7DzR79ZVn7x5bbKBbkOWOv9JG7lIXT9iiUcWKVCEqqNOmYUaT3gVZSDKkFZVgQQRI8cD830oRMvWy+bPWFkKUmZWPXqwICOKd+sUmGVILAhlFyqnOGZdKZqdbVRm1Rqa5sBtJJxuPFaI/xD/Kp/THI5vFka1LT83+fYpWuPV3OfZTglapTapWFRdQLaWLO6KQCFqOyLqZbgkidgZIJLRla1OmqhAojwQSQORMSfHz9LY18S4vTak6rrllIBNhJEAm/5YxJ0PqHv5keign/9h+GMwy5XbxtS9vsWjjxv/I9Pv9GXHisbauf4RzwO4XnWpJVQ0alWk1Wq4egwNSalQ1CGXWrypazJqkATBBwTpdCKX1qlRvRQPxB/HGPM8EzFOo1LKMFplVZtZEyxI30mx07DwxWOTNC5Zar5IJYsEvhxy373y/PIvc5PPgUtTCqg1JqVqWYS37xFqIrR49kowMEEGMYuIZ6vkAXzCUqtIhQalMlD2AbvTKMqkg/+ZBI+qMeZvofXrwMxmVMEEd4kMPrLBXS3msHFPGOgxajNbNZnMql+qqMQhGxDFYciL3f6onFIcQpuqZLJhjDlNPwv9hiy/Fkq01dUJV0DwxM6XAbtC8G4n3Ypz57QqMoUL2Gt9qNJv4GNtgzYrGTzrW0oggCOyAAuwtqgDwx9PwDMMCKmYADbgE3kRcDSDbHTHBpd6zneRNVpPqpnKSd4kCYkkLaPUQZ5eGFjjFDtnTI1kXAmOscLK/a06tXnGGLP8LeqiKgQtSJVxEajaDa0MINyO9vj44RwCuKiNUXsLbSzyQLQVuYIIHP4gHEU8r3bNvRWyPKXAFMDrKjCSBEAGBJInVjTT4b1KlqeoGFkFhDeIvAB8DHlzIxM1wZ+t0rWNNCJUSfaogjbePA+WPU6JIe/VdvRf1nHW2pRqUvoQSadpFH7TdhqCsREzJiBvsMBKeRr13LhCQTuYEA+EkTA98eeGmrSXKUywWq9NZJFiyk7kXFvHw38cA6vTRP8Og7fxv8AkA2PMaWC9U7b5bHowxZeIXwR2QdyPDKSqNKrBEEtEm9w1t5G3IjyxVn+D0mGrq6TsAYBWQfUwf7+K6Ok9fUStJEnyJv43Ivy2x81eN5ksV6w/wAgWPeo/A4msmp/DbNy4OUP8jS8X+1hLK1c1p00cvRpLOyhQAfQN+XhjfkWr05OYalp3sYI9LAEeU4Uq2ZqOh+laZvLEEMeRAeXUi/h4R2gRb0UARjV16vqgXNjK90w+506ptg0z5/dlf7Mlptf+Ytv1bOnftOlE9YpB2gz+E4z1OkFBe84A+0bAepOERM2uWJCk1EYkQxInVsVJPYbwmxNjyONXCMzRpsXqLT6skJUkAFDcpUgQdJE+Nv4YwtOTnao5JxjF1T89h4o8TpurMjB9He03O07C5nl48sCKvS0XC0jI+0wHOLgX/vlhbp5g063YqAODCmRBEEQZEMCRIE42Z3M/OAHFM9dENAlGFrg7idiCPfF7xUW65kGmgnnuL5oUVrBVRGjujU19j2oiRcCDyG+MuTzNSu9RHrkIBq1EhfIEDmhmCJBELtOLsllMyEKos0mkdXWMwIFwRBA/A8hYn3KdFtSmaguTI0AxsSpLQw8dONbIQLqU3pMVQHr6ZY60Y3UbSpFxcAyYj1tozlejq106rAVf3i6AdMGZKsZFyY0g77mBgq/RymAurVV0gC7SQBtAABsLWM2543JltRLKqgn6wVQfeb4TmkbULMXRrPMSaVnpoo01AmkWMaSuw8vQ4PahgLxKvUorqYBl5tqgD1B/L4YyUq2bcfRAoDcGBF+Y1292OeWRJ8mXjg1RtSXmxiNYeB/yn9MTCq/DeJT+8J8w6ge62Jha/kyv6WH/bH6/sOvVHw95OKamZpp3qlNfaP1wB/4TrN+8qj3s34xj5zfRinTpuzVSSFNgAP1OPUeHEucrPMUpPkjRl8rRca3LEsS0Da5tsPCOeLloUBtTJ9T+pOFv9qVIADQBawGK3zbndmPtOPI/TynJuONvyPV044qp5F6/sMucqqKbAU0WRHKfwGDJzij/EH8o/745y9SL2JF8bhxXMv3Uj0Q/ibY6YrJgWmUKb8/sYWDHmdwmqXNvb7jm3EU8XPw/TAPjPSEZeotTqtQddMFoupkGYP2jgT1Gbfdiv8AMB/txr4NkqlHMU3dw2rUm5O6lhc+a42pZZdlLvobxYMW7kpfJPn5o+V6XZt/3OWt/A7fEaRiVP2rWBBXQpBBBFMWNovqbDf1v3h7B/3xN/tH4fpjFN/8pPw2F+qhHqYorx3M/CmZqK6wC6jS9ye0nZbltIn24tq51E71Smnun8fywu8a4Q5rHtaVcaoJJ7QgNba9j78Z6fAl5sT5KAP1x3KWNL4nv3UcGicuS2NfF+LDWpy1btP2GEbxJUyVjxHnI8MZK9PMaS1SsQoEntMfgtsa6fR1eSOfMkj28hjzOdIqC6qbUCzDsuCABPODJMcwfTHFnjjnLVbS+ex38M8iWiMU38qAVHPIj61aoWQzIQWMbNLzBG48JxcvHeI10Z6bBUWQxWmsiPEM2oWvt54xUekL5fWafcbdSNfONUWvFja8bWxb0Y4kVruJI1qoiCuzGDcCQS2m21vHBGOOCWlujUnmbbmla762NHDODZ3NKXbNHq5gSXmRYyFhSPAg+M4z8Y6NikTqfrbAbDSIN5Ekg3HO49uNrcMrpmCaFJwJIKkdhp35xvcH2YsXolXZy7GnS1zqE7g32vcG4vaT4408Ke9EpcTNrS2vJULfD3ZAOySpA7BJ1IZvonvLzifTwxdmslFQVEqEUXUB9JLaSCYlZW4kgqb7ETGGXJcPp0lqJVquS1iokCL3WJkHefKI3x95c5akdVOmzNEamPI8tzb2Y4pdBjk9T8VfsOGXM6cezl+MXcxksrTXWHqVmtIA6uw5Sykz4DxPLFGapUjUZQC9OZUNPJpBlSDP6A2waOQoPWLPNJG5KRAPqVsD7gfLbZo4fT5hz6s/4dnG4ZU1eOq+Z0v+5XSOUpLsSWwsVKQXUulYbte3kVO8H8VGxBxop0alUQtNnMk6gpO8WJFiLTfaTg1U6QUFZTTpEaeelRY7wB/SfcQxZPMrVQMHWD/e5/TGtTlyl6JGJ1iScsTt9rbFLKcBqMY0BCIMMRbwIibTzAt64L5HgVSk2rrgviAJB8jJE/j4RgzWoIw3YkbEbg+IIEe/fnimlUIIVlUNyPJvTe/MqT7SL463nk1SSXkeZpV2YKuazGrSI8ioEGPAt+G4+OM+b62iOtdryBc6p3IBG0b8x5EYMZtlCnrGAG/hcXtJJn0vhNzlR69UKGdgWhNTERM7hYHvHLHJDhlKWpyfrsWeWlSSGfI9JFdSXIpQYuRBj7Jn4ET6xOMfE+N0CDpqVNR50wRPrOkEf3OKOH9DdKnrHEsZbQtiYjc+QA2wRodGKC7qX/iYn4CBi+VKDTxMeB4nfTJ+VClVIfT2iWMyDvyi8mcH+ieXK0qgBYAVDCGQB2VJXlpuSbeOxwP426daVpqqqkL2RFwe0dt7x7Bhh6O0dNBbt2iXhhcauW5kTcHzxTJklKK1cyTUNT0LY3BPFb+uPcWYmOcZS3EE5KT6x+ZJxjz1c1gtGNIqNBIvYAseQ8Ma6nzZO/UWfN7+4YxPUp16qrQAOgEsYjewud+eO7o4xWpJsmt3TZ6nRnLL36jN/MB8FE4vp5HKLtTDeoLf7rYtThT8yo95/TFv7MUd5z8B+M4y8uaX+yqx4o9pi4hmENJkRAuqBIAG7DkMa/2UB3n+EfiTjNxdKVOizTsVJPaMAMJ8tpwOrdN8uvcV39FA/wBxB+GIy4l4uZuHDyzP+1FsOLk6Q8W9pP8AttjLxfRTp9YqdxkbYTAYAjedicLtfp+31KSj+JifgAPxwKz/AErzFVSpKhTuFQQR6mT8cQfGSk6OyP8ASs1XJV5jRV6ZH6tMAfeb8gPzxm/4izNTuD/Ik/jqww5PJUQqlKK3AIOkcxO7Y2jV4Aep/IfrjfQZpdbJ6Ij0+GPVx+rFSgMytRKtcO1NTDBiNn7IIWd5I5bTg7+1I7qAep/IDF+cy2umyswAYEWEC485wko9eoL6ydjFhIsb2G+FkcuHikrf1NYox4mbcqX0Q01uKsN2VfZ+pwv5qktbMDTpqM4g7bqLXNrrP+XFVPg1Q76R6mT8J/HGinwYrDB+2plYEDULiZm07+U45ZTnl+GS28Tp6LHjVwe5rXoizQX0L7SfgIHxxrpdE6SCGaBEQAFt7ZOCWUzaVEV9TdoTE3B5ghfA29mPc1mhTRnWmTAmAIJ/P4Y648Lhiknv4s82Web3KsrU3RizMvO/aXk3IeR8wcaVpkbKB6/0BwmZvpVWZw6aFja2qRzDXE+8Y8o9LK1QhHOhjto7reQMagfun2E4eeUca1NN+BnHBzdWhg45kDUWRpDr3TEA/dJJ5/AxhXWhXddSo5Hpb+voMFf2bWcyyn1c/qZ+GNmWy70BJZdBPaiTp+9yttPvxDh81ybeJfJvmUyY6jSn5ITC1Ub6J8CCD+Jj243ZWlltX0hrREiFETzXs6j6YcczlkcRVhhuA0fCL/HGGp0eoHZHHoSB/rOOzJlWVJT7CeKUsTbg2rKsnTyI7nVsfvGT/rsDjTVzlIXWpSUj7w90CR/ftGFejyBtLFhPdMgz93YQw8t/eMXno1R0wWefGQD7tN8S0xXIJTlLeTsubpDRidfsCmfS9sD810oU2VJuO+bWPgOfMY2J0dpCIVmI+0SAfIxH4YJUclTTuoq+gGHcUZ3FlcnXzLAt2V5SIA/hHPBzh3BUo3Hab7R39B4DBDHxVrKoliAPE4y5N7BR94E8c4wKY0Ke2w/yg8zHlMYx8S6T/Vo/5iPwB/PGHJ8Lq1zqYQCbsbEybxO53ttjUY1vILK+DcJNZpkaVYap3OzQPUc/PDmqgAACALAD8MV5bLhFCqIAH9k+eLcZlLUwJiYmJjIxHXJnyGD3RXLletYHchZj7M/qcEqfRykt2LN6mB8AMecHpUxT2F2JAAm028cUjLjMl9LJV3L/AEOUcMeotzWXHNifb+S49VPBD7gPxg4vDnkh9sAfjPwxIf7o95/TD/T31m2Y1APpajfNKhMAQOcm5A8Mc4LD/ucdU43lw1LS5LKzKCDYETPKMUHNZHLbGgh+6Bq/0ycTy8MnVOkepwPGPDFxUXJvuOe5bhVep+7pVG8wpA95AHxwUodBs0/eCJ/E8n3LP44YM10+oL3FqOfSB/qM/DAvNfKFWP7umi+pLH4QMQ0YI9aVno9Nx2XqY1Hx/n9g7wziLrRRLSg0Em8lOyTv5Y+6ufb6zwPUD8IwnZPilSoDLXLEkLa7GTYeZxuo8Ir1O7Tc+Zt/ujBPiZuTjBNnDHhIQV5GkFKvE6Q+tqPlf44nAR1rVVUwA2q4vD32H3g3PHzQ6IVT32RfSWP5D4484jwxsmoq0qjSSEckCINwQI+0N774rw+PLOaU1SI8RPDCH9uVvwD6cJHNmPpb+vxx8Va+Vpd5knzOo/mcJrV6tYxNSp5CW+AtjZlujNdvqBB94gfASceuuGhDrNHkvPOQa4fxVGrulI2caxII7Qs0W5jSfY2DHVMdyB6D8z+mF2n0UqU/pFqDrElkAFtUGxJNwduW+F2v0izFTeqwn6q9n2Wg44uIeLFK0rOzhOGycRaTSocOLcGyxE1WFM/a1BfgbH3YUc7QpK2mlVFQEfZI57bQcfOX4FmKpkUnv9Zuz8WgnBfK9Bahg1Kir/CCx95gfjiWPNOUlUdjry8Jgxxd5Pi/PEBJn6lPuM6ehMe7un3HFh49mmBlwy+RCGDY2A7Xsj0w4L0XooJIZz9429wge/Hr8IokR1aCfAQfeIOOqeSEJbK/E8pJtbgHgvSYImmpTcRsRpJjwMGT6icFx0go/bA/kf8A6Rj4fozQOwYejfG84z1eiSW01GHjqAP4RHxxzScJO+RtJoIJxChUH71GvMFgLi+1jj6bi1Bf8RPYZ/DAmp0S+zUnyK8/UHb2Y+06JrHaqNPkBHxnGaj3jCFTjtACesB/hkn3AYyV+lVMdxWb1sPzPwx80uiifWdz4RA9+/wxpo9HKC/VLfxH9Iw/gQbgfM9J6r2QBfS7f37MVUeGV612DR9pybX3Amfyw3UqSqIUADyEY+sGtLkgoE5Ho3TS7/SHzEAeyfxwWVYsMeziTjDbfMCYmJOJOEMmJiTiYAKqA1KxNyAbn0xfwX/w9L+BfwxMTHTj5swzfjLxFyEJBI9MTExV8gQndIHJy7kkk+fswoAYmJjyeJ6x9T/SepLx9iDFmXUFr3xMTHLHmenm6jHroMo6ur/7gH+hcNK4mJj3MXUR8RxH+aXifWF/jLEyDcaqdjt+8XHuJipENERAFh4DEm2PcTAuZl8jNmahA3PvxXlcqijUqqpJJJAAJJJkkjfExMa7UJMvLG18eaz4nExMBgrrOY3OKNRxMTE58xk1HE1HExMYAmo4mo4mJgAmo4mo4mJgAmo4mo4mJgAmo4mo4mJgAmo4mo4mJgAmo4mJiYAP/9k="/>
          <p:cNvSpPr>
            <a:spLocks noChangeAspect="1" noChangeArrowheads="1"/>
          </p:cNvSpPr>
          <p:nvPr/>
        </p:nvSpPr>
        <p:spPr bwMode="auto">
          <a:xfrm>
            <a:off x="215900" y="-74295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" name="AutoShape 6" descr="data:image/jpeg;base64,/9j/4AAQSkZJRgABAQAAAQABAAD/2wCEAAkGBhMSERUTEhQVFRUWGRsYGBgYGB8fGhwaGBgcGh0YGB4cHCYfHRskHh8cHy8hJCgpLS0sGB4xNjAqNSgrLCkBCQoKDgwOGg8PGiokHyQqKiwqLC0sLywsLiwsLCwsKSwvLC8sLSwsLCwpKSksLCwsLiksLCwpLCksLCwsLCwsLP/AABEIAMIBAwMBIgACEQEDEQH/xAAcAAACAwEBAQEAAAAAAAAAAAAFBgADBAcBAgj/xABKEAACAQIEAgcDCQYEBAQHAAABAhEDIQAEEjEFQQYTIjJRYXGBkaEHFCNCUmKxwdEVM3KC4fBDkqKyFoPS8TRTVHMkY5Ojs8Li/8QAGgEAAwEBAQEAAAAAAAAAAAAAAAEDAgQFBv/EADMRAAICAQICCAUDBAMAAAAAAAABAhEDEiEEMRMyQVFxgZHBImGhsfAU0eEFIzPxQlOC/9oADAMBAAIRAxEAPwDrPD8wpo0yrBgEVWAIJBCjw58o87cp2VT2d4O/9+V4xy35P+IVKQepOoOzFgYOrkCTcyL8/HDtluPAgF6Zmx3ECw2ED88ABuvWADkg2jYeF/zOK+IV+z2lIUFTYiSQQbQbbf8AbfGPiHHqZpOF1ElTFovHniziWdUUqrtYaWAPgIP4kfEYAClAiIAiOWPSfDFNHMAlvUfED+vux9vVhS3hgA+zWA3tGBvHaoai6qblSLEWDdksfIAzfwwH6T9IGoZY9UFqVA4QXsD3u1BmwjsyD5ixwiU+m2YYOoVKgYQ5ZGJ1MsSWUgGFIIgLExpAUYAHOlnBUr5cKgV2VWeJjUalQvaY2FZp3OseODdDPdWiqyuB2UlhA1khQBJkyfAEe/HL+j/TEUSa9SiXftqoDaYbXLG8giKgAMfV9cPma48lWnl6oBNPresMfZSmxE+B1lBB52wAbM1VrPXp0VcLr+kqaRdaSmwJae0zQtgLdYeQwXQTYze++zDwP97HA/o9RbS1Z/3lY6j5KBCKPID/AHYmado78H6vK+kNeIMEmP5sAGpqWqoBsdLzFr6kvY/3ONq5cARv4zz9cYKjHrFYWlGHt1II9cWXF53wAUVcqKYGnUh1KBpY6ILgGVnSLeWCdGuHEqQR4gyPDAHOcQqoqNqB1NEQAI0sfCeXxwr5j5SAKRWmClRoIY3Uau1ZbX0mN4B8byAdKxMc/wCH/KpTCAVkd6l9RphVXe0BqpItE+c4vPys0OVGqfan/XgAecTCVlvlVypJFRKlMciRqny7ExijM/KvSDEU6LuvJi2mbeBEi9sAD5iY58flYH/pm/8AqD/ox4flXPLKMf8AmW//AB4AH01+2Eg3BM8rEW9b/A+23HNqnypmdXzaCtoNU31gn/y7d344Yj04pwZpvYeKn39r+74AGfExzOj8rtRxKZOf+aTf2U8asr8oubqmEyS7gEmo0CQTJ7G1viMADR0g6SLloUjtMrFTyBAtIgkyYHZDEbkePO63TarTdYqNJMm9u9sAWvO0kmCsTEzb0kXMPVNUUoDGZWqFZSAJKzTJBOkGQdwMBuIcDc2NRBpMXkNaAQxBAPPkI7OGBfxDPl6atUqAiAxbUZAAspEliYN1lo2JXt4zpx/QQ0ujCAFmIg/ZIBEXB27qiZ7RB16yBFkVBBYTqWZGn7nlils7TMSHMbdtRyAmRTk7DngEda6JdP6BoqlRmDra4mwiAIuxPkvlyJLrlM0tRFdDKsAynxBEg4/OQzygQFcWIs6gxHj1U2gfnOGfgXynVcrRFFaSuASQXqEm94EKBGEM7ZiY5Eflor/+no/5m/TEwADOiqt86emW+jFNCFna1Mk6JsSdR23JvhnyuYBpqQ2rzBnw5zhV4VxHQS41NI0CC2tQADEE2J03AFiIuZJEZLjNWgU16tIABp9qNOo7A89/7OAB24zxkUhpIbtEgkclAgt7PzE4KcR6WZauCiubEDRpIJJ1BSeWkbyCYsT5JUl1JDASXedmCklmXkSY1NabKxIJCyIpUXcXbUTVWmDtM6yRfnJMjxLSdzgA6llM5U60/SvppkrEAX1EXIQEjSs731A8pxszPEFqZdw3eJAIbUY2JHaWSNxMRfxthU4dx/UinVqDMNIDuGsGJtftEKCIt2txjzorxOpXDdcGDrqZZFQHTqUTDEnZuVp5WsATjuW0Zaqi9wozgDVaF7WkBdXZG4CyU7Q/dsWX/wBmqaodaijthjrJtFQqSIW8so3jdftDDHnOJyXMPT6pkOuSSvZD6tMb8oPjG04F8Zyyii1ajAVGutIj6N5UOki5W9OoszCBhErcAEZ7K6aCsgsHYSYmeqyzidxMN4RbbGvg3HWpZcmoCadWt2U1GXKiKrGR3RqVT4tUmZSca8vlGrUMvTCKesqhYOoKpbIZZ9ZgiAo1HwibE4CdICOtUICKSKaVIEidCR2mHJnLGqZAJ6zwvgA67nOllCknWM2mY06hzNxtNoufIYV+K/KBSFZlVTUUBdLqwvIRu6R5ATP4XW+I1q71j1tN1pU2FNJpsEgZhEBBKxLDw5QNhijKZSp1n0y1ETUO+hC6utQhe0AJIlfTV6YAOq5Hi1F4rguQ6rvcdqGBtsbcrW2x5xLphlaR0tVUMdlJIPttYevsGERekhp0+qVl+jZSWZibNBjcwfQNGojYasZMklTMo70lruADrIBYk3B+sASR9VSzRyImABz4nxxGbLIgNQOrsXUHQvY1DUY53Avzxzvh7tYgau1TBjVZQr37JHgovI2kG2Hnh1dfm9MahIpqCJuGRQGUjcEEEEESCDOEChRVgNZA7KgdmZPVM0Dz7B9+9rsR5lDW6r6XrB2R+81b61P1ucT8cOHE8ytGm7AjUJCjeDqm4nkDtvhbocK7IYdl9XdZQvZkdq8SBv4ED0n6zK65pggsjMRrMBlmZP3x3bkReSBsATPDRUZ1kzIaGiCzAyrLt9nn3W8bThFca6paBILRIFy2qBO+KcqnVhhVG4soZSD2l7xWQLyTI7INgZOLKPDdTt9UWZfAqxIETeBEXvbAAS4jXTqGAKzBtqUm/V2F58R7D4YxVW1VKDB1CoaSka1BtoZn3jSJ03v2TbHzm+F6EL6rgTEHxUb7fW+HPGij0fDfXiQp2+1+mAAfxKtOioSoBVNQBWxUtNltE6ojwMxz++K8RCyKb6TqvpVkP1u92EJ5bz6bnFnE6j03AgNPZAYAKVaCFZSSO6SJYixvtGM+eyxKE1ApqQXIY7EAE6haHiBpi0HmDpAPngVdlHZ21jUNSjsgfe9eWOg8Jy7pSWZ1/Wut/wCsRbzOEfotlA4aSw0sNjG45e7HT6VICLmcIYMzOZ12kNDMPdaLeh92MXHwF7UwNIY9ozsSTvsAN8E+JUwpEcwfhgdxTKTTe6KdO8hbE3v9W3PlgAS+G16IqIXCrIJUki4dml/PVIg8lEeEMNamppkgT2JBAP2bco/s4UK2U1u1SuzCmDpUzdjIEz2hpAAlrzb0xdUSnUQqao13KqqNqYsqCahkgA/ZFt4Mk4YgXw0/SUv4k/EY2ZsEU+/qimqm7HtfONU3Ed0gTPljGlLVUC7SQPfj2rRGkMGJlQ91ixcpHeN5Bwhmzh/7sW8f9xxMZsvw/WoaQJnl4GPHEwAffCagd6hbUFNzEkXmbmZ7OthqJFtjtivMr9IBeCwiwmOsIiFABNt7TPLGzI8GrISpognSYYbEEBYJupEFrMDubePvEMrpA1oFqBgSCU0aJJiABfc7e3ngAw5/O6KiOneQkiUIAghh4lr7g2wWbMKMs1emv7xzpH2Gek4fc8u2B/EDjBVyRXrKpp9YCJVii1EnVcvpJReySQNyYMiIN9HKMeGgiAevDDtAb9YOZ/rtgAqy9F3TWpa4YmF1SqUmaZvq7MppNhI8YFdFvo2cEqBcjq0Eyyju90numd4GPMtmXQyCZkT9MnIGB5wWnnFwIk4jcaVi30erULwZ+sGJJCXO3KeZOGIuTOOlNoqQtQaJKiw6tH2kBbFR2ZMqN4g/HA+NdXVIqnVRqAJVXkUMqWXzVDUAt9Yi24rfPBQNdEgKwZdUwIVFA7t7IN7X2tcdm6oIlQBvMMbm5kiY8No2vhDOkccJy3DqZpm7ulIsDBh+H01JB2k6AP5sJObcmosmbczJu0kE8yCY9gx0DpZR08IpEfUq0fhlwmObrHWCItce/bAATXgtIMVFZCQ2khU7U6xTsNX2iBHnvjZleD0DUWmobURBcgqBCOzkqROqBGkEiVF4JwPWuVfWKLqS4Y6i0SKq1dN0G7KB6YfOhXR1hTGZq6/pB9HTJklHglnJAJLBAQuwETJYwxAPpP0Pp0MlUqIai1UXUZOoVPBWE6VvGkL2rAHXvh5ylRKeWpJRJFIUVZACSxDKIG4udWreSQdoxXxrgwzVJqcuKZdWqKgAZgh7mpgTPZDWgyO9yxv4VwqhSTTlkWkAIJQQ0eDEjUT5sSfzYCxn6dGtmBmkUMyUCprAkCoxDDsiIcBCRrBI7SgE6bJGWc9khNWnS0QxgimyfVIsQ7b+WOmdJuFrRpa6cqGJQoJIJdW06AZ0tr0iFsdUQTpwh1OFnL0agq1KC1SujqWYdYCaVRe8RoBveDaRLXAKAgqIsl+yQRBP88FZUtqMDy7I8oWs5mSGZhrIJMFrkgmbzMkwCTN9vHGjPVT1aqDTg3KqytDAfcJJBmOfrfGCshmGiJGxDCPVWI2m0+7CGX8OzDiqop6y9o6uSzQdwFEn2RywfoZ6ohICDUOyysrlgQZ7VwQb7EmBG2HL5Kkp/M2KAa+tqB3HefYqW5gaSAFPgTzxj+UKpQY09KqKpY63J0grTDIF7RCuQzQCJKwRsRLELOc4lUdSrIoBtIVxFwebEchgplc+6xrROzuQZ7oBU6ddxBE7eEDtFRb5RzlnqKqsia1YgoSIFOqWkAnQqCTDbnaLjDn67HrNIXTqJkR2gDZtStLEzMchG52APa/HnLyULVZMnSVaQGULAgkrLLBm3ZgQJqyueUDS4cyLkVSsrZYqQCTCqLTzEk91RuaTTZkOrxJmNiI0mNhzmxHMTirqz3lBsBtt5n+/dfCGOvD6mnT83CqG03EMsz46p1aiwA3gKIIALO+Rz7QJZCb6iNibbX2xy3gGepoGNQhWA7BJg+gAED1tEkbE4YqvTGmAVQr2TCsXEEHSNRsCIuYI8faANmbz2pmDEdix5bgMefgR8cBel+U1MD1ZcLTctcxAizAEHfTymxIIg4w/8Qr130jjSx7TmLFbXvtZv8vpi/OdLKQR4ZgH1BUjUzbwwWCsmZE88ACh0uRi4cqUWqiugCFEBIHWAiLFarFSLRAnvLjBRzFTLuesTS4uwqKSZF+0reMRcfWJ8I61w1Vy+UprX6t+o+mZqpAFMhi0U+yTKgsA0AeBK2HNOkSVRmTXeouYV2OjMIV6uoAICCJVXCwOr3EbEQSCMzVwrqQgXQbwTcz97b0sPbJPlXOqyaAosAosBADaosTaZPqd+WPMu/0qSACCoPhIEE+0iT64L9F8qtbM0qVQpWHV3TrAwNRZftjVJXTMmQDABMHSQYLyvElRQpExP1hzJOJjsPzBRY8PpOR9ZVoAH0DGR6X8iRczDEcNFJxJLmBMSTOwgke2Lc8F3zT0EsxYXJio4uDeIYbCxI95F8dLqfJXlUQ9S1frPFqxVSTuWCKOUmBE7SsyAdX5Oc7qJL0Kk8y5BkgSQDQZQLRpIYRA3AbGNce8dCjwymuYN6dgrEtqY3BkTLSZF5PgfDBxUL5JQutZqrIDsTHWMNyZiOW1zjQ3yb56DHUhrGVeJ35imPGNja21iwHodUq5Q0KzIhNRQXQAgXBA0AKsRAjl53k1IDl2XauAutq6TAGo1F5cgd/Z5Ysz9D6BapJd+tZQzEk6eqVov95jjoVP5K1C6TnbTIBy1IqDETDTeLSIx9Vfkubq9K5tCBLKrZWmF1Rv2TaYAm9sLpI94UzltQgrqUL3oAk6pgmd/LeIkjxxs4nXdQyl3I0iQWneirmZPicPlP5I3Ag5iiectQmSwgz9JPtvMzAO+PiXyUZpldmr5c9knuuLKkDZfAAezD1x7wGLpymng7nbTVB/yvp/LHJ6dWSLzA8uR2t6Rjt/Hco1XhrojaWaqQpuILZkgG17TNvDCnmfk0zT3d8oxk3iqpvy7IA9LW9pw3JLmAD6NZXL5jP0qNQOoksysey5VSwSxtJvtcArzx1PIOzIlQroZ1DMh+qWAJWRaQbE7Eg7WhGp/J3XWrTZmoIzVKYVqZqFgVOuRqi4VS2/LD24Ydlio1W8CSRcgXIB5ATebm2GmnyEZM5mtKsxcqCZCmIkiDf472LHngQ/SCvWJXKUC7hiGr1iUoKRKnTbrKoH3BFu9E420gzI1SsoogO6g1CqqRsjXaACZEXG12F2MZNxWQMWsfIgEjsm5HjIiR4HmMOwETj9cM5yubf5xmqbJVpsE0CChqEIAYUKFZLtJkEybhEr5rSbyxIBmRJmY3udt+VvIY6n004C9TMUK1JRr0vS1MdAFi43psGOnrbERc8yMLrdEa8Qy0hblUQEgHlooA29D6csJtIdWKq1AR3r6NekhpgeenT/AKrYxjNhiBHObxGx88NFHoLU1Eo6lyrIB1hO8XA6ubWsLem2Lcn8nldKtF6womktWlr7RMqaqAgysGZiPXGdS7x6Whg6CcNr06Lu2sJVZXTSUkjTBYhr9oBY8lm0zhb6X8b63qmVT1dPrKYkQ+tWAdmHnCRMN2WJ3t1diRVCsd1nyLSefoP7MYWPlE6N9eKBUBWLMha1wULAGd+6fDc+mNNpCStnPejnSBxVCUlBNQiAxIAYAgVFZbowk9q8gwQbQQ4flqGfdmV6dCvUeo4RyGpsGbUBTdSIYBoIK33A72L+EdDK1GulQiApuSq7WuJeRykgTc+MHzhfyfVqZpN1uXJpVFeSlQqSpRgGPVwbqQbi0eAjHSQ70a0S7mUcQ6BZsalXqCFuwWob2s0MgVRc97A/LdFc/LGpln6u/OkJnYghr7zMEezHSalXOdWq0Uyg0kFprEgmdRgCmNMkzJDQY7JjBLJq1VyrkrF2ps+rULwwIiVmZECCuxkHGlJPkZpiTwz5PE+bAVg3zkkqTTWmaSOWIVCCF1cgYbdoB2wnZvLdXUemyUpQ6TEETAMhltzmPONwY61xugWWtShyq06jAIzBmqEU+rGpTqJ1EgeJneLc8y3ydZl+61IMvZZXbQRAEErcgkAGCBvhtpAC+MOTlqLALdWmxgRU0TOq9gvnbY3wOqVHWsmpWU61AJBU98AGJMGOUmLjDzX+T/MNl6NP/wCG1U9WpusqbdcG7JjQTEkz7PKyv8nmYdpd6ZCNrSaoLG4InsoEHO2qTaIg4zqXeOg1wTjq5imq1KKlyFRqYgtUWCweGAGmS06mibEjUAcnHOiVDS70FNE6G6ylpIV0KGZpmF6xAZBHMSLrgLxPoNmqnVIepUoCBNWAy9kgqdJDMIuIEWtcHBzgvCOJ0VIp1aWYT6oq1dYUjcAgFp2sGAED2PUhUJFTh9EGQ1eYDAhDzuDI2wa6LcBavWV6deuOpIqS2rvLEKgfskkESxEANEHGrj3yd57MVOsAoIYEhXYKTfYQSN/OfHBf5PujtbKmoleNZrCAGDDT1FSGB3hjNj9jbApJ8gDq5NiATRRzAl6jQ7EC5IKmBOw5CLDYTDAcqfDExoR4cTHyag8cZ/2lT+2PD3Wx55VJsvquFBJ2AxlOYHVs8iBUUzytpE4pz+bp1F0awJubE2HKxHP8MDKvD6QUxUHspt43PePr7MOMqKLHa3v0NuY6U0qdMu7LCrJCupPooDSSTYDckgY+0yecrCalQZVT/h0gr1eXeqOCgO9kQx9oxdffi2WzGYoUUzNFwHFZyoQQKDqyqCObVNI8Aq1Jgxhu4vmHRUdHCgMikFdQYVKioPrAiJmQcVxQaVyMZKvbYE8UqV8jTauahzFFe1UWoFFVRIk0jTVVbedDKPJxti+txYVMszoJV6TFWDLBBQkEXmPZgdx3pVl0yxR1Ob61jS0aQdbMJARJ7aSUEJqZQ4JuDgV0eyrpkBTqjq3SkQVqOJuGgIXpamAEACbWWbAncoq1sZS2sZ+IKRw9vENq91fVzxW2fbfrqfp1iT7jSW/kSMas9fh7HxWfe84GZ+jVsyVSoO4UVInxgB2JP5eeMZuwrgSbpkznFJCkVASKlJh3R/iKp7t7qWHt9hMjKhqk2Y/33rWAnbzgYAF3FIo5LanQKxSpYtVUXZkURPtwbfiB+finPY6kki1n1ah7dAM/y4eB/CZzR0yoDLRr1AldqhN9QGpgggkBSusII8Y1GLsbg7qdeoMjWak0VNdYqwvpPXuJi8gbxzwIpZSmCR1iLpd1gaS0rVdQYI1AkAHn4+m1dfzPNiSRNYkkQezRG3gdYJNrkk74WNrW+Y8kaimbOI5kNSylQdgMwffbVl6piSRzMb3wB4jxemsaC7HmabwvobuPDadsaaw67hjPIXTUdzBMaaeZdiIHeimCYjkIwFr16IUJTEEd6qyuZNxCBwBJ9LbjbVjU4xfMMbkt0Wt0orWsvoZJPrAUH3YI5erWqZdw0oxVgOwoBJUwCS2qxj3jFfAOHCn9K/fiwKEBQeZJI7R94GN9JHd+4OdhWk+okzH92xGVRqjaTldjFWRa9DUoBL0yUPPtpI9JkYHccz4dECq0mopRo0gFSWa7MuyBwQPGLyRicKZ+ppmCOophGHiydiotrGNNiOZ9Rj3jVCaVQLOqmy1UIudJMsR42NVYvY+mOp8jm7TCKRZbsNgZn/8Alh8Tj2mSCY7YncU1BE+YJ+K4vy7yABXDTsYABHjOiDjfTyo3I9zt+Fvhjk+GjolKUXuYfn5SJVQPOAfiVP8Apx8sqtmKYpSjMHDQCBpA1BiRFtXZ5Tr+7gp82WZi/oP0nGHNo1KqtdVUqAqMJg3ZgDsQRLg7ggKYmYxvG6kTk7PM/wAPA1U5BaopUNqOoEqwUsAbwWsQALtYWxgztD6KnXVyqwkB+0UFQrpUReomplGgyT9RlMSRqVHzLGmQDSVmWowAAbTI6sdpmgtGoELZCJIMYJFPK36YpOdPYwkBeAZ5cyHc01hHKowOpW8SpKhgZBBB8r3gFHyVM7qD64uVQNtvLHuISds0DOK9H6VdQGBEbFSRB9Nj/wB/HGBOjVSnHV1FYD6rgj8NQn+XDFiYQ9TM9CgYvKnwDkgehIH4YzQPnBHMjL352qV/yt7cEcBeN6xVQ0wS5RwsAmGWpRYEgXsNUbjvA97FMXWMsZ8TGcLV+1T/AMh/68eY6jAt0661ZSlBYjcBjpHNrkem+5GN4oZkCA8AWEU1G3L95jJQRTJegzk7GFUaeVjUBv3r3v5Y9r0qcQMsoLdlSxpkBmsCQGJgEzYbA4SjqVyX1/kzWl/CeLxlaas9SsCZi0ajDaVRUVySxaYUAklgBc4syXDDnVFXODUhumWkGmALK1WCRVc96CSiyIBI1t88CpHMVjWbSaWXPV5cCdBYDTUqrO5H7pW5aasWacE8pmGp6KLIbdhWHdIVZW/iVBkWIIsCL4NNcjdg/MItDMoCAKXVt2mMwDOpBMmJFMgTzMbxgE+f4cKjI1Q0EokwKnWIG0sWqoA5uT2D2YYwphliWXpKwFMOw7I1K076GRiwE8zpAHmR4YXuC8SVcxmqaIlVi9OoQpTvGhT1soZgxTVADRErEyMDdbmoq3Rf0fzBzGYrZinSVaYVaNIF9LaVZyzlRTOgVOxCm8UlnYDBPixZaZappVYKsetJgNFzKKAAQLzaTjLWy716gnL0lhT++XULMO7p273PH03AWAMJk0PIpRIYHxVhUBB8xifSPk17Feihz1e/1Ruq5mn+zwC6fuVPeH2QfHGDL1WamhipBVTOqiPqgz3Z/PEWhlyLZapf+/t4+/nRQkCmlNN161gp8wDeYN957XlimR6Va3Iwg5ujzP54dVLFpRqbuACYCVUdjKrHdBO+JxOqtHO03JUK5UyTB2NAgW7Ql6BPks8rU5niI3LUYiCqVo1A8jeCBffkTgdxWgauXoUnRuso6V7xLMdPVlkcKVKzFQyf8MAwcShOLRSWKUXuVdJ6OnNVFLinTqBaggS7EjQyqCRN0k8hrEm4BJdCQrZfMUieyGNpvpqUk38pDX238MW8QqVczTFOplQ7AjUesCrqH1qbA9Yvj3QYJHjIr9k1aKOGZ0So0sFZAuwXT1lV+tuqwRqvJiNgulgpDUJT22CPQvOJVpPSHZ7jKrd4jqUDMAZldQPjzB8MLg4EFzbUerpBKRMaxGpBEb9/cKTJ2vG2DNKrScBKpUoDKjrVgHaAlNoG595mxOCdDhApkNT6wEAgAuzAAxIXrajBdhtHu2zPKnHbn4GljljlTPlcw5B1EODsBVqKPMd5hEco/TFJzKExqpqu0IS7T/NRHtk49rUtbampMzbdvqRtyPbn+/f589NIEJTFMnxrJ79MkHEk9T2Xv9KKaWlu780vf2CfBIGTBQwGNQgkGYeq/ajeYO0b2xZWJ06pZdF2NpVGt1YkESECsQZuBzMgfwOoDXC63+kR3ZQ/ZDq6kldML2tbE2HdBsZknmcmqsdKjUerN+ZNRploJvsTexx2pUcbYufMU1OvW9im2lFBBOjSrKskgkKG0i5sowZ4cjL9aoV8xqER/GxHsxj4b1l6nZXUFEkvsg0yeXLnNgLzIG6pTDxrCE+Okn8fznHO8Su0V6aVaWb+t8sY87mQxp0x9eooJtACHrW52shHtGK6uXVUMagN5paQfXSAZ+OFdqeYeX+b1w8Mo1BSYcFC3WB5MKzRCbgeeMqO9rkCSrfmbc0+XWktWotXrKgJASbl2LiStgTq5mfI4zcP4ZVqx1nWKn353Gw0swJH9jHzlSKTanCoYOkPTLADwRVqSBykjynG9OKZit/4dQEWAzRz8gxgelz4xjSerdDlHRswnleImmgTqO7aKW3O4kAAc+8eeNKcRqG5okCftAn3ICPjimlRYoOsLyNyCIPnCTB8hj4XOyQqoHH2iX+J6oQfU4Ojt/D7GNaS3RdS4zJjRB8DVpz7tc420a+obQfCQfwwNzVNXAAfT5L4+qMPjjJmKdGmomCdr6ySf5dcHE2u78+hRJPaqf58xiBxmyqg5tp3FFdPlNRtfv00/wDJgZw7NVHMlGQeagH3Mwb2icfdDiD0q5Z0ZlqinTBWAQQ9SNQZgTOsXExFxzw8M02ZyY3HYZpx5jm/SHjjfOan0rUoIGg11WIAHdvExO/PEx1kRr0eX+lT7bHAXpTUqdUwpMFeyJ2RJqVvo0UdneNRJvpF7wRgoMvXO9f/AC0kwIzVBxXywepUYmq9UhVBnRSamsSIkNUpbjTvJEYlGG/VrzLPl1k/J/sOGQ4cKNNKaWVFVF22UADYeWM/FM0BAGp6iEVIW5AG+rkAV1ATc8gYxipcSq1NNNWUlpmoAewBNxMq7WtB07E2IBM5bKLTWEEXk8ySd2Ym5Pmb4sRKeJXollvpiovnoIb4i3txl4xwxcwg7el17VKqveptFnQx7xswJBkE40cP7Gql9gjT/A3dHoCGT+UeOFTgeabI5oZSsXNKqziiz6mXVOtAjmwLIShpkgh6WpRFWw0NMxcK4gzuBmnNSoutHo9W3YqAXggQRaR4qynBv6HllmP/ACvPzX2Y843ladDNLmSo6uqVSqYHYqDs0qswYVh9E3rSMQDi7MceoJdqgHjPhztvt4+kkSTySjCD3kl9/qdnSufKL+dbL0Rkp5oiV600QD2UKwQpAIgQbTIHp6Y8q1UMM9VqoUzpKGCIg7IIMGRflfH3lc3WzYFTLBaVIgRVrKzNViYKUw6EU7n6RmBaSVUSGAbMdIs0rNScCjUSNSrcQRZ0YySjRY2MrBAKxi6w463t+e3oc7zT5Kl5e4zasoPrUv8AMp8PFsZMx0oo0pValNwNgGkx9mFB28yLEYXstkatWSBECRNtU2ttzB9inxjG3L9GXN2hfICf6Dle++IvEly28DdprtfiU57pf1hEKRHNWIJHh3SN7/8AfBrheRFWmtQmsJ27Y9hB0i36HGShTpoezlKzEHd3QXBjxjceHjgjS4lWZu0nUpG5ZHg+cRpHw22xNuK2irfgrNvDNK3svH2s0U+F8mqVzHPrGg+4i/iMWNlnRQKRBH/zNRje4MyfQz5eGKWzKjfND2FP64xZjpNTW2pnP3W7PqDHw5X9ooyatxaM69T61msisbh6YMcqTn0mX/u+B+Zz1YHS9cKRyFIAj0JecC6vHKz912F9h/c/HFdHhdZvqVPUITjSxN7X7+43kru9F+wWocY1V6EzAqCGOq+pXpyJYjvMBhjzd2n/ANv4VQcLK8MZaQLmqpRkcI9lOmoplREbW8ZPtwz58aS3kob2JUBb4fjjoxxUVRCcrdit88o0qtZWpawKrlewh3aWEkg94tuPKbX9qdJgD2EGmAACSPgsj2A4KZbLqdTBJbra19NiBXqbn89/wx7XrG69RECZNRBbxkjb19uBxT5/f+TN0LFfipqNLZWiTB7WqdhMkMt/jip+kwVAtMFG5qlNQgPOCjdr3DGjiPFFcFFpopMhnF5BtC2tMkTzm0Yv4Z0KB7dYFRyQNDeptb038fA8/RQXP72dLzycUvz89AHw5evqnXWprNyahMt5XcEn02Hhh0y2VemoValNB9ynPrvUJv43wLrcGoAaaRrBlI/wtQkGbgqLzecUPwetTE0nqpPJSUbbcrGk+onFJY3VJGY5F2tfnkNOZWVkIKht3W0n2GT7pwIzXFOqkFaSN4HMlX9wU39YwHy3FKtNiWepU8QzEH2iNJ9oETvg/wAO40lU6VVgwHMODHiIJt5iRjnnHS03zKY3BbPdenv7GTh3GmILaHc8tNYt7wwAnzjGpKtZmnq6dMG8tpLe0SPfGKa1ZBdataowNl6yoI9yHbGnRmqkEaFXkCxJH/2wcDjlT+K9/I23iduCj6+1+xTxPNiyswB+6ay/BLEe3FWTJgkq9UqwakorfRCCCrOKj9bqBEkMGAIlRN8GsrQqxFVkdfDSZ95sfdi85NSIIUg8oGN3KL7CDlFqt/Xb0AL1qrnUyUpPjllO1t2zIJtj3BX9hUfsDExnXl7/AM9Cl4e5/nmUZ5zAVGJcmwawtckkm1re3AnMoyVqVXMdV1UPRqaG7orPSIdh9gPTRG5RUvacW8L4OtF2IgGANzI5kbTJt/XbBJ1DCGuIusSDIjSQbFYmeUE3Fxi+NSpOTr5MnkatxgrXfRo4dT+kVj3nWoTbYh6alf5Qqr/LjTxTilLLqGrVFTUYUEgFm+ygJuf7MC+FDOZd6HVU6Vetpap1dOmnVipqZGOnrqgtTAUm4LHSBJMavvJ8MdzUIp9QwBWvXzFRK9UrvpUElQsdrtkIBsjDa2ru3I01zDxQgfOGqqHNtOotT0nakAO8031KJLSACvZxobiIZIr0WQEAkEB1HO5SSsWMsBGE/I8U4fkmZ8tlq1Z2EnMKlPtAD6rM1NQnnTXRvvinP9OM28rRo0qA+0zCrU9gEU1PrrHrgbS5jjCUuQ4VqGukygrmKFRSpRzMqwghal5EW7Un74wgdH+B0FzNSnxCnUUUz9B1qEUKqC/WVHur1fFWbTaQGJkZOD069GqatNDULEmqoJD1ZJJfWIK1ZJIaQD3T2Y0dE4XxDUnWUjUqUiSGV5FamymGQhoJ0kQUNxyLAgBqpDkpQ2s3ZjOKEUpFTWdNMKRDGCbNtAAJJvAU77ENxXoOMzFQ1StcCC4EoVJJFMpIJRSTphlYSxntNK9xPjy5TOVTRmrUcaurqUDT6vWRILkU5QlR2oqMsEQScaP+Ps26nRSy6zKhusqNpNu0V6tdVtl1LNrxON8iZsr1Tk6lNa9KmmvUBUo1GIZVWWDLUhk5Hd9txJwYGepEAmqDM31j3xE3N/QYSsvwyrWfrGFWvUNjUqSbG5VYARF56UCiw33ww5HqqSCnXRFdRaE1dlgNBM84mb7j2Y3BtvezMlQSo8SpI+lHBDE2AO9gNxzufYPHGvM8SUKxYkrFxy9Ltz2wJfilCCFRjv3VUcoHn97yOBmZzRrTNRVVIUJJnswJKqpg87+J8DjGTCubQRl2HxmKivZUQKnaI1KCR4BouwFoE3xflOCrVGrVpW4EqdVuZvHlYwYOPrg/COtcsNWhTYkC5gwCNrWJ9nicFKS5m4BoJpMbeAgECDYiDiT35SS8Td1zTA/V0aRKE5lm3IRARtyM3H9fPH3pWoVUU84q3BJYqIPiF5fr4bGkyNbUGeqrx9XQYI8CREflj7zWfpU11MADtpgapG4ufjiUkrq78F/B0QyxirjF332we3R6inV1ACSKtGCSxk9cniY2nlhgz+5/9p/jp9nLCnl+KCrmEFZhTS5AEAa0AKkmOV29VHhhmo1dU9X1dWInTUknyIIMc7FvHFoRpEZzlN3Jt+Imp0ifKhUdV1KoD04KksVDE3BgkmZ5zz5D870lq5ptBCqu+kEwPMncnG2j0UqdayMKciGZi5eAzEDUe9qtz95gkPGUya00VVVQAALLA9ef4nE5yV8hJHP8mBTvdm5HrCI9IW3rODnDukApwpRtPgG1R6TpI9PhhpKDwHuxRX4bScy1NSfGL+8XwPNqWl8had7Mv7ey7R9IFPIkMPYSwj2HG4Krr9VlPoQfywMr9F6R7pZPQyPc364qy3RtqZmnXZCe9pFj4GJifUHEWo9jNBCpwaiwg0wffPvmcAuI9GGXtUiWAuBs4/hIifZBw1AY+KikiAYPjE/DCi9OyG9xf4RxusKi0aoLSYk2cWJ7Q2O0TAO2+GPHgHvxgzfH6FMlXeCN4BIHqQCMN7vZCCGJjxHBEi4NwR+WPcZGTExMTAAMoMoAlZJuZY7m5sPdj7GYHJE9xbbc/wBcYTkc4/1EWd507eFy1vLFn7DzR79ZVn7x5bbKBbkOWOv9JG7lIXT9iiUcWKVCEqqNOmYUaT3gVZSDKkFZVgQQRI8cD830oRMvWy+bPWFkKUmZWPXqwICOKd+sUmGVILAhlFyqnOGZdKZqdbVRm1Rqa5sBtJJxuPFaI/xD/Kp/THI5vFka1LT83+fYpWuPV3OfZTglapTapWFRdQLaWLO6KQCFqOyLqZbgkidgZIJLRla1OmqhAojwQSQORMSfHz9LY18S4vTak6rrllIBNhJEAm/5YxJ0PqHv5keign/9h+GMwy5XbxtS9vsWjjxv/I9Pv9GXHisbauf4RzwO4XnWpJVQ0alWk1Wq4egwNSalQ1CGXWrypazJqkATBBwTpdCKX1qlRvRQPxB/HGPM8EzFOo1LKMFplVZtZEyxI30mx07DwxWOTNC5Zar5IJYsEvhxy373y/PIvc5PPgUtTCqg1JqVqWYS37xFqIrR49kowMEEGMYuIZ6vkAXzCUqtIhQalMlD2AbvTKMqkg/+ZBI+qMeZvofXrwMxmVMEEd4kMPrLBXS3msHFPGOgxajNbNZnMql+qqMQhGxDFYciL3f6onFIcQpuqZLJhjDlNPwv9hiy/Fkq01dUJV0DwxM6XAbtC8G4n3Ypz57QqMoUL2Gt9qNJv4GNtgzYrGTzrW0oggCOyAAuwtqgDwx9PwDMMCKmYADbgE3kRcDSDbHTHBpd6zneRNVpPqpnKSd4kCYkkLaPUQZ5eGFjjFDtnTI1kXAmOscLK/a06tXnGGLP8LeqiKgQtSJVxEajaDa0MINyO9vj44RwCuKiNUXsLbSzyQLQVuYIIHP4gHEU8r3bNvRWyPKXAFMDrKjCSBEAGBJInVjTT4b1KlqeoGFkFhDeIvAB8DHlzIxM1wZ+t0rWNNCJUSfaogjbePA+WPU6JIe/VdvRf1nHW2pRqUvoQSadpFH7TdhqCsREzJiBvsMBKeRr13LhCQTuYEA+EkTA98eeGmrSXKUywWq9NZJFiyk7kXFvHw38cA6vTRP8Og7fxv8AkA2PMaWC9U7b5bHowxZeIXwR2QdyPDKSqNKrBEEtEm9w1t5G3IjyxVn+D0mGrq6TsAYBWQfUwf7+K6Ok9fUStJEnyJv43Ivy2x81eN5ksV6w/wAgWPeo/A4msmp/DbNy4OUP8jS8X+1hLK1c1p00cvRpLOyhQAfQN+XhjfkWr05OYalp3sYI9LAEeU4Uq2ZqOh+laZvLEEMeRAeXUi/h4R2gRb0UARjV16vqgXNjK90w+506ptg0z5/dlf7Mlptf+Ytv1bOnftOlE9YpB2gz+E4z1OkFBe84A+0bAepOERM2uWJCk1EYkQxInVsVJPYbwmxNjyONXCMzRpsXqLT6skJUkAFDcpUgQdJE+Nv4YwtOTnao5JxjF1T89h4o8TpurMjB9He03O07C5nl48sCKvS0XC0jI+0wHOLgX/vlhbp5g063YqAODCmRBEEQZEMCRIE42Z3M/OAHFM9dENAlGFrg7idiCPfF7xUW65kGmgnnuL5oUVrBVRGjujU19j2oiRcCDyG+MuTzNSu9RHrkIBq1EhfIEDmhmCJBELtOLsllMyEKos0mkdXWMwIFwRBA/A8hYn3KdFtSmaguTI0AxsSpLQw8dONbIQLqU3pMVQHr6ZY60Y3UbSpFxcAyYj1tozlejq106rAVf3i6AdMGZKsZFyY0g77mBgq/RymAurVV0gC7SQBtAABsLWM2543JltRLKqgn6wVQfeb4TmkbULMXRrPMSaVnpoo01AmkWMaSuw8vQ4PahgLxKvUorqYBl5tqgD1B/L4YyUq2bcfRAoDcGBF+Y1292OeWRJ8mXjg1RtSXmxiNYeB/yn9MTCq/DeJT+8J8w6ge62Jha/kyv6WH/bH6/sOvVHw95OKamZpp3qlNfaP1wB/4TrN+8qj3s34xj5zfRinTpuzVSSFNgAP1OPUeHEucrPMUpPkjRl8rRca3LEsS0Da5tsPCOeLloUBtTJ9T+pOFv9qVIADQBawGK3zbndmPtOPI/TynJuONvyPV044qp5F6/sMucqqKbAU0WRHKfwGDJzij/EH8o/745y9SL2JF8bhxXMv3Uj0Q/ibY6YrJgWmUKb8/sYWDHmdwmqXNvb7jm3EU8XPw/TAPjPSEZeotTqtQddMFoupkGYP2jgT1Gbfdiv8AMB/txr4NkqlHMU3dw2rUm5O6lhc+a42pZZdlLvobxYMW7kpfJPn5o+V6XZt/3OWt/A7fEaRiVP2rWBBXQpBBBFMWNovqbDf1v3h7B/3xN/tH4fpjFN/8pPw2F+qhHqYorx3M/CmZqK6wC6jS9ye0nZbltIn24tq51E71Smnun8fywu8a4Q5rHtaVcaoJJ7QgNba9j78Z6fAl5sT5KAP1x3KWNL4nv3UcGicuS2NfF+LDWpy1btP2GEbxJUyVjxHnI8MZK9PMaS1SsQoEntMfgtsa6fR1eSOfMkj28hjzOdIqC6qbUCzDsuCABPODJMcwfTHFnjjnLVbS+ex38M8iWiMU38qAVHPIj61aoWQzIQWMbNLzBG48JxcvHeI10Z6bBUWQxWmsiPEM2oWvt54xUekL5fWafcbdSNfONUWvFja8bWxb0Y4kVruJI1qoiCuzGDcCQS2m21vHBGOOCWlujUnmbbmla762NHDODZ3NKXbNHq5gSXmRYyFhSPAg+M4z8Y6NikTqfrbAbDSIN5Ekg3HO49uNrcMrpmCaFJwJIKkdhp35xvcH2YsXolXZy7GnS1zqE7g32vcG4vaT4408Ke9EpcTNrS2vJULfD3ZAOySpA7BJ1IZvonvLzifTwxdmslFQVEqEUXUB9JLaSCYlZW4kgqb7ETGGXJcPp0lqJVquS1iokCL3WJkHefKI3x95c5akdVOmzNEamPI8tzb2Y4pdBjk9T8VfsOGXM6cezl+MXcxksrTXWHqVmtIA6uw5Sykz4DxPLFGapUjUZQC9OZUNPJpBlSDP6A2waOQoPWLPNJG5KRAPqVsD7gfLbZo4fT5hz6s/4dnG4ZU1eOq+Z0v+5XSOUpLsSWwsVKQXUulYbte3kVO8H8VGxBxop0alUQtNnMk6gpO8WJFiLTfaTg1U6QUFZTTpEaeelRY7wB/SfcQxZPMrVQMHWD/e5/TGtTlyl6JGJ1iScsTt9rbFLKcBqMY0BCIMMRbwIibTzAt64L5HgVSk2rrgviAJB8jJE/j4RgzWoIw3YkbEbg+IIEe/fnimlUIIVlUNyPJvTe/MqT7SL463nk1SSXkeZpV2YKuazGrSI8ioEGPAt+G4+OM+b62iOtdryBc6p3IBG0b8x5EYMZtlCnrGAG/hcXtJJn0vhNzlR69UKGdgWhNTERM7hYHvHLHJDhlKWpyfrsWeWlSSGfI9JFdSXIpQYuRBj7Jn4ET6xOMfE+N0CDpqVNR50wRPrOkEf3OKOH9DdKnrHEsZbQtiYjc+QA2wRodGKC7qX/iYn4CBi+VKDTxMeB4nfTJ+VClVIfT2iWMyDvyi8mcH+ieXK0qgBYAVDCGQB2VJXlpuSbeOxwP426daVpqqqkL2RFwe0dt7x7Bhh6O0dNBbt2iXhhcauW5kTcHzxTJklKK1cyTUNT0LY3BPFb+uPcWYmOcZS3EE5KT6x+ZJxjz1c1gtGNIqNBIvYAseQ8Ma6nzZO/UWfN7+4YxPUp16qrQAOgEsYjewud+eO7o4xWpJsmt3TZ6nRnLL36jN/MB8FE4vp5HKLtTDeoLf7rYtThT8yo95/TFv7MUd5z8B+M4y8uaX+yqx4o9pi4hmENJkRAuqBIAG7DkMa/2UB3n+EfiTjNxdKVOizTsVJPaMAMJ8tpwOrdN8uvcV39FA/wBxB+GIy4l4uZuHDyzP+1FsOLk6Q8W9pP8AttjLxfRTp9YqdxkbYTAYAjedicLtfp+31KSj+JifgAPxwKz/AErzFVSpKhTuFQQR6mT8cQfGSk6OyP8ASs1XJV5jRV6ZH6tMAfeb8gPzxm/4izNTuD/Ik/jqww5PJUQqlKK3AIOkcxO7Y2jV4Aep/IfrjfQZpdbJ6Ij0+GPVx+rFSgMytRKtcO1NTDBiNn7IIWd5I5bTg7+1I7qAep/IDF+cy2umyswAYEWEC485wko9eoL6ydjFhIsb2G+FkcuHikrf1NYox4mbcqX0Q01uKsN2VfZ+pwv5qktbMDTpqM4g7bqLXNrrP+XFVPg1Q76R6mT8J/HGinwYrDB+2plYEDULiZm07+U45ZTnl+GS28Tp6LHjVwe5rXoizQX0L7SfgIHxxrpdE6SCGaBEQAFt7ZOCWUzaVEV9TdoTE3B5ghfA29mPc1mhTRnWmTAmAIJ/P4Y648Lhiknv4s82Web3KsrU3RizMvO/aXk3IeR8wcaVpkbKB6/0BwmZvpVWZw6aFja2qRzDXE+8Y8o9LK1QhHOhjto7reQMagfun2E4eeUca1NN+BnHBzdWhg45kDUWRpDr3TEA/dJJ5/AxhXWhXddSo5Hpb+voMFf2bWcyyn1c/qZ+GNmWy70BJZdBPaiTp+9yttPvxDh81ybeJfJvmUyY6jSn5ITC1Ub6J8CCD+Jj243ZWlltX0hrREiFETzXs6j6YcczlkcRVhhuA0fCL/HGGp0eoHZHHoSB/rOOzJlWVJT7CeKUsTbg2rKsnTyI7nVsfvGT/rsDjTVzlIXWpSUj7w90CR/ftGFejyBtLFhPdMgz93YQw8t/eMXno1R0wWefGQD7tN8S0xXIJTlLeTsubpDRidfsCmfS9sD810oU2VJuO+bWPgOfMY2J0dpCIVmI+0SAfIxH4YJUclTTuoq+gGHcUZ3FlcnXzLAt2V5SIA/hHPBzh3BUo3Hab7R39B4DBDHxVrKoliAPE4y5N7BR94E8c4wKY0Ke2w/yg8zHlMYx8S6T/Vo/5iPwB/PGHJ8Lq1zqYQCbsbEybxO53ttjUY1vILK+DcJNZpkaVYap3OzQPUc/PDmqgAACALAD8MV5bLhFCqIAH9k+eLcZlLUwJiYmJjIxHXJnyGD3RXLletYHchZj7M/qcEqfRykt2LN6mB8AMecHpUxT2F2JAAm028cUjLjMl9LJV3L/AEOUcMeotzWXHNifb+S49VPBD7gPxg4vDnkh9sAfjPwxIf7o95/TD/T31m2Y1APpajfNKhMAQOcm5A8Mc4LD/ucdU43lw1LS5LKzKCDYETPKMUHNZHLbGgh+6Bq/0ycTy8MnVOkepwPGPDFxUXJvuOe5bhVep+7pVG8wpA95AHxwUodBs0/eCJ/E8n3LP44YM10+oL3FqOfSB/qM/DAvNfKFWP7umi+pLH4QMQ0YI9aVno9Nx2XqY1Hx/n9g7wziLrRRLSg0Em8lOyTv5Y+6ufb6zwPUD8IwnZPilSoDLXLEkLa7GTYeZxuo8Ir1O7Tc+Zt/ujBPiZuTjBNnDHhIQV5GkFKvE6Q+tqPlf44nAR1rVVUwA2q4vD32H3g3PHzQ6IVT32RfSWP5D4484jwxsmoq0qjSSEckCINwQI+0N774rw+PLOaU1SI8RPDCH9uVvwD6cJHNmPpb+vxx8Va+Vpd5knzOo/mcJrV6tYxNSp5CW+AtjZlujNdvqBB94gfASceuuGhDrNHkvPOQa4fxVGrulI2caxII7Qs0W5jSfY2DHVMdyB6D8z+mF2n0UqU/pFqDrElkAFtUGxJNwduW+F2v0izFTeqwn6q9n2Wg44uIeLFK0rOzhOGycRaTSocOLcGyxE1WFM/a1BfgbH3YUc7QpK2mlVFQEfZI57bQcfOX4FmKpkUnv9Zuz8WgnBfK9Bahg1Kir/CCx95gfjiWPNOUlUdjry8Jgxxd5Pi/PEBJn6lPuM6ehMe7un3HFh49mmBlwy+RCGDY2A7Xsj0w4L0XooJIZz9429wge/Hr8IokR1aCfAQfeIOOqeSEJbK/E8pJtbgHgvSYImmpTcRsRpJjwMGT6icFx0go/bA/kf8A6Rj4fozQOwYejfG84z1eiSW01GHjqAP4RHxxzScJO+RtJoIJxChUH71GvMFgLi+1jj6bi1Bf8RPYZ/DAmp0S+zUnyK8/UHb2Y+06JrHaqNPkBHxnGaj3jCFTjtACesB/hkn3AYyV+lVMdxWb1sPzPwx80uiifWdz4RA9+/wxpo9HKC/VLfxH9Iw/gQbgfM9J6r2QBfS7f37MVUeGV612DR9pybX3Amfyw3UqSqIUADyEY+sGtLkgoE5Ho3TS7/SHzEAeyfxwWVYsMeziTjDbfMCYmJOJOEMmJiTiYAKqA1KxNyAbn0xfwX/w9L+BfwxMTHTj5swzfjLxFyEJBI9MTExV8gQndIHJy7kkk+fswoAYmJjyeJ6x9T/SepLx9iDFmXUFr3xMTHLHmenm6jHroMo6ur/7gH+hcNK4mJj3MXUR8RxH+aXifWF/jLEyDcaqdjt+8XHuJipENERAFh4DEm2PcTAuZl8jNmahA3PvxXlcqijUqqpJJJAAJJJkkjfExMa7UJMvLG18eaz4nExMBgrrOY3OKNRxMTE58xk1HE1HExMYAmo4mo4mJgAmo4mo4mJgAmo4mo4mJgAmo4mo4mJgAmo4mo4mJgAmo4mJiYAP/9k="/>
          <p:cNvSpPr>
            <a:spLocks noChangeAspect="1" noChangeArrowheads="1"/>
          </p:cNvSpPr>
          <p:nvPr/>
        </p:nvSpPr>
        <p:spPr bwMode="auto">
          <a:xfrm>
            <a:off x="368300" y="-59055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5" name="AutoShape 8" descr="data:image/jpeg;base64,/9j/4AAQSkZJRgABAQAAAQABAAD/2wCEAAkGBhMSERUTEhQVFRUWGRsYGBgYGB8fGhwaGBgcGh0YGB4cHCYfHRskHh8cHy8hJCgpLS0sGB4xNjAqNSgrLCkBCQoKDgwOGg8PGiokHyQqKiwqLC0sLywsLiwsLCwsKSwvLC8sLSwsLCwpKSksLCwsLiksLCwpLCksLCwsLCwsLP/AABEIAMIBAwMBIgACEQEDEQH/xAAcAAACAwEBAQEAAAAAAAAAAAAFBgADBAcBAgj/xABKEAACAQIEAgcDCQYEBAQHAAABAhEDIQAEEjEFQQYTIjJRYXGBkaEHFCNCUmKxwdEVM3KC4fBDkqKyFoPS8TRTVHMkY5Ojs8Li/8QAGgEAAwEBAQEAAAAAAAAAAAAAAAEDAgQFBv/EADMRAAICAQICCAUDBAMAAAAAAAABAhEDEiEEMRMyQVFxgZHBImGhsfAU0eEFIzPxQlOC/9oADAMBAAIRAxEAPwDrPD8wpo0yrBgEVWAIJBCjw58o87cp2VT2d4O/9+V4xy35P+IVKQepOoOzFgYOrkCTcyL8/HDtluPAgF6Zmx3ECw2ED88ABuvWADkg2jYeF/zOK+IV+z2lIUFTYiSQQbQbbf8AbfGPiHHqZpOF1ElTFovHniziWdUUqrtYaWAPgIP4kfEYAClAiIAiOWPSfDFNHMAlvUfED+vux9vVhS3hgA+zWA3tGBvHaoai6qblSLEWDdksfIAzfwwH6T9IGoZY9UFqVA4QXsD3u1BmwjsyD5ixwiU+m2YYOoVKgYQ5ZGJ1MsSWUgGFIIgLExpAUYAHOlnBUr5cKgV2VWeJjUalQvaY2FZp3OseODdDPdWiqyuB2UlhA1khQBJkyfAEe/HL+j/TEUSa9SiXftqoDaYbXLG8giKgAMfV9cPma48lWnl6oBNPresMfZSmxE+B1lBB52wAbM1VrPXp0VcLr+kqaRdaSmwJae0zQtgLdYeQwXQTYze++zDwP97HA/o9RbS1Z/3lY6j5KBCKPID/AHYmado78H6vK+kNeIMEmP5sAGpqWqoBsdLzFr6kvY/3ONq5cARv4zz9cYKjHrFYWlGHt1II9cWXF53wAUVcqKYGnUh1KBpY6ILgGVnSLeWCdGuHEqQR4gyPDAHOcQqoqNqB1NEQAI0sfCeXxwr5j5SAKRWmClRoIY3Uau1ZbX0mN4B8byAdKxMc/wCH/KpTCAVkd6l9RphVXe0BqpItE+c4vPys0OVGqfan/XgAecTCVlvlVypJFRKlMciRqny7ExijM/KvSDEU6LuvJi2mbeBEi9sAD5iY58flYH/pm/8AqD/ox4flXPLKMf8AmW//AB4AH01+2Eg3BM8rEW9b/A+23HNqnypmdXzaCtoNU31gn/y7d344Yj04pwZpvYeKn39r+74AGfExzOj8rtRxKZOf+aTf2U8asr8oubqmEyS7gEmo0CQTJ7G1viMADR0g6SLloUjtMrFTyBAtIgkyYHZDEbkePO63TarTdYqNJMm9u9sAWvO0kmCsTEzb0kXMPVNUUoDGZWqFZSAJKzTJBOkGQdwMBuIcDc2NRBpMXkNaAQxBAPPkI7OGBfxDPl6atUqAiAxbUZAAspEliYN1lo2JXt4zpx/QQ0ujCAFmIg/ZIBEXB27qiZ7RB16yBFkVBBYTqWZGn7nlils7TMSHMbdtRyAmRTk7DngEda6JdP6BoqlRmDra4mwiAIuxPkvlyJLrlM0tRFdDKsAynxBEg4/OQzygQFcWIs6gxHj1U2gfnOGfgXynVcrRFFaSuASQXqEm94EKBGEM7ZiY5Eflor/+no/5m/TEwADOiqt86emW+jFNCFna1Mk6JsSdR23JvhnyuYBpqQ2rzBnw5zhV4VxHQS41NI0CC2tQADEE2J03AFiIuZJEZLjNWgU16tIABp9qNOo7A89/7OAB24zxkUhpIbtEgkclAgt7PzE4KcR6WZauCiubEDRpIJJ1BSeWkbyCYsT5JUl1JDASXedmCklmXkSY1NabKxIJCyIpUXcXbUTVWmDtM6yRfnJMjxLSdzgA6llM5U60/SvppkrEAX1EXIQEjSs731A8pxszPEFqZdw3eJAIbUY2JHaWSNxMRfxthU4dx/UinVqDMNIDuGsGJtftEKCIt2txjzorxOpXDdcGDrqZZFQHTqUTDEnZuVp5WsATjuW0Zaqi9wozgDVaF7WkBdXZG4CyU7Q/dsWX/wBmqaodaijthjrJtFQqSIW8so3jdftDDHnOJyXMPT6pkOuSSvZD6tMb8oPjG04F8Zyyii1ajAVGutIj6N5UOki5W9OoszCBhErcAEZ7K6aCsgsHYSYmeqyzidxMN4RbbGvg3HWpZcmoCadWt2U1GXKiKrGR3RqVT4tUmZSca8vlGrUMvTCKesqhYOoKpbIZZ9ZgiAo1HwibE4CdICOtUICKSKaVIEidCR2mHJnLGqZAJ6zwvgA67nOllCknWM2mY06hzNxtNoufIYV+K/KBSFZlVTUUBdLqwvIRu6R5ATP4XW+I1q71j1tN1pU2FNJpsEgZhEBBKxLDw5QNhijKZSp1n0y1ETUO+hC6utQhe0AJIlfTV6YAOq5Hi1F4rguQ6rvcdqGBtsbcrW2x5xLphlaR0tVUMdlJIPttYevsGERekhp0+qVl+jZSWZibNBjcwfQNGojYasZMklTMo70lruADrIBYk3B+sASR9VSzRyImABz4nxxGbLIgNQOrsXUHQvY1DUY53Avzxzvh7tYgau1TBjVZQr37JHgovI2kG2Hnh1dfm9MahIpqCJuGRQGUjcEEEEESCDOEChRVgNZA7KgdmZPVM0Dz7B9+9rsR5lDW6r6XrB2R+81b61P1ucT8cOHE8ytGm7AjUJCjeDqm4nkDtvhbocK7IYdl9XdZQvZkdq8SBv4ED0n6zK65pggsjMRrMBlmZP3x3bkReSBsATPDRUZ1kzIaGiCzAyrLt9nn3W8bThFca6paBILRIFy2qBO+KcqnVhhVG4soZSD2l7xWQLyTI7INgZOLKPDdTt9UWZfAqxIETeBEXvbAAS4jXTqGAKzBtqUm/V2F58R7D4YxVW1VKDB1CoaSka1BtoZn3jSJ03v2TbHzm+F6EL6rgTEHxUb7fW+HPGij0fDfXiQp2+1+mAAfxKtOioSoBVNQBWxUtNltE6ojwMxz++K8RCyKb6TqvpVkP1u92EJ5bz6bnFnE6j03AgNPZAYAKVaCFZSSO6SJYixvtGM+eyxKE1ApqQXIY7EAE6haHiBpi0HmDpAPngVdlHZ21jUNSjsgfe9eWOg8Jy7pSWZ1/Wut/wCsRbzOEfotlA4aSw0sNjG45e7HT6VICLmcIYMzOZ12kNDMPdaLeh92MXHwF7UwNIY9ozsSTvsAN8E+JUwpEcwfhgdxTKTTe6KdO8hbE3v9W3PlgAS+G16IqIXCrIJUki4dml/PVIg8lEeEMNamppkgT2JBAP2bco/s4UK2U1u1SuzCmDpUzdjIEz2hpAAlrzb0xdUSnUQqao13KqqNqYsqCahkgA/ZFt4Mk4YgXw0/SUv4k/EY2ZsEU+/qimqm7HtfONU3Ed0gTPljGlLVUC7SQPfj2rRGkMGJlQ91ixcpHeN5Bwhmzh/7sW8f9xxMZsvw/WoaQJnl4GPHEwAffCagd6hbUFNzEkXmbmZ7OthqJFtjtivMr9IBeCwiwmOsIiFABNt7TPLGzI8GrISpognSYYbEEBYJupEFrMDubePvEMrpA1oFqBgSCU0aJJiABfc7e3ngAw5/O6KiOneQkiUIAghh4lr7g2wWbMKMs1emv7xzpH2Gek4fc8u2B/EDjBVyRXrKpp9YCJVii1EnVcvpJReySQNyYMiIN9HKMeGgiAevDDtAb9YOZ/rtgAqy9F3TWpa4YmF1SqUmaZvq7MppNhI8YFdFvo2cEqBcjq0Eyyju90numd4GPMtmXQyCZkT9MnIGB5wWnnFwIk4jcaVi30erULwZ+sGJJCXO3KeZOGIuTOOlNoqQtQaJKiw6tH2kBbFR2ZMqN4g/HA+NdXVIqnVRqAJVXkUMqWXzVDUAt9Yi24rfPBQNdEgKwZdUwIVFA7t7IN7X2tcdm6oIlQBvMMbm5kiY8No2vhDOkccJy3DqZpm7ulIsDBh+H01JB2k6AP5sJObcmosmbczJu0kE8yCY9gx0DpZR08IpEfUq0fhlwmObrHWCItce/bAATXgtIMVFZCQ2khU7U6xTsNX2iBHnvjZleD0DUWmobURBcgqBCOzkqROqBGkEiVF4JwPWuVfWKLqS4Y6i0SKq1dN0G7KB6YfOhXR1hTGZq6/pB9HTJklHglnJAJLBAQuwETJYwxAPpP0Pp0MlUqIai1UXUZOoVPBWE6VvGkL2rAHXvh5ylRKeWpJRJFIUVZACSxDKIG4udWreSQdoxXxrgwzVJqcuKZdWqKgAZgh7mpgTPZDWgyO9yxv4VwqhSTTlkWkAIJQQ0eDEjUT5sSfzYCxn6dGtmBmkUMyUCprAkCoxDDsiIcBCRrBI7SgE6bJGWc9khNWnS0QxgimyfVIsQ7b+WOmdJuFrRpa6cqGJQoJIJdW06AZ0tr0iFsdUQTpwh1OFnL0agq1KC1SujqWYdYCaVRe8RoBveDaRLXAKAgqIsl+yQRBP88FZUtqMDy7I8oWs5mSGZhrIJMFrkgmbzMkwCTN9vHGjPVT1aqDTg3KqytDAfcJJBmOfrfGCshmGiJGxDCPVWI2m0+7CGX8OzDiqop6y9o6uSzQdwFEn2RywfoZ6ohICDUOyysrlgQZ7VwQb7EmBG2HL5Kkp/M2KAa+tqB3HefYqW5gaSAFPgTzxj+UKpQY09KqKpY63J0grTDIF7RCuQzQCJKwRsRLELOc4lUdSrIoBtIVxFwebEchgplc+6xrROzuQZ7oBU6ddxBE7eEDtFRb5RzlnqKqsia1YgoSIFOqWkAnQqCTDbnaLjDn67HrNIXTqJkR2gDZtStLEzMchG52APa/HnLyULVZMnSVaQGULAgkrLLBm3ZgQJqyueUDS4cyLkVSsrZYqQCTCqLTzEk91RuaTTZkOrxJmNiI0mNhzmxHMTirqz3lBsBtt5n+/dfCGOvD6mnT83CqG03EMsz46p1aiwA3gKIIALO+Rz7QJZCb6iNibbX2xy3gGepoGNQhWA7BJg+gAED1tEkbE4YqvTGmAVQr2TCsXEEHSNRsCIuYI8faANmbz2pmDEdix5bgMefgR8cBel+U1MD1ZcLTctcxAizAEHfTymxIIg4w/8Qr130jjSx7TmLFbXvtZv8vpi/OdLKQR4ZgH1BUjUzbwwWCsmZE88ACh0uRi4cqUWqiugCFEBIHWAiLFarFSLRAnvLjBRzFTLuesTS4uwqKSZF+0reMRcfWJ8I61w1Vy+UprX6t+o+mZqpAFMhi0U+yTKgsA0AeBK2HNOkSVRmTXeouYV2OjMIV6uoAICCJVXCwOr3EbEQSCMzVwrqQgXQbwTcz97b0sPbJPlXOqyaAosAosBADaosTaZPqd+WPMu/0qSACCoPhIEE+0iT64L9F8qtbM0qVQpWHV3TrAwNRZftjVJXTMmQDABMHSQYLyvElRQpExP1hzJOJjsPzBRY8PpOR9ZVoAH0DGR6X8iRczDEcNFJxJLmBMSTOwgke2Lc8F3zT0EsxYXJio4uDeIYbCxI95F8dLqfJXlUQ9S1frPFqxVSTuWCKOUmBE7SsyAdX5Oc7qJL0Kk8y5BkgSQDQZQLRpIYRA3AbGNce8dCjwymuYN6dgrEtqY3BkTLSZF5PgfDBxUL5JQutZqrIDsTHWMNyZiOW1zjQ3yb56DHUhrGVeJ35imPGNja21iwHodUq5Q0KzIhNRQXQAgXBA0AKsRAjl53k1IDl2XauAutq6TAGo1F5cgd/Z5Ysz9D6BapJd+tZQzEk6eqVov95jjoVP5K1C6TnbTIBy1IqDETDTeLSIx9Vfkubq9K5tCBLKrZWmF1Rv2TaYAm9sLpI94UzltQgrqUL3oAk6pgmd/LeIkjxxs4nXdQyl3I0iQWneirmZPicPlP5I3Ag5iiectQmSwgz9JPtvMzAO+PiXyUZpldmr5c9knuuLKkDZfAAezD1x7wGLpymng7nbTVB/yvp/LHJ6dWSLzA8uR2t6Rjt/Hco1XhrojaWaqQpuILZkgG17TNvDCnmfk0zT3d8oxk3iqpvy7IA9LW9pw3JLmAD6NZXL5jP0qNQOoksysey5VSwSxtJvtcArzx1PIOzIlQroZ1DMh+qWAJWRaQbE7Eg7WhGp/J3XWrTZmoIzVKYVqZqFgVOuRqi4VS2/LD24Ydlio1W8CSRcgXIB5ATebm2GmnyEZM5mtKsxcqCZCmIkiDf472LHngQ/SCvWJXKUC7hiGr1iUoKRKnTbrKoH3BFu9E420gzI1SsoogO6g1CqqRsjXaACZEXG12F2MZNxWQMWsfIgEjsm5HjIiR4HmMOwETj9cM5yubf5xmqbJVpsE0CChqEIAYUKFZLtJkEybhEr5rSbyxIBmRJmY3udt+VvIY6n004C9TMUK1JRr0vS1MdAFi43psGOnrbERc8yMLrdEa8Qy0hblUQEgHlooA29D6csJtIdWKq1AR3r6NekhpgeenT/AKrYxjNhiBHObxGx88NFHoLU1Eo6lyrIB1hO8XA6ubWsLem2Lcn8nldKtF6womktWlr7RMqaqAgysGZiPXGdS7x6Whg6CcNr06Lu2sJVZXTSUkjTBYhr9oBY8lm0zhb6X8b63qmVT1dPrKYkQ+tWAdmHnCRMN2WJ3t1diRVCsd1nyLSefoP7MYWPlE6N9eKBUBWLMha1wULAGd+6fDc+mNNpCStnPejnSBxVCUlBNQiAxIAYAgVFZbowk9q8gwQbQQ4flqGfdmV6dCvUeo4RyGpsGbUBTdSIYBoIK33A72L+EdDK1GulQiApuSq7WuJeRykgTc+MHzhfyfVqZpN1uXJpVFeSlQqSpRgGPVwbqQbi0eAjHSQ70a0S7mUcQ6BZsalXqCFuwWob2s0MgVRc97A/LdFc/LGpln6u/OkJnYghr7zMEezHSalXOdWq0Uyg0kFprEgmdRgCmNMkzJDQY7JjBLJq1VyrkrF2ps+rULwwIiVmZECCuxkHGlJPkZpiTwz5PE+bAVg3zkkqTTWmaSOWIVCCF1cgYbdoB2wnZvLdXUemyUpQ6TEETAMhltzmPONwY61xugWWtShyq06jAIzBmqEU+rGpTqJ1EgeJneLc8y3ydZl+61IMvZZXbQRAEErcgkAGCBvhtpAC+MOTlqLALdWmxgRU0TOq9gvnbY3wOqVHWsmpWU61AJBU98AGJMGOUmLjDzX+T/MNl6NP/wCG1U9WpusqbdcG7JjQTEkz7PKyv8nmYdpd6ZCNrSaoLG4InsoEHO2qTaIg4zqXeOg1wTjq5imq1KKlyFRqYgtUWCweGAGmS06mibEjUAcnHOiVDS70FNE6G6ylpIV0KGZpmF6xAZBHMSLrgLxPoNmqnVIepUoCBNWAy9kgqdJDMIuIEWtcHBzgvCOJ0VIp1aWYT6oq1dYUjcAgFp2sGAED2PUhUJFTh9EGQ1eYDAhDzuDI2wa6LcBavWV6deuOpIqS2rvLEKgfskkESxEANEHGrj3yd57MVOsAoIYEhXYKTfYQSN/OfHBf5PujtbKmoleNZrCAGDDT1FSGB3hjNj9jbApJ8gDq5NiATRRzAl6jQ7EC5IKmBOw5CLDYTDAcqfDExoR4cTHyag8cZ/2lT+2PD3Wx55VJsvquFBJ2AxlOYHVs8iBUUzytpE4pz+bp1F0awJubE2HKxHP8MDKvD6QUxUHspt43PePr7MOMqKLHa3v0NuY6U0qdMu7LCrJCupPooDSSTYDckgY+0yecrCalQZVT/h0gr1eXeqOCgO9kQx9oxdffi2WzGYoUUzNFwHFZyoQQKDqyqCObVNI8Aq1Jgxhu4vmHRUdHCgMikFdQYVKioPrAiJmQcVxQaVyMZKvbYE8UqV8jTauahzFFe1UWoFFVRIk0jTVVbedDKPJxti+txYVMszoJV6TFWDLBBQkEXmPZgdx3pVl0yxR1Ob61jS0aQdbMJARJ7aSUEJqZQ4JuDgV0eyrpkBTqjq3SkQVqOJuGgIXpamAEACbWWbAncoq1sZS2sZ+IKRw9vENq91fVzxW2fbfrqfp1iT7jSW/kSMas9fh7HxWfe84GZ+jVsyVSoO4UVInxgB2JP5eeMZuwrgSbpkznFJCkVASKlJh3R/iKp7t7qWHt9hMjKhqk2Y/33rWAnbzgYAF3FIo5LanQKxSpYtVUXZkURPtwbfiB+finPY6kki1n1ah7dAM/y4eB/CZzR0yoDLRr1AldqhN9QGpgggkBSusII8Y1GLsbg7qdeoMjWak0VNdYqwvpPXuJi8gbxzwIpZSmCR1iLpd1gaS0rVdQYI1AkAHn4+m1dfzPNiSRNYkkQezRG3gdYJNrkk74WNrW+Y8kaimbOI5kNSylQdgMwffbVl6piSRzMb3wB4jxemsaC7HmabwvobuPDadsaaw67hjPIXTUdzBMaaeZdiIHeimCYjkIwFr16IUJTEEd6qyuZNxCBwBJ9LbjbVjU4xfMMbkt0Wt0orWsvoZJPrAUH3YI5erWqZdw0oxVgOwoBJUwCS2qxj3jFfAOHCn9K/fiwKEBQeZJI7R94GN9JHd+4OdhWk+okzH92xGVRqjaTldjFWRa9DUoBL0yUPPtpI9JkYHccz4dECq0mopRo0gFSWa7MuyBwQPGLyRicKZ+ppmCOophGHiydiotrGNNiOZ9Rj3jVCaVQLOqmy1UIudJMsR42NVYvY+mOp8jm7TCKRZbsNgZn/8Alh8Tj2mSCY7YncU1BE+YJ+K4vy7yABXDTsYABHjOiDjfTyo3I9zt+Fvhjk+GjolKUXuYfn5SJVQPOAfiVP8Apx8sqtmKYpSjMHDQCBpA1BiRFtXZ5Tr+7gp82WZi/oP0nGHNo1KqtdVUqAqMJg3ZgDsQRLg7ggKYmYxvG6kTk7PM/wAPA1U5BaopUNqOoEqwUsAbwWsQALtYWxgztD6KnXVyqwkB+0UFQrpUReomplGgyT9RlMSRqVHzLGmQDSVmWowAAbTI6sdpmgtGoELZCJIMYJFPK36YpOdPYwkBeAZ5cyHc01hHKowOpW8SpKhgZBBB8r3gFHyVM7qD64uVQNtvLHuISds0DOK9H6VdQGBEbFSRB9Nj/wB/HGBOjVSnHV1FYD6rgj8NQn+XDFiYQ9TM9CgYvKnwDkgehIH4YzQPnBHMjL352qV/yt7cEcBeN6xVQ0wS5RwsAmGWpRYEgXsNUbjvA97FMXWMsZ8TGcLV+1T/AMh/68eY6jAt0661ZSlBYjcBjpHNrkem+5GN4oZkCA8AWEU1G3L95jJQRTJegzk7GFUaeVjUBv3r3v5Y9r0qcQMsoLdlSxpkBmsCQGJgEzYbA4SjqVyX1/kzWl/CeLxlaas9SsCZi0ajDaVRUVySxaYUAklgBc4syXDDnVFXODUhumWkGmALK1WCRVc96CSiyIBI1t88CpHMVjWbSaWXPV5cCdBYDTUqrO5H7pW5aasWacE8pmGp6KLIbdhWHdIVZW/iVBkWIIsCL4NNcjdg/MItDMoCAKXVt2mMwDOpBMmJFMgTzMbxgE+f4cKjI1Q0EokwKnWIG0sWqoA5uT2D2YYwphliWXpKwFMOw7I1K076GRiwE8zpAHmR4YXuC8SVcxmqaIlVi9OoQpTvGhT1soZgxTVADRErEyMDdbmoq3Rf0fzBzGYrZinSVaYVaNIF9LaVZyzlRTOgVOxCm8UlnYDBPixZaZappVYKsetJgNFzKKAAQLzaTjLWy716gnL0lhT++XULMO7p273PH03AWAMJk0PIpRIYHxVhUBB8xifSPk17Feihz1e/1Ruq5mn+zwC6fuVPeH2QfHGDL1WamhipBVTOqiPqgz3Z/PEWhlyLZapf+/t4+/nRQkCmlNN161gp8wDeYN957XlimR6Va3Iwg5ujzP54dVLFpRqbuACYCVUdjKrHdBO+JxOqtHO03JUK5UyTB2NAgW7Ql6BPks8rU5niI3LUYiCqVo1A8jeCBffkTgdxWgauXoUnRuso6V7xLMdPVlkcKVKzFQyf8MAwcShOLRSWKUXuVdJ6OnNVFLinTqBaggS7EjQyqCRN0k8hrEm4BJdCQrZfMUieyGNpvpqUk38pDX238MW8QqVczTFOplQ7AjUesCrqH1qbA9Yvj3QYJHjIr9k1aKOGZ0So0sFZAuwXT1lV+tuqwRqvJiNgulgpDUJT22CPQvOJVpPSHZ7jKrd4jqUDMAZldQPjzB8MLg4EFzbUerpBKRMaxGpBEb9/cKTJ2vG2DNKrScBKpUoDKjrVgHaAlNoG595mxOCdDhApkNT6wEAgAuzAAxIXrajBdhtHu2zPKnHbn4GljljlTPlcw5B1EODsBVqKPMd5hEco/TFJzKExqpqu0IS7T/NRHtk49rUtbampMzbdvqRtyPbn+/f589NIEJTFMnxrJ79MkHEk9T2Xv9KKaWlu780vf2CfBIGTBQwGNQgkGYeq/ajeYO0b2xZWJ06pZdF2NpVGt1YkESECsQZuBzMgfwOoDXC63+kR3ZQ/ZDq6kldML2tbE2HdBsZknmcmqsdKjUerN+ZNRploJvsTexx2pUcbYufMU1OvW9im2lFBBOjSrKskgkKG0i5sowZ4cjL9aoV8xqER/GxHsxj4b1l6nZXUFEkvsg0yeXLnNgLzIG6pTDxrCE+Okn8fznHO8Su0V6aVaWb+t8sY87mQxp0x9eooJtACHrW52shHtGK6uXVUMagN5paQfXSAZ+OFdqeYeX+b1w8Mo1BSYcFC3WB5MKzRCbgeeMqO9rkCSrfmbc0+XWktWotXrKgJASbl2LiStgTq5mfI4zcP4ZVqx1nWKn353Gw0swJH9jHzlSKTanCoYOkPTLADwRVqSBykjynG9OKZit/4dQEWAzRz8gxgelz4xjSerdDlHRswnleImmgTqO7aKW3O4kAAc+8eeNKcRqG5okCftAn3ICPjimlRYoOsLyNyCIPnCTB8hj4XOyQqoHH2iX+J6oQfU4Ojt/D7GNaS3RdS4zJjRB8DVpz7tc420a+obQfCQfwwNzVNXAAfT5L4+qMPjjJmKdGmomCdr6ySf5dcHE2u78+hRJPaqf58xiBxmyqg5tp3FFdPlNRtfv00/wDJgZw7NVHMlGQeagH3Mwb2icfdDiD0q5Z0ZlqinTBWAQQ9SNQZgTOsXExFxzw8M02ZyY3HYZpx5jm/SHjjfOan0rUoIGg11WIAHdvExO/PEx1kRr0eX+lT7bHAXpTUqdUwpMFeyJ2RJqVvo0UdneNRJvpF7wRgoMvXO9f/AC0kwIzVBxXywepUYmq9UhVBnRSamsSIkNUpbjTvJEYlGG/VrzLPl1k/J/sOGQ4cKNNKaWVFVF22UADYeWM/FM0BAGp6iEVIW5AG+rkAV1ATc8gYxipcSq1NNNWUlpmoAewBNxMq7WtB07E2IBM5bKLTWEEXk8ySd2Ym5Pmb4sRKeJXollvpiovnoIb4i3txl4xwxcwg7el17VKqveptFnQx7xswJBkE40cP7Gql9gjT/A3dHoCGT+UeOFTgeabI5oZSsXNKqziiz6mXVOtAjmwLIShpkgh6WpRFWw0NMxcK4gzuBmnNSoutHo9W3YqAXggQRaR4qynBv6HllmP/ACvPzX2Y843ladDNLmSo6uqVSqYHYqDs0qswYVh9E3rSMQDi7MceoJdqgHjPhztvt4+kkSTySjCD3kl9/qdnSufKL+dbL0Rkp5oiV600QD2UKwQpAIgQbTIHp6Y8q1UMM9VqoUzpKGCIg7IIMGRflfH3lc3WzYFTLBaVIgRVrKzNViYKUw6EU7n6RmBaSVUSGAbMdIs0rNScCjUSNSrcQRZ0YySjRY2MrBAKxi6w463t+e3oc7zT5Kl5e4zasoPrUv8AMp8PFsZMx0oo0pValNwNgGkx9mFB28yLEYXstkatWSBECRNtU2ttzB9inxjG3L9GXN2hfICf6Dle++IvEly28DdprtfiU57pf1hEKRHNWIJHh3SN7/8AfBrheRFWmtQmsJ27Y9hB0i36HGShTpoezlKzEHd3QXBjxjceHjgjS4lWZu0nUpG5ZHg+cRpHw22xNuK2irfgrNvDNK3svH2s0U+F8mqVzHPrGg+4i/iMWNlnRQKRBH/zNRje4MyfQz5eGKWzKjfND2FP64xZjpNTW2pnP3W7PqDHw5X9ooyatxaM69T61msisbh6YMcqTn0mX/u+B+Zz1YHS9cKRyFIAj0JecC6vHKz912F9h/c/HFdHhdZvqVPUITjSxN7X7+43kru9F+wWocY1V6EzAqCGOq+pXpyJYjvMBhjzd2n/ANv4VQcLK8MZaQLmqpRkcI9lOmoplREbW8ZPtwz58aS3kob2JUBb4fjjoxxUVRCcrdit88o0qtZWpawKrlewh3aWEkg94tuPKbX9qdJgD2EGmAACSPgsj2A4KZbLqdTBJbra19NiBXqbn89/wx7XrG69RECZNRBbxkjb19uBxT5/f+TN0LFfipqNLZWiTB7WqdhMkMt/jip+kwVAtMFG5qlNQgPOCjdr3DGjiPFFcFFpopMhnF5BtC2tMkTzm0Yv4Z0KB7dYFRyQNDeptb038fA8/RQXP72dLzycUvz89AHw5evqnXWprNyahMt5XcEn02Hhh0y2VemoValNB9ynPrvUJv43wLrcGoAaaRrBlI/wtQkGbgqLzecUPwetTE0nqpPJSUbbcrGk+onFJY3VJGY5F2tfnkNOZWVkIKht3W0n2GT7pwIzXFOqkFaSN4HMlX9wU39YwHy3FKtNiWepU8QzEH2iNJ9oETvg/wAO40lU6VVgwHMODHiIJt5iRjnnHS03zKY3BbPdenv7GTh3GmILaHc8tNYt7wwAnzjGpKtZmnq6dMG8tpLe0SPfGKa1ZBdataowNl6yoI9yHbGnRmqkEaFXkCxJH/2wcDjlT+K9/I23iduCj6+1+xTxPNiyswB+6ay/BLEe3FWTJgkq9UqwakorfRCCCrOKj9bqBEkMGAIlRN8GsrQqxFVkdfDSZ95sfdi85NSIIUg8oGN3KL7CDlFqt/Xb0AL1qrnUyUpPjllO1t2zIJtj3BX9hUfsDExnXl7/AM9Cl4e5/nmUZ5zAVGJcmwawtckkm1re3AnMoyVqVXMdV1UPRqaG7orPSIdh9gPTRG5RUvacW8L4OtF2IgGANzI5kbTJt/XbBJ1DCGuIusSDIjSQbFYmeUE3Fxi+NSpOTr5MnkatxgrXfRo4dT+kVj3nWoTbYh6alf5Qqr/LjTxTilLLqGrVFTUYUEgFm+ygJuf7MC+FDOZd6HVU6Vetpap1dOmnVipqZGOnrqgtTAUm4LHSBJMavvJ8MdzUIp9QwBWvXzFRK9UrvpUElQsdrtkIBsjDa2ru3I01zDxQgfOGqqHNtOotT0nakAO8031KJLSACvZxobiIZIr0WQEAkEB1HO5SSsWMsBGE/I8U4fkmZ8tlq1Z2EnMKlPtAD6rM1NQnnTXRvvinP9OM28rRo0qA+0zCrU9gEU1PrrHrgbS5jjCUuQ4VqGukygrmKFRSpRzMqwghal5EW7Un74wgdH+B0FzNSnxCnUUUz9B1qEUKqC/WVHur1fFWbTaQGJkZOD069GqatNDULEmqoJD1ZJJfWIK1ZJIaQD3T2Y0dE4XxDUnWUjUqUiSGV5FamymGQhoJ0kQUNxyLAgBqpDkpQ2s3ZjOKEUpFTWdNMKRDGCbNtAAJJvAU77ENxXoOMzFQ1StcCC4EoVJJFMpIJRSTphlYSxntNK9xPjy5TOVTRmrUcaurqUDT6vWRILkU5QlR2oqMsEQScaP+Ps26nRSy6zKhusqNpNu0V6tdVtl1LNrxON8iZsr1Tk6lNa9KmmvUBUo1GIZVWWDLUhk5Hd9txJwYGepEAmqDM31j3xE3N/QYSsvwyrWfrGFWvUNjUqSbG5VYARF56UCiw33ww5HqqSCnXRFdRaE1dlgNBM84mb7j2Y3BtvezMlQSo8SpI+lHBDE2AO9gNxzufYPHGvM8SUKxYkrFxy9Ltz2wJfilCCFRjv3VUcoHn97yOBmZzRrTNRVVIUJJnswJKqpg87+J8DjGTCubQRl2HxmKivZUQKnaI1KCR4BouwFoE3xflOCrVGrVpW4EqdVuZvHlYwYOPrg/COtcsNWhTYkC5gwCNrWJ9nicFKS5m4BoJpMbeAgECDYiDiT35SS8Td1zTA/V0aRKE5lm3IRARtyM3H9fPH3pWoVUU84q3BJYqIPiF5fr4bGkyNbUGeqrx9XQYI8CREflj7zWfpU11MADtpgapG4ufjiUkrq78F/B0QyxirjF332we3R6inV1ACSKtGCSxk9cniY2nlhgz+5/9p/jp9nLCnl+KCrmEFZhTS5AEAa0AKkmOV29VHhhmo1dU9X1dWInTUknyIIMc7FvHFoRpEZzlN3Jt+Imp0ifKhUdV1KoD04KksVDE3BgkmZ5zz5D870lq5ptBCqu+kEwPMncnG2j0UqdayMKciGZi5eAzEDUe9qtz95gkPGUya00VVVQAALLA9ef4nE5yV8hJHP8mBTvdm5HrCI9IW3rODnDukApwpRtPgG1R6TpI9PhhpKDwHuxRX4bScy1NSfGL+8XwPNqWl8had7Mv7ey7R9IFPIkMPYSwj2HG4Krr9VlPoQfywMr9F6R7pZPQyPc364qy3RtqZmnXZCe9pFj4GJifUHEWo9jNBCpwaiwg0wffPvmcAuI9GGXtUiWAuBs4/hIifZBw1AY+KikiAYPjE/DCi9OyG9xf4RxusKi0aoLSYk2cWJ7Q2O0TAO2+GPHgHvxgzfH6FMlXeCN4BIHqQCMN7vZCCGJjxHBEi4NwR+WPcZGTExMTAAMoMoAlZJuZY7m5sPdj7GYHJE9xbbc/wBcYTkc4/1EWd507eFy1vLFn7DzR79ZVn7x5bbKBbkOWOv9JG7lIXT9iiUcWKVCEqqNOmYUaT3gVZSDKkFZVgQQRI8cD830oRMvWy+bPWFkKUmZWPXqwICOKd+sUmGVILAhlFyqnOGZdKZqdbVRm1Rqa5sBtJJxuPFaI/xD/Kp/THI5vFka1LT83+fYpWuPV3OfZTglapTapWFRdQLaWLO6KQCFqOyLqZbgkidgZIJLRla1OmqhAojwQSQORMSfHz9LY18S4vTak6rrllIBNhJEAm/5YxJ0PqHv5keign/9h+GMwy5XbxtS9vsWjjxv/I9Pv9GXHisbauf4RzwO4XnWpJVQ0alWk1Wq4egwNSalQ1CGXWrypazJqkATBBwTpdCKX1qlRvRQPxB/HGPM8EzFOo1LKMFplVZtZEyxI30mx07DwxWOTNC5Zar5IJYsEvhxy373y/PIvc5PPgUtTCqg1JqVqWYS37xFqIrR49kowMEEGMYuIZ6vkAXzCUqtIhQalMlD2AbvTKMqkg/+ZBI+qMeZvofXrwMxmVMEEd4kMPrLBXS3msHFPGOgxajNbNZnMql+qqMQhGxDFYciL3f6onFIcQpuqZLJhjDlNPwv9hiy/Fkq01dUJV0DwxM6XAbtC8G4n3Ypz57QqMoUL2Gt9qNJv4GNtgzYrGTzrW0oggCOyAAuwtqgDwx9PwDMMCKmYADbgE3kRcDSDbHTHBpd6zneRNVpPqpnKSd4kCYkkLaPUQZ5eGFjjFDtnTI1kXAmOscLK/a06tXnGGLP8LeqiKgQtSJVxEajaDa0MINyO9vj44RwCuKiNUXsLbSzyQLQVuYIIHP4gHEU8r3bNvRWyPKXAFMDrKjCSBEAGBJInVjTT4b1KlqeoGFkFhDeIvAB8DHlzIxM1wZ+t0rWNNCJUSfaogjbePA+WPU6JIe/VdvRf1nHW2pRqUvoQSadpFH7TdhqCsREzJiBvsMBKeRr13LhCQTuYEA+EkTA98eeGmrSXKUywWq9NZJFiyk7kXFvHw38cA6vTRP8Og7fxv8AkA2PMaWC9U7b5bHowxZeIXwR2QdyPDKSqNKrBEEtEm9w1t5G3IjyxVn+D0mGrq6TsAYBWQfUwf7+K6Ok9fUStJEnyJv43Ivy2x81eN5ksV6w/wAgWPeo/A4msmp/DbNy4OUP8jS8X+1hLK1c1p00cvRpLOyhQAfQN+XhjfkWr05OYalp3sYI9LAEeU4Uq2ZqOh+laZvLEEMeRAeXUi/h4R2gRb0UARjV16vqgXNjK90w+506ptg0z5/dlf7Mlptf+Ytv1bOnftOlE9YpB2gz+E4z1OkFBe84A+0bAepOERM2uWJCk1EYkQxInVsVJPYbwmxNjyONXCMzRpsXqLT6skJUkAFDcpUgQdJE+Nv4YwtOTnao5JxjF1T89h4o8TpurMjB9He03O07C5nl48sCKvS0XC0jI+0wHOLgX/vlhbp5g063YqAODCmRBEEQZEMCRIE42Z3M/OAHFM9dENAlGFrg7idiCPfF7xUW65kGmgnnuL5oUVrBVRGjujU19j2oiRcCDyG+MuTzNSu9RHrkIBq1EhfIEDmhmCJBELtOLsllMyEKos0mkdXWMwIFwRBA/A8hYn3KdFtSmaguTI0AxsSpLQw8dONbIQLqU3pMVQHr6ZY60Y3UbSpFxcAyYj1tozlejq106rAVf3i6AdMGZKsZFyY0g77mBgq/RymAurVV0gC7SQBtAABsLWM2543JltRLKqgn6wVQfeb4TmkbULMXRrPMSaVnpoo01AmkWMaSuw8vQ4PahgLxKvUorqYBl5tqgD1B/L4YyUq2bcfRAoDcGBF+Y1292OeWRJ8mXjg1RtSXmxiNYeB/yn9MTCq/DeJT+8J8w6ge62Jha/kyv6WH/bH6/sOvVHw95OKamZpp3qlNfaP1wB/4TrN+8qj3s34xj5zfRinTpuzVSSFNgAP1OPUeHEucrPMUpPkjRl8rRca3LEsS0Da5tsPCOeLloUBtTJ9T+pOFv9qVIADQBawGK3zbndmPtOPI/TynJuONvyPV044qp5F6/sMucqqKbAU0WRHKfwGDJzij/EH8o/745y9SL2JF8bhxXMv3Uj0Q/ibY6YrJgWmUKb8/sYWDHmdwmqXNvb7jm3EU8XPw/TAPjPSEZeotTqtQddMFoupkGYP2jgT1Gbfdiv8AMB/txr4NkqlHMU3dw2rUm5O6lhc+a42pZZdlLvobxYMW7kpfJPn5o+V6XZt/3OWt/A7fEaRiVP2rWBBXQpBBBFMWNovqbDf1v3h7B/3xN/tH4fpjFN/8pPw2F+qhHqYorx3M/CmZqK6wC6jS9ye0nZbltIn24tq51E71Smnun8fywu8a4Q5rHtaVcaoJJ7QgNba9j78Z6fAl5sT5KAP1x3KWNL4nv3UcGicuS2NfF+LDWpy1btP2GEbxJUyVjxHnI8MZK9PMaS1SsQoEntMfgtsa6fR1eSOfMkj28hjzOdIqC6qbUCzDsuCABPODJMcwfTHFnjjnLVbS+ex38M8iWiMU38qAVHPIj61aoWQzIQWMbNLzBG48JxcvHeI10Z6bBUWQxWmsiPEM2oWvt54xUekL5fWafcbdSNfONUWvFja8bWxb0Y4kVruJI1qoiCuzGDcCQS2m21vHBGOOCWlujUnmbbmla762NHDODZ3NKXbNHq5gSXmRYyFhSPAg+M4z8Y6NikTqfrbAbDSIN5Ekg3HO49uNrcMrpmCaFJwJIKkdhp35xvcH2YsXolXZy7GnS1zqE7g32vcG4vaT4408Ke9EpcTNrS2vJULfD3ZAOySpA7BJ1IZvonvLzifTwxdmslFQVEqEUXUB9JLaSCYlZW4kgqb7ETGGXJcPp0lqJVquS1iokCL3WJkHefKI3x95c5akdVOmzNEamPI8tzb2Y4pdBjk9T8VfsOGXM6cezl+MXcxksrTXWHqVmtIA6uw5Sykz4DxPLFGapUjUZQC9OZUNPJpBlSDP6A2waOQoPWLPNJG5KRAPqVsD7gfLbZo4fT5hz6s/4dnG4ZU1eOq+Z0v+5XSOUpLsSWwsVKQXUulYbte3kVO8H8VGxBxop0alUQtNnMk6gpO8WJFiLTfaTg1U6QUFZTTpEaeelRY7wB/SfcQxZPMrVQMHWD/e5/TGtTlyl6JGJ1iScsTt9rbFLKcBqMY0BCIMMRbwIibTzAt64L5HgVSk2rrgviAJB8jJE/j4RgzWoIw3YkbEbg+IIEe/fnimlUIIVlUNyPJvTe/MqT7SL463nk1SSXkeZpV2YKuazGrSI8ioEGPAt+G4+OM+b62iOtdryBc6p3IBG0b8x5EYMZtlCnrGAG/hcXtJJn0vhNzlR69UKGdgWhNTERM7hYHvHLHJDhlKWpyfrsWeWlSSGfI9JFdSXIpQYuRBj7Jn4ET6xOMfE+N0CDpqVNR50wRPrOkEf3OKOH9DdKnrHEsZbQtiYjc+QA2wRodGKC7qX/iYn4CBi+VKDTxMeB4nfTJ+VClVIfT2iWMyDvyi8mcH+ieXK0qgBYAVDCGQB2VJXlpuSbeOxwP426daVpqqqkL2RFwe0dt7x7Bhh6O0dNBbt2iXhhcauW5kTcHzxTJklKK1cyTUNT0LY3BPFb+uPcWYmOcZS3EE5KT6x+ZJxjz1c1gtGNIqNBIvYAseQ8Ma6nzZO/UWfN7+4YxPUp16qrQAOgEsYjewud+eO7o4xWpJsmt3TZ6nRnLL36jN/MB8FE4vp5HKLtTDeoLf7rYtThT8yo95/TFv7MUd5z8B+M4y8uaX+yqx4o9pi4hmENJkRAuqBIAG7DkMa/2UB3n+EfiTjNxdKVOizTsVJPaMAMJ8tpwOrdN8uvcV39FA/wBxB+GIy4l4uZuHDyzP+1FsOLk6Q8W9pP8AttjLxfRTp9YqdxkbYTAYAjedicLtfp+31KSj+JifgAPxwKz/AErzFVSpKhTuFQQR6mT8cQfGSk6OyP8ASs1XJV5jRV6ZH6tMAfeb8gPzxm/4izNTuD/Ik/jqww5PJUQqlKK3AIOkcxO7Y2jV4Aep/IfrjfQZpdbJ6Ij0+GPVx+rFSgMytRKtcO1NTDBiNn7IIWd5I5bTg7+1I7qAep/IDF+cy2umyswAYEWEC485wko9eoL6ydjFhIsb2G+FkcuHikrf1NYox4mbcqX0Q01uKsN2VfZ+pwv5qktbMDTpqM4g7bqLXNrrP+XFVPg1Q76R6mT8J/HGinwYrDB+2plYEDULiZm07+U45ZTnl+GS28Tp6LHjVwe5rXoizQX0L7SfgIHxxrpdE6SCGaBEQAFt7ZOCWUzaVEV9TdoTE3B5ghfA29mPc1mhTRnWmTAmAIJ/P4Y648Lhiknv4s82Web3KsrU3RizMvO/aXk3IeR8wcaVpkbKB6/0BwmZvpVWZw6aFja2qRzDXE+8Y8o9LK1QhHOhjto7reQMagfun2E4eeUca1NN+BnHBzdWhg45kDUWRpDr3TEA/dJJ5/AxhXWhXddSo5Hpb+voMFf2bWcyyn1c/qZ+GNmWy70BJZdBPaiTp+9yttPvxDh81ybeJfJvmUyY6jSn5ITC1Ub6J8CCD+Jj243ZWlltX0hrREiFETzXs6j6YcczlkcRVhhuA0fCL/HGGp0eoHZHHoSB/rOOzJlWVJT7CeKUsTbg2rKsnTyI7nVsfvGT/rsDjTVzlIXWpSUj7w90CR/ftGFejyBtLFhPdMgz93YQw8t/eMXno1R0wWefGQD7tN8S0xXIJTlLeTsubpDRidfsCmfS9sD810oU2VJuO+bWPgOfMY2J0dpCIVmI+0SAfIxH4YJUclTTuoq+gGHcUZ3FlcnXzLAt2V5SIA/hHPBzh3BUo3Hab7R39B4DBDHxVrKoliAPE4y5N7BR94E8c4wKY0Ke2w/yg8zHlMYx8S6T/Vo/5iPwB/PGHJ8Lq1zqYQCbsbEybxO53ttjUY1vILK+DcJNZpkaVYap3OzQPUc/PDmqgAACALAD8MV5bLhFCqIAH9k+eLcZlLUwJiYmJjIxHXJnyGD3RXLletYHchZj7M/qcEqfRykt2LN6mB8AMecHpUxT2F2JAAm028cUjLjMl9LJV3L/AEOUcMeotzWXHNifb+S49VPBD7gPxg4vDnkh9sAfjPwxIf7o95/TD/T31m2Y1APpajfNKhMAQOcm5A8Mc4LD/ucdU43lw1LS5LKzKCDYETPKMUHNZHLbGgh+6Bq/0ycTy8MnVOkepwPGPDFxUXJvuOe5bhVep+7pVG8wpA95AHxwUodBs0/eCJ/E8n3LP44YM10+oL3FqOfSB/qM/DAvNfKFWP7umi+pLH4QMQ0YI9aVno9Nx2XqY1Hx/n9g7wziLrRRLSg0Em8lOyTv5Y+6ufb6zwPUD8IwnZPilSoDLXLEkLa7GTYeZxuo8Ir1O7Tc+Zt/ujBPiZuTjBNnDHhIQV5GkFKvE6Q+tqPlf44nAR1rVVUwA2q4vD32H3g3PHzQ6IVT32RfSWP5D4484jwxsmoq0qjSSEckCINwQI+0N774rw+PLOaU1SI8RPDCH9uVvwD6cJHNmPpb+vxx8Va+Vpd5knzOo/mcJrV6tYxNSp5CW+AtjZlujNdvqBB94gfASceuuGhDrNHkvPOQa4fxVGrulI2caxII7Qs0W5jSfY2DHVMdyB6D8z+mF2n0UqU/pFqDrElkAFtUGxJNwduW+F2v0izFTeqwn6q9n2Wg44uIeLFK0rOzhOGycRaTSocOLcGyxE1WFM/a1BfgbH3YUc7QpK2mlVFQEfZI57bQcfOX4FmKpkUnv9Zuz8WgnBfK9Bahg1Kir/CCx95gfjiWPNOUlUdjry8Jgxxd5Pi/PEBJn6lPuM6ehMe7un3HFh49mmBlwy+RCGDY2A7Xsj0w4L0XooJIZz9429wge/Hr8IokR1aCfAQfeIOOqeSEJbK/E8pJtbgHgvSYImmpTcRsRpJjwMGT6icFx0go/bA/kf8A6Rj4fozQOwYejfG84z1eiSW01GHjqAP4RHxxzScJO+RtJoIJxChUH71GvMFgLi+1jj6bi1Bf8RPYZ/DAmp0S+zUnyK8/UHb2Y+06JrHaqNPkBHxnGaj3jCFTjtACesB/hkn3AYyV+lVMdxWb1sPzPwx80uiifWdz4RA9+/wxpo9HKC/VLfxH9Iw/gQbgfM9J6r2QBfS7f37MVUeGV612DR9pybX3Amfyw3UqSqIUADyEY+sGtLkgoE5Ho3TS7/SHzEAeyfxwWVYsMeziTjDbfMCYmJOJOEMmJiTiYAKqA1KxNyAbn0xfwX/w9L+BfwxMTHTj5swzfjLxFyEJBI9MTExV8gQndIHJy7kkk+fswoAYmJjyeJ6x9T/SepLx9iDFmXUFr3xMTHLHmenm6jHroMo6ur/7gH+hcNK4mJj3MXUR8RxH+aXifWF/jLEyDcaqdjt+8XHuJipENERAFh4DEm2PcTAuZl8jNmahA3PvxXlcqijUqqpJJJAAJJJkkjfExMa7UJMvLG18eaz4nExMBgrrOY3OKNRxMTE58xk1HE1HExMYAmo4mo4mJgAmo4mo4mJgAmo4mo4mJgAmo4mo4mJgAmo4mo4mJgAmo4mJiYAP/9k="/>
          <p:cNvSpPr>
            <a:spLocks noChangeAspect="1" noChangeArrowheads="1"/>
          </p:cNvSpPr>
          <p:nvPr/>
        </p:nvSpPr>
        <p:spPr bwMode="auto">
          <a:xfrm>
            <a:off x="520700" y="-43815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768" y="2024392"/>
            <a:ext cx="1971292" cy="244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" r="9605"/>
          <a:stretch/>
        </p:blipFill>
        <p:spPr bwMode="auto">
          <a:xfrm>
            <a:off x="5984846" y="3299627"/>
            <a:ext cx="2776305" cy="1165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991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jdelijke aanduiding voor dianumm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C32D008-99C4-4A7D-B5F9-E52843FD916C}" type="slidenum">
              <a:rPr lang="nl-NL" altLang="nl-BE" sz="1200">
                <a:solidFill>
                  <a:srgbClr val="898989"/>
                </a:solidFill>
              </a:rPr>
              <a:pPr eaLnBrk="1" hangingPunct="1"/>
              <a:t>7</a:t>
            </a:fld>
            <a:endParaRPr lang="nl-NL" altLang="nl-BE" sz="1200">
              <a:solidFill>
                <a:srgbClr val="898989"/>
              </a:solidFill>
            </a:endParaRPr>
          </a:p>
        </p:txBody>
      </p:sp>
      <p:pic>
        <p:nvPicPr>
          <p:cNvPr id="32770" name="Afbeelding 1" descr="Schermafbeelding 2015-11-22 om 21.47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6565900" cy="672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268760"/>
            <a:ext cx="7908162" cy="87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/>
              <a:t>EvolutiOn</a:t>
            </a:r>
            <a:r>
              <a:rPr lang="nl-BE" dirty="0"/>
              <a:t> of the </a:t>
            </a:r>
            <a:r>
              <a:rPr lang="nl-BE" dirty="0" err="1"/>
              <a:t>number</a:t>
            </a:r>
            <a:r>
              <a:rPr lang="nl-BE" dirty="0"/>
              <a:t> of new </a:t>
            </a:r>
            <a:r>
              <a:rPr lang="nl-BE" dirty="0" err="1"/>
              <a:t>cooperatives</a:t>
            </a:r>
            <a:r>
              <a:rPr lang="nl-BE" dirty="0"/>
              <a:t> per sector </a:t>
            </a:r>
            <a:br>
              <a:rPr lang="nl-BE" dirty="0"/>
            </a:br>
            <a:r>
              <a:rPr lang="nl-BE" dirty="0" smtClean="0"/>
              <a:t>1990-2012 (Netherlands)</a:t>
            </a:r>
            <a:endParaRPr lang="nl-BE" dirty="0"/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467544" y="1628800"/>
          <a:ext cx="7904584" cy="4933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4427984" y="1700808"/>
            <a:ext cx="1512168" cy="4464496"/>
          </a:xfrm>
          <a:prstGeom prst="rect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5642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0405561"/>
              </p:ext>
            </p:extLst>
          </p:nvPr>
        </p:nvGraphicFramePr>
        <p:xfrm>
          <a:off x="107505" y="116631"/>
          <a:ext cx="8784976" cy="6295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02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403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833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569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22008">
                <a:tc rowSpan="2" gridSpan="2">
                  <a:txBody>
                    <a:bodyPr/>
                    <a:lstStyle/>
                    <a:p>
                      <a:endParaRPr lang="nl-BE" sz="140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2000"/>
                        <a:t>Products/services</a:t>
                      </a:r>
                      <a:r>
                        <a:rPr lang="nl-BE" sz="2000" baseline="0"/>
                        <a:t> are offered to/can be used by</a:t>
                      </a:r>
                      <a:endParaRPr lang="nl-BE" sz="2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8113">
                <a:tc gridSpan="2"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400"/>
                        <a:t>To members of the collective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400"/>
                        <a:t>To others</a:t>
                      </a:r>
                      <a:r>
                        <a:rPr lang="nl-BE" sz="1400" baseline="0"/>
                        <a:t> for free</a:t>
                      </a:r>
                      <a:endParaRPr lang="nl-B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400"/>
                        <a:t>To the market (sale)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39968">
                <a:tc rowSpan="3">
                  <a:txBody>
                    <a:bodyPr/>
                    <a:lstStyle/>
                    <a:p>
                      <a:r>
                        <a:rPr lang="nl-BE" sz="2400"/>
                        <a:t>Products/services</a:t>
                      </a:r>
                      <a:r>
                        <a:rPr lang="nl-BE" sz="2400" baseline="0"/>
                        <a:t> are offered by</a:t>
                      </a:r>
                      <a:endParaRPr lang="nl-BE" sz="240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/>
                        <a:t>by the collective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8363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dirty="0" err="1"/>
                        <a:t>By</a:t>
                      </a:r>
                      <a:r>
                        <a:rPr lang="nl-BE" sz="1400" dirty="0"/>
                        <a:t> </a:t>
                      </a:r>
                      <a:r>
                        <a:rPr lang="nl-BE" sz="1400" dirty="0" err="1"/>
                        <a:t>the</a:t>
                      </a:r>
                      <a:r>
                        <a:rPr lang="nl-BE" sz="1400" dirty="0"/>
                        <a:t> state (</a:t>
                      </a:r>
                      <a:r>
                        <a:rPr lang="nl-BE" sz="1400" dirty="0" err="1"/>
                        <a:t>cond</a:t>
                      </a:r>
                      <a:r>
                        <a:rPr lang="nl-BE" sz="1400" dirty="0"/>
                        <a:t>.</a:t>
                      </a:r>
                      <a:r>
                        <a:rPr lang="nl-BE" sz="1400" baseline="0" dirty="0"/>
                        <a:t> of </a:t>
                      </a:r>
                      <a:r>
                        <a:rPr lang="nl-BE" sz="1400" baseline="0" dirty="0" err="1"/>
                        <a:t>citizenship</a:t>
                      </a:r>
                      <a:r>
                        <a:rPr lang="nl-BE" sz="1400" baseline="0" dirty="0"/>
                        <a:t>)</a:t>
                      </a:r>
                      <a:endParaRPr lang="nl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400"/>
                        <a:t>Public collective</a:t>
                      </a:r>
                      <a:r>
                        <a:rPr lang="nl-BE" sz="1400" baseline="0"/>
                        <a:t> partnership</a:t>
                      </a:r>
                      <a:endParaRPr lang="nl-B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400"/>
                        <a:t>Pure public goods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400"/>
                        <a:t>Public</a:t>
                      </a:r>
                      <a:r>
                        <a:rPr lang="nl-BE" sz="1400" baseline="0"/>
                        <a:t> private partnership</a:t>
                      </a:r>
                      <a:endParaRPr lang="nl-B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91718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/>
                        <a:t>by the market (sale)</a:t>
                      </a:r>
                    </a:p>
                    <a:p>
                      <a:endParaRPr lang="nl-B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400" dirty="0"/>
                        <a:t>Market produce</a:t>
                      </a:r>
                      <a:r>
                        <a:rPr lang="nl-BE" sz="1400" baseline="0" dirty="0"/>
                        <a:t> </a:t>
                      </a:r>
                      <a:r>
                        <a:rPr lang="nl-BE" sz="1400" baseline="0" dirty="0" err="1"/>
                        <a:t>sold</a:t>
                      </a:r>
                      <a:r>
                        <a:rPr lang="nl-BE" sz="1400" baseline="0" dirty="0"/>
                        <a:t> on </a:t>
                      </a:r>
                      <a:r>
                        <a:rPr lang="nl-BE" sz="1400" baseline="0" dirty="0" err="1"/>
                        <a:t>the</a:t>
                      </a:r>
                      <a:r>
                        <a:rPr lang="nl-BE" sz="1400" baseline="0" dirty="0"/>
                        <a:t> market</a:t>
                      </a:r>
                      <a:endParaRPr lang="nl-B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09"/>
          <a:stretch/>
        </p:blipFill>
        <p:spPr bwMode="auto">
          <a:xfrm>
            <a:off x="2314206" y="1705446"/>
            <a:ext cx="1569132" cy="715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206" y="1205115"/>
            <a:ext cx="1142854" cy="479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01"/>
          <a:stretch/>
        </p:blipFill>
        <p:spPr bwMode="auto">
          <a:xfrm>
            <a:off x="7164288" y="1245070"/>
            <a:ext cx="1584175" cy="46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740327"/>
            <a:ext cx="1328168" cy="286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" r="9605"/>
          <a:stretch/>
        </p:blipFill>
        <p:spPr bwMode="auto">
          <a:xfrm>
            <a:off x="3457060" y="1191521"/>
            <a:ext cx="852871" cy="46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060" y="1705446"/>
            <a:ext cx="614148" cy="760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" r="68519" b="50000"/>
          <a:stretch/>
        </p:blipFill>
        <p:spPr bwMode="auto">
          <a:xfrm>
            <a:off x="2282628" y="4581128"/>
            <a:ext cx="1632287" cy="57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338" y="1660807"/>
            <a:ext cx="780503" cy="363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788" y="5197037"/>
            <a:ext cx="1670594" cy="112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498" y="1320054"/>
            <a:ext cx="1229685" cy="340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http://image.made-in-china.com/2f0j00tCrTaZpKvMul/Cast-Iron-Street-Lamp-CAL41-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649" y="2996952"/>
            <a:ext cx="1043539" cy="13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46" y="2024022"/>
            <a:ext cx="780503" cy="470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350" y="1320054"/>
            <a:ext cx="910140" cy="656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350" y="1191521"/>
            <a:ext cx="910140" cy="196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633" y="2996952"/>
            <a:ext cx="1833505" cy="1313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127" y="2024022"/>
            <a:ext cx="740644" cy="470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reinventinggov.org/wp-content/uploads/2012/05/ppp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534" y="3064385"/>
            <a:ext cx="806322" cy="80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3"/>
          <p:cNvSpPr/>
          <p:nvPr/>
        </p:nvSpPr>
        <p:spPr>
          <a:xfrm>
            <a:off x="2280315" y="1164766"/>
            <a:ext cx="3303862" cy="1289736"/>
          </a:xfrm>
          <a:prstGeom prst="rect">
            <a:avLst/>
          </a:prstGeom>
          <a:solidFill>
            <a:schemeClr val="accent1"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Institutions for collective action/commons</a:t>
            </a:r>
          </a:p>
        </p:txBody>
      </p:sp>
    </p:spTree>
    <p:extLst>
      <p:ext uri="{BB962C8B-B14F-4D97-AF65-F5344CB8AC3E}">
        <p14:creationId xmlns:p14="http://schemas.microsoft.com/office/powerpoint/2010/main" val="314675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eel">
  <a:themeElements>
    <a:clrScheme name="Essentiee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Concour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Essentiee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2973</TotalTime>
  <Words>1354</Words>
  <Application>Microsoft Office PowerPoint</Application>
  <PresentationFormat>On-screen Show (4:3)</PresentationFormat>
  <Paragraphs>227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Essentieel</vt:lpstr>
      <vt:lpstr> Collective Action Practices as the Basis for an Alternative Model for Energy Provision </vt:lpstr>
      <vt:lpstr>PowerPoint Presentation</vt:lpstr>
      <vt:lpstr>Approach &amp; content</vt:lpstr>
      <vt:lpstr>Changes in involvement of citizens in policy making and implementation</vt:lpstr>
      <vt:lpstr>Since approx. 2005: rediscovery of the collectivity in economic exchange</vt:lpstr>
      <vt:lpstr>Collaborative PRODUCTION</vt:lpstr>
      <vt:lpstr>PowerPoint Presentation</vt:lpstr>
      <vt:lpstr>EvolutiOn of the number of new cooperatives per sector  1990-2012 (Netherlands)</vt:lpstr>
      <vt:lpstr>PowerPoint Presentation</vt:lpstr>
      <vt:lpstr>Institutions for collective action=Groups with rights + collective resources + self-devised rules</vt:lpstr>
      <vt:lpstr>PowerPoint Presentation</vt:lpstr>
      <vt:lpstr>PowerPoint Presentation</vt:lpstr>
      <vt:lpstr>Care collectivities in the Netherlands</vt:lpstr>
      <vt:lpstr>New forms of cooperatives, e.g. gebiedscooperaties (NL)</vt:lpstr>
      <vt:lpstr>Commons, guilds, waterboards...:  1000-1600</vt:lpstr>
      <vt:lpstr>Cooperatives, associations, labour unions, 1880-1920</vt:lpstr>
      <vt:lpstr>1000 years - 3 waves of citizens’ collectivities</vt:lpstr>
      <vt:lpstr>(some) Differences between the past and today</vt:lpstr>
      <vt:lpstr>Multi-purpose-multi-stakeholder coops</vt:lpstr>
      <vt:lpstr>Risks of market economy</vt:lpstr>
      <vt:lpstr>Risks of new collectivities</vt:lpstr>
      <vt:lpstr>Research challenges? </vt:lpstr>
      <vt:lpstr>PowerPoint Presentation</vt:lpstr>
      <vt:lpstr>Characteristics of emergence of institutions for collective action</vt:lpstr>
      <vt:lpstr>Citizens’ collectivities and the free market system: An ambiguous relationship</vt:lpstr>
      <vt:lpstr>Citizens’ collectivities:  not necessarily opposed to the free market</vt:lpstr>
      <vt:lpstr>Technology: not necessarily an improvement.... Replacement(Nepal) farmer-owned irrigation system (LEFT) by government-owned irrigation system (right panel)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common pastures to global commons</dc:title>
  <dc:creator>Tine</dc:creator>
  <cp:lastModifiedBy>LABANCA Nicola (JRC-ISPRA)</cp:lastModifiedBy>
  <cp:revision>501</cp:revision>
  <cp:lastPrinted>2018-03-07T08:40:03Z</cp:lastPrinted>
  <dcterms:created xsi:type="dcterms:W3CDTF">2010-11-09T09:18:51Z</dcterms:created>
  <dcterms:modified xsi:type="dcterms:W3CDTF">2018-03-29T08:07:25Z</dcterms:modified>
</cp:coreProperties>
</file>