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5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6" r:id="rId3"/>
    <p:sldId id="325" r:id="rId4"/>
    <p:sldId id="326" r:id="rId5"/>
    <p:sldId id="330" r:id="rId6"/>
    <p:sldId id="333" r:id="rId7"/>
    <p:sldId id="334" r:id="rId8"/>
    <p:sldId id="331" r:id="rId9"/>
    <p:sldId id="327" r:id="rId10"/>
    <p:sldId id="329" r:id="rId11"/>
    <p:sldId id="328" r:id="rId12"/>
    <p:sldId id="335" r:id="rId13"/>
    <p:sldId id="268" r:id="rId14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tels Bart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FFA"/>
    <a:srgbClr val="FAFAF8"/>
    <a:srgbClr val="F8FAF8"/>
    <a:srgbClr val="FFFFFF"/>
    <a:srgbClr val="F5FAF4"/>
    <a:srgbClr val="EDF5EB"/>
    <a:srgbClr val="E8F2E6"/>
    <a:srgbClr val="CAE1C5"/>
    <a:srgbClr val="FEECDE"/>
    <a:srgbClr val="8CC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90" autoAdjust="0"/>
    <p:restoredTop sz="92914" autoAdjust="0"/>
  </p:normalViewPr>
  <p:slideViewPr>
    <p:cSldViewPr>
      <p:cViewPr>
        <p:scale>
          <a:sx n="108" d="100"/>
          <a:sy n="108" d="100"/>
        </p:scale>
        <p:origin x="-18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45154-F790-4F61-8EAF-1F0A91F3ED2F}" type="datetimeFigureOut">
              <a:rPr lang="en-GB" smtClean="0"/>
              <a:t>26/03/2018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AD172-25A1-4AC7-8AE2-30EA8CFE3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4664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B9B0B-2579-4154-828A-B651B7D9AA5C}" type="datetimeFigureOut">
              <a:rPr lang="nl-BE" smtClean="0"/>
              <a:t>26/03/2018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65C4D-AD3D-4AB8-9145-6D6F83C9139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953630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65C4D-AD3D-4AB8-9145-6D6F83C9139D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5802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uisj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35550"/>
            <a:ext cx="914400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horizontaal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9" t="30229" r="12338" b="47156"/>
          <a:stretch>
            <a:fillRect/>
          </a:stretch>
        </p:blipFill>
        <p:spPr bwMode="auto">
          <a:xfrm>
            <a:off x="833438" y="650875"/>
            <a:ext cx="718185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aseline="0">
                <a:solidFill>
                  <a:srgbClr val="0468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719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4B6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3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8577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74B63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072"/>
            <a:ext cx="8229600" cy="4847092"/>
          </a:xfrm>
        </p:spPr>
        <p:txBody>
          <a:bodyPr/>
          <a:lstStyle>
            <a:lvl1pPr marL="457200" indent="-457200">
              <a:buSzPct val="100000"/>
              <a:buFontTx/>
              <a:buBlip>
                <a:blip r:embed="rId2"/>
              </a:buBlip>
              <a:defRPr sz="2800">
                <a:solidFill>
                  <a:srgbClr val="74B632"/>
                </a:solidFill>
              </a:defRPr>
            </a:lvl1pPr>
            <a:lvl2pPr marL="742950" indent="-285750">
              <a:buSzPct val="100000"/>
              <a:buFontTx/>
              <a:buBlip>
                <a:blip r:embed="rId3"/>
              </a:buBlip>
              <a:defRPr sz="2600">
                <a:solidFill>
                  <a:srgbClr val="046839"/>
                </a:solidFill>
              </a:defRPr>
            </a:lvl2pPr>
            <a:lvl3pPr marL="1143000" indent="-228600">
              <a:buSzPct val="100000"/>
              <a:buFontTx/>
              <a:buBlip>
                <a:blip r:embed="rId4"/>
              </a:buBlip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171700" indent="-342900">
              <a:buFont typeface="Arial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149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3292"/>
            <a:ext cx="4038600" cy="4842872"/>
          </a:xfrm>
        </p:spPr>
        <p:txBody>
          <a:bodyPr/>
          <a:lstStyle>
            <a:lvl1pPr>
              <a:defRPr sz="2800">
                <a:solidFill>
                  <a:srgbClr val="74B632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3292"/>
            <a:ext cx="4038600" cy="4842871"/>
          </a:xfrm>
        </p:spPr>
        <p:txBody>
          <a:bodyPr/>
          <a:lstStyle>
            <a:lvl1pPr>
              <a:defRPr sz="2800">
                <a:solidFill>
                  <a:srgbClr val="74B632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8577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74B63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645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 smtClean="0"/>
              <a:t>Click to edit Master text styles</a:t>
            </a:r>
          </a:p>
          <a:p>
            <a:pPr lvl="1"/>
            <a:r>
              <a:rPr lang="en-US" altLang="nl-BE" smtClean="0"/>
              <a:t>Second level</a:t>
            </a:r>
          </a:p>
          <a:p>
            <a:pPr lvl="2"/>
            <a:r>
              <a:rPr lang="en-US" altLang="nl-BE" smtClean="0"/>
              <a:t>Third level</a:t>
            </a:r>
          </a:p>
          <a:p>
            <a:pPr lvl="3"/>
            <a:r>
              <a:rPr lang="en-US" altLang="nl-BE" smtClean="0"/>
              <a:t>Fourth level</a:t>
            </a:r>
          </a:p>
          <a:p>
            <a:pPr lvl="4"/>
            <a:r>
              <a:rPr lang="en-US" altLang="nl-BE" smtClean="0"/>
              <a:t>Fifth level</a:t>
            </a:r>
          </a:p>
        </p:txBody>
      </p:sp>
      <p:pic>
        <p:nvPicPr>
          <p:cNvPr id="1028" name="Picture 1" descr="gra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" y="6759575"/>
            <a:ext cx="9274175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74B632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4B632"/>
          </a:solidFill>
          <a:latin typeface="Calibri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4B632"/>
          </a:solidFill>
          <a:latin typeface="Calibri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4B632"/>
          </a:solidFill>
          <a:latin typeface="Calibri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4B63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SzPct val="100000"/>
        <a:buBlip>
          <a:blip r:embed="rId6"/>
        </a:buBlip>
        <a:defRPr sz="3200" kern="1200">
          <a:solidFill>
            <a:srgbClr val="74B632"/>
          </a:solidFill>
          <a:latin typeface="+mn-lt"/>
          <a:ea typeface="ＭＳ Ｐゴシック" charset="0"/>
          <a:cs typeface="ＭＳ Ｐゴシック" charset="0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Blip>
          <a:blip r:embed="rId7"/>
        </a:buBlip>
        <a:defRPr sz="2800" kern="1200">
          <a:solidFill>
            <a:srgbClr val="046839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SzPct val="100000"/>
        <a:buBlip>
          <a:blip r:embed="rId8"/>
        </a:buBlip>
        <a:defRPr sz="24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280920" cy="1470025"/>
          </a:xfrm>
        </p:spPr>
        <p:txBody>
          <a:bodyPr/>
          <a:lstStyle/>
          <a:p>
            <a:r>
              <a:rPr lang="en-US" dirty="0"/>
              <a:t>Combining Qualitative and Quantitative Foresight Methods for Energy Futures</a:t>
            </a:r>
            <a:endParaRPr lang="nl-BE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48608"/>
            <a:ext cx="6400800" cy="1752600"/>
          </a:xfrm>
        </p:spPr>
        <p:txBody>
          <a:bodyPr/>
          <a:lstStyle/>
          <a:p>
            <a:endParaRPr lang="nl-BE" sz="2400" dirty="0" smtClean="0"/>
          </a:p>
          <a:p>
            <a:r>
              <a:rPr lang="nl-BE" sz="2400" dirty="0" smtClean="0"/>
              <a:t>Workshop on “</a:t>
            </a:r>
            <a:r>
              <a:rPr lang="nl-BE" sz="2400" dirty="0" err="1" smtClean="0"/>
              <a:t>Social</a:t>
            </a:r>
            <a:r>
              <a:rPr lang="nl-BE" sz="2400" dirty="0" smtClean="0"/>
              <a:t> </a:t>
            </a:r>
            <a:r>
              <a:rPr lang="nl-BE" sz="2400" dirty="0" err="1" smtClean="0"/>
              <a:t>practices</a:t>
            </a:r>
            <a:r>
              <a:rPr lang="nl-BE" sz="2400" dirty="0" smtClean="0"/>
              <a:t> </a:t>
            </a:r>
            <a:r>
              <a:rPr lang="nl-BE" sz="2400" dirty="0" err="1" smtClean="0"/>
              <a:t>and</a:t>
            </a:r>
            <a:r>
              <a:rPr lang="nl-BE" sz="2400" dirty="0" smtClean="0"/>
              <a:t> complex systems” (ISPRA, 20-21 </a:t>
            </a:r>
            <a:r>
              <a:rPr lang="nl-BE" sz="2400" dirty="0" err="1" smtClean="0"/>
              <a:t>March</a:t>
            </a:r>
            <a:r>
              <a:rPr lang="nl-BE" sz="2400" dirty="0" smtClean="0"/>
              <a:t> 2018)</a:t>
            </a:r>
          </a:p>
        </p:txBody>
      </p:sp>
    </p:spTree>
    <p:extLst>
      <p:ext uri="{BB962C8B-B14F-4D97-AF65-F5344CB8AC3E}">
        <p14:creationId xmlns:p14="http://schemas.microsoft.com/office/powerpoint/2010/main" val="588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FORUM project</a:t>
            </a:r>
            <a:r>
              <a:rPr lang="nl-B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l-B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l-BE" sz="2000" b="1" dirty="0" err="1" smtClean="0"/>
              <a:t>Expectations</a:t>
            </a:r>
            <a:r>
              <a:rPr lang="nl-BE" sz="2000" b="1" dirty="0" smtClean="0"/>
              <a:t> of ‘</a:t>
            </a:r>
            <a:r>
              <a:rPr lang="nl-BE" sz="2000" b="1" dirty="0" err="1" smtClean="0"/>
              <a:t>intermediaries</a:t>
            </a:r>
            <a:r>
              <a:rPr lang="nl-BE" sz="2000" b="1" dirty="0" smtClean="0"/>
              <a:t>’</a:t>
            </a:r>
            <a:endParaRPr lang="nl-B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47092"/>
          </a:xfrm>
        </p:spPr>
        <p:txBody>
          <a:bodyPr/>
          <a:lstStyle/>
          <a:p>
            <a:r>
              <a:rPr lang="nl-BE" dirty="0" smtClean="0"/>
              <a:t> </a:t>
            </a:r>
            <a:r>
              <a:rPr lang="nl-BE" dirty="0" err="1" smtClean="0"/>
              <a:t>Aptness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include</a:t>
            </a:r>
            <a:r>
              <a:rPr lang="nl-BE" dirty="0" smtClean="0"/>
              <a:t> lifestyle changes</a:t>
            </a:r>
          </a:p>
          <a:p>
            <a:pPr lvl="2"/>
            <a:r>
              <a:rPr lang="nl-BE" dirty="0" smtClean="0"/>
              <a:t>Beyond </a:t>
            </a:r>
            <a:r>
              <a:rPr lang="nl-BE" dirty="0" err="1" smtClean="0"/>
              <a:t>assumption</a:t>
            </a:r>
            <a:r>
              <a:rPr lang="nl-BE" dirty="0" smtClean="0"/>
              <a:t> of </a:t>
            </a:r>
            <a:r>
              <a:rPr lang="nl-BE" dirty="0" err="1" smtClean="0"/>
              <a:t>price</a:t>
            </a:r>
            <a:r>
              <a:rPr lang="nl-BE" dirty="0" smtClean="0"/>
              <a:t> </a:t>
            </a:r>
            <a:r>
              <a:rPr lang="nl-BE" dirty="0" err="1" smtClean="0"/>
              <a:t>elasticity</a:t>
            </a:r>
            <a:endParaRPr lang="nl-BE" dirty="0" smtClean="0"/>
          </a:p>
          <a:p>
            <a:pPr lvl="2"/>
            <a:r>
              <a:rPr lang="nl-BE" dirty="0" smtClean="0"/>
              <a:t>Beyond “</a:t>
            </a:r>
            <a:r>
              <a:rPr lang="nl-BE" dirty="0" err="1" smtClean="0"/>
              <a:t>what</a:t>
            </a:r>
            <a:r>
              <a:rPr lang="nl-BE" dirty="0" smtClean="0"/>
              <a:t> </a:t>
            </a:r>
            <a:r>
              <a:rPr lang="nl-BE" dirty="0" err="1" smtClean="0"/>
              <a:t>if</a:t>
            </a:r>
            <a:r>
              <a:rPr lang="nl-BE" dirty="0" smtClean="0"/>
              <a:t>” type of analysis</a:t>
            </a:r>
          </a:p>
          <a:p>
            <a:r>
              <a:rPr lang="nl-BE" dirty="0" smtClean="0"/>
              <a:t> </a:t>
            </a:r>
            <a:r>
              <a:rPr lang="nl-BE" dirty="0" err="1" smtClean="0"/>
              <a:t>Internal</a:t>
            </a:r>
            <a:r>
              <a:rPr lang="nl-BE" dirty="0" smtClean="0"/>
              <a:t> </a:t>
            </a:r>
            <a:r>
              <a:rPr lang="nl-BE" dirty="0" err="1" smtClean="0"/>
              <a:t>consistency</a:t>
            </a:r>
            <a:r>
              <a:rPr lang="nl-BE" dirty="0" smtClean="0"/>
              <a:t> </a:t>
            </a:r>
          </a:p>
          <a:p>
            <a:pPr lvl="2"/>
            <a:r>
              <a:rPr lang="nl-BE" dirty="0" smtClean="0"/>
              <a:t>Impact of energy system on </a:t>
            </a:r>
            <a:r>
              <a:rPr lang="nl-BE" dirty="0" err="1" smtClean="0"/>
              <a:t>general</a:t>
            </a:r>
            <a:r>
              <a:rPr lang="nl-BE" dirty="0" smtClean="0"/>
              <a:t> </a:t>
            </a:r>
            <a:r>
              <a:rPr lang="nl-BE" dirty="0" err="1" smtClean="0"/>
              <a:t>economic</a:t>
            </a:r>
            <a:r>
              <a:rPr lang="nl-BE" dirty="0" smtClean="0"/>
              <a:t> </a:t>
            </a:r>
            <a:r>
              <a:rPr lang="nl-BE" dirty="0" err="1" smtClean="0"/>
              <a:t>conditions</a:t>
            </a:r>
            <a:r>
              <a:rPr lang="nl-BE" dirty="0" smtClean="0"/>
              <a:t> (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vice</a:t>
            </a:r>
            <a:r>
              <a:rPr lang="nl-BE" dirty="0" smtClean="0"/>
              <a:t> versa)</a:t>
            </a:r>
          </a:p>
          <a:p>
            <a:r>
              <a:rPr lang="nl-BE" dirty="0"/>
              <a:t> </a:t>
            </a:r>
            <a:r>
              <a:rPr lang="nl-BE" dirty="0" err="1" smtClean="0"/>
              <a:t>Transparency</a:t>
            </a:r>
            <a:r>
              <a:rPr lang="nl-BE" dirty="0" smtClean="0"/>
              <a:t> &amp; </a:t>
            </a:r>
            <a:r>
              <a:rPr lang="nl-BE" dirty="0" err="1" smtClean="0"/>
              <a:t>openness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stakeholder </a:t>
            </a:r>
            <a:r>
              <a:rPr lang="nl-BE" dirty="0" err="1" smtClean="0"/>
              <a:t>inputs</a:t>
            </a:r>
            <a:endParaRPr lang="nl-BE" dirty="0" smtClean="0"/>
          </a:p>
          <a:p>
            <a:pPr lvl="2"/>
            <a:r>
              <a:rPr lang="nl-BE" dirty="0" smtClean="0"/>
              <a:t>Consult stakeholders on </a:t>
            </a:r>
            <a:r>
              <a:rPr lang="nl-BE" dirty="0" err="1" smtClean="0"/>
              <a:t>inputs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key</a:t>
            </a:r>
            <a:r>
              <a:rPr lang="nl-BE" dirty="0" smtClean="0"/>
              <a:t> parameters</a:t>
            </a:r>
          </a:p>
          <a:p>
            <a:pPr lvl="2"/>
            <a:r>
              <a:rPr lang="nl-BE" dirty="0" smtClean="0"/>
              <a:t>Be </a:t>
            </a:r>
            <a:r>
              <a:rPr lang="nl-BE" dirty="0" err="1" smtClean="0"/>
              <a:t>transparent</a:t>
            </a:r>
            <a:r>
              <a:rPr lang="nl-BE" dirty="0" smtClean="0"/>
              <a:t> on </a:t>
            </a:r>
            <a:r>
              <a:rPr lang="nl-BE" dirty="0" err="1" smtClean="0"/>
              <a:t>values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key</a:t>
            </a:r>
            <a:r>
              <a:rPr lang="nl-BE" dirty="0" smtClean="0"/>
              <a:t> parameters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how</a:t>
            </a:r>
            <a:r>
              <a:rPr lang="nl-BE" dirty="0" smtClean="0"/>
              <a:t> ‘</a:t>
            </a:r>
            <a:r>
              <a:rPr lang="nl-BE" dirty="0" err="1" smtClean="0"/>
              <a:t>robust</a:t>
            </a:r>
            <a:r>
              <a:rPr lang="nl-BE" dirty="0" smtClean="0"/>
              <a:t>’ </a:t>
            </a:r>
            <a:r>
              <a:rPr lang="nl-BE" dirty="0" err="1" smtClean="0"/>
              <a:t>they</a:t>
            </a:r>
            <a:r>
              <a:rPr lang="nl-BE" dirty="0" smtClean="0"/>
              <a:t> are</a:t>
            </a:r>
          </a:p>
          <a:p>
            <a:pPr lvl="2"/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3201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74763" y="1600200"/>
            <a:ext cx="6594475" cy="4525963"/>
          </a:xfr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922114"/>
          </a:xfrm>
        </p:spPr>
        <p:txBody>
          <a:bodyPr>
            <a:normAutofit/>
          </a:bodyPr>
          <a:lstStyle/>
          <a:p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The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approach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375621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47092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diversity of the core group participating in the foresight </a:t>
            </a:r>
            <a:r>
              <a:rPr lang="en-GB" dirty="0" smtClean="0"/>
              <a:t>exercises</a:t>
            </a:r>
          </a:p>
          <a:p>
            <a:r>
              <a:rPr lang="en-GB" dirty="0" smtClean="0"/>
              <a:t>the </a:t>
            </a:r>
            <a:r>
              <a:rPr lang="en-GB" dirty="0"/>
              <a:t>available </a:t>
            </a:r>
            <a:r>
              <a:rPr lang="en-GB" dirty="0" smtClean="0"/>
              <a:t>resources</a:t>
            </a:r>
          </a:p>
          <a:p>
            <a:r>
              <a:rPr lang="en-GB" dirty="0" smtClean="0"/>
              <a:t>the </a:t>
            </a:r>
            <a:r>
              <a:rPr lang="en-GB" dirty="0"/>
              <a:t>strength of the evidence </a:t>
            </a:r>
            <a:r>
              <a:rPr lang="en-GB" dirty="0" smtClean="0"/>
              <a:t>used</a:t>
            </a:r>
          </a:p>
          <a:p>
            <a:r>
              <a:rPr lang="en-GB" dirty="0" smtClean="0"/>
              <a:t>the </a:t>
            </a:r>
            <a:r>
              <a:rPr lang="en-GB" dirty="0"/>
              <a:t>explicit discussion of normative </a:t>
            </a:r>
            <a:r>
              <a:rPr lang="en-GB" dirty="0" smtClean="0"/>
              <a:t>elements</a:t>
            </a:r>
          </a:p>
          <a:p>
            <a:r>
              <a:rPr lang="en-GB" dirty="0" smtClean="0"/>
              <a:t>the </a:t>
            </a:r>
            <a:r>
              <a:rPr lang="en-GB" dirty="0"/>
              <a:t>development of coherent and engaging </a:t>
            </a:r>
            <a:r>
              <a:rPr lang="en-GB" dirty="0" smtClean="0"/>
              <a:t>storylines</a:t>
            </a:r>
          </a:p>
          <a:p>
            <a:r>
              <a:rPr lang="en-GB" dirty="0" smtClean="0"/>
              <a:t>the </a:t>
            </a:r>
            <a:r>
              <a:rPr lang="en-GB" dirty="0"/>
              <a:t>exploration of ‘surprise events’ </a:t>
            </a:r>
          </a:p>
          <a:p>
            <a:r>
              <a:rPr lang="en-GB" dirty="0" smtClean="0"/>
              <a:t>avoiding </a:t>
            </a:r>
            <a:r>
              <a:rPr lang="en-GB" dirty="0"/>
              <a:t>narrow problem framings.</a:t>
            </a:r>
            <a:endParaRPr lang="nl-B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922114"/>
          </a:xfrm>
        </p:spPr>
        <p:txBody>
          <a:bodyPr>
            <a:normAutofit/>
          </a:bodyPr>
          <a:lstStyle/>
          <a:p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nl-B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attention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12323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8000" b="1" dirty="0" smtClean="0"/>
              <a:t> </a:t>
            </a:r>
            <a:endParaRPr lang="nl-BE" sz="8000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6800800" cy="1752600"/>
          </a:xfrm>
          <a:ln>
            <a:noFill/>
          </a:ln>
        </p:spPr>
        <p:txBody>
          <a:bodyPr/>
          <a:lstStyle/>
          <a:p>
            <a:pPr lvl="0" algn="l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/>
              <a:t>Dr. Erik </a:t>
            </a:r>
            <a:r>
              <a:rPr lang="en-US" sz="1200" b="1" dirty="0"/>
              <a:t>Laes</a:t>
            </a:r>
            <a:endParaRPr lang="nl-BE" sz="1200" b="1" dirty="0"/>
          </a:p>
          <a:p>
            <a:pPr algn="l"/>
            <a:r>
              <a:rPr lang="en-US" sz="1200" dirty="0"/>
              <a:t>Senior Expert</a:t>
            </a:r>
            <a:endParaRPr lang="nl-BE" sz="1200" dirty="0"/>
          </a:p>
          <a:p>
            <a:pPr algn="l"/>
            <a:r>
              <a:rPr lang="en-US" sz="1200" dirty="0"/>
              <a:t>Smart Energy and Built environment (SEB)</a:t>
            </a:r>
            <a:endParaRPr lang="nl-BE" sz="1200" dirty="0"/>
          </a:p>
          <a:p>
            <a:pPr algn="l"/>
            <a:r>
              <a:rPr lang="en-US" sz="1200" dirty="0"/>
              <a:t>VITO NV | EnergyVille</a:t>
            </a:r>
            <a:endParaRPr lang="nl-BE" sz="1200" dirty="0"/>
          </a:p>
          <a:p>
            <a:pPr algn="l"/>
            <a:r>
              <a:rPr lang="en-US" sz="1200" dirty="0"/>
              <a:t>Thor Park 8310, 3600 GENK</a:t>
            </a:r>
            <a:endParaRPr lang="nl-BE" sz="1200" dirty="0"/>
          </a:p>
          <a:p>
            <a:pPr algn="l"/>
            <a:r>
              <a:rPr lang="en-US" sz="1200" dirty="0"/>
              <a:t>tel. +32 14 33 59 09 | </a:t>
            </a:r>
            <a:r>
              <a:rPr lang="en-US" sz="1200" u="sng" dirty="0"/>
              <a:t>erik.laes@vito.be</a:t>
            </a:r>
            <a:endParaRPr lang="nl-BE" sz="1200" dirty="0"/>
          </a:p>
          <a:p>
            <a:pPr lvl="0" algn="l" defTabSz="914400" fontAlgn="base">
              <a:spcBef>
                <a:spcPct val="0"/>
              </a:spcBef>
              <a:spcAft>
                <a:spcPct val="0"/>
              </a:spcAft>
            </a:pPr>
            <a:endParaRPr lang="nl-BE" sz="1400" dirty="0" smtClean="0" bmk="_MailAutoSig">
              <a:solidFill>
                <a:srgbClr val="056839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l" defTabSz="914400" fontAlgn="base">
              <a:spcBef>
                <a:spcPct val="0"/>
              </a:spcBef>
              <a:spcAft>
                <a:spcPct val="0"/>
              </a:spcAft>
            </a:pPr>
            <a:r>
              <a:rPr lang="nl-BE" sz="1400" dirty="0" smtClean="0" bmk="_MailAutoSig">
                <a:solidFill>
                  <a:srgbClr val="056839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	</a:t>
            </a:r>
            <a:endParaRPr lang="nl-BE" sz="1600" dirty="0" smtClean="0">
              <a:solidFill>
                <a:srgbClr val="00542A"/>
              </a:solidFill>
              <a:latin typeface="Arial" pitchFamily="34" charset="0"/>
              <a:cs typeface="Arial" pitchFamily="34" charset="0"/>
            </a:endParaRPr>
          </a:p>
          <a:p>
            <a:endParaRPr lang="nl-B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30425"/>
            <a:ext cx="1800249" cy="2278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06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/>
              <a:t> </a:t>
            </a:r>
            <a:r>
              <a:rPr lang="nl-BE" dirty="0" err="1" smtClean="0"/>
              <a:t>What</a:t>
            </a:r>
            <a:r>
              <a:rPr lang="nl-BE" dirty="0" smtClean="0"/>
              <a:t> is a ‘</a:t>
            </a:r>
            <a:r>
              <a:rPr lang="nl-BE" dirty="0" err="1" smtClean="0"/>
              <a:t>good</a:t>
            </a:r>
            <a:r>
              <a:rPr lang="nl-BE" dirty="0" smtClean="0"/>
              <a:t>’ </a:t>
            </a:r>
            <a:r>
              <a:rPr lang="nl-BE" dirty="0" err="1" smtClean="0"/>
              <a:t>foresight</a:t>
            </a:r>
            <a:r>
              <a:rPr lang="nl-BE" dirty="0" smtClean="0"/>
              <a:t> </a:t>
            </a:r>
            <a:r>
              <a:rPr lang="nl-BE" dirty="0" err="1" smtClean="0"/>
              <a:t>exercise</a:t>
            </a:r>
            <a:r>
              <a:rPr lang="nl-BE" dirty="0" smtClean="0"/>
              <a:t>?</a:t>
            </a:r>
          </a:p>
          <a:p>
            <a:endParaRPr lang="nl-BE" dirty="0"/>
          </a:p>
          <a:p>
            <a:r>
              <a:rPr lang="nl-BE" dirty="0" smtClean="0"/>
              <a:t> A constructivist outlook</a:t>
            </a:r>
          </a:p>
          <a:p>
            <a:endParaRPr lang="nl-BE" dirty="0"/>
          </a:p>
          <a:p>
            <a:r>
              <a:rPr lang="nl-BE" dirty="0" smtClean="0"/>
              <a:t> </a:t>
            </a:r>
            <a:r>
              <a:rPr lang="nl-BE" dirty="0" err="1" smtClean="0"/>
              <a:t>Empirical</a:t>
            </a:r>
            <a:r>
              <a:rPr lang="nl-BE" dirty="0" smtClean="0"/>
              <a:t> </a:t>
            </a:r>
            <a:r>
              <a:rPr lang="nl-BE" dirty="0" err="1" smtClean="0"/>
              <a:t>findings</a:t>
            </a:r>
            <a:r>
              <a:rPr lang="nl-BE" dirty="0" smtClean="0"/>
              <a:t> (</a:t>
            </a:r>
            <a:r>
              <a:rPr lang="nl-BE" dirty="0" err="1" smtClean="0"/>
              <a:t>from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FORUM project)</a:t>
            </a:r>
          </a:p>
          <a:p>
            <a:endParaRPr lang="nl-BE" dirty="0"/>
          </a:p>
          <a:p>
            <a:r>
              <a:rPr lang="nl-BE" dirty="0" smtClean="0"/>
              <a:t> </a:t>
            </a:r>
            <a:r>
              <a:rPr lang="nl-BE" dirty="0" err="1" smtClean="0"/>
              <a:t>Tentative</a:t>
            </a:r>
            <a:r>
              <a:rPr lang="nl-BE" dirty="0" smtClean="0"/>
              <a:t> </a:t>
            </a:r>
            <a:r>
              <a:rPr lang="nl-BE" dirty="0" err="1" smtClean="0"/>
              <a:t>conclusions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390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Foresight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a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hybrid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nl-B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7"/>
            <a:ext cx="7778365" cy="504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5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depending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different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justifications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nl-B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63888" y="1412776"/>
            <a:ext cx="5122862" cy="4497388"/>
          </a:xfrm>
        </p:spPr>
        <p:txBody>
          <a:bodyPr/>
          <a:lstStyle/>
          <a:p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Foresight ‘sells’ well, when brought in a ‘spectacular’ way.</a:t>
            </a:r>
          </a:p>
          <a:p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I can only have ‘contempt’ for this study.</a:t>
            </a:r>
          </a:p>
          <a:p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Study is a ‘prediction’, but:</a:t>
            </a:r>
          </a:p>
          <a:p>
            <a:pPr lvl="1"/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Can we say anything meaningful about 2050?</a:t>
            </a:r>
          </a:p>
          <a:p>
            <a:pPr lvl="1"/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Will every roof be paved with solar panels?</a:t>
            </a:r>
          </a:p>
          <a:p>
            <a:pPr lvl="1"/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Will we redirect a large % of the public budget towards renewables (neglecting health care etc.)?</a:t>
            </a:r>
          </a:p>
          <a:p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Predictions have been and will always be wrong (e.g. fusion energy, ...).</a:t>
            </a:r>
          </a:p>
          <a:p>
            <a:r>
              <a:rPr lang="en-GB" altLang="nl-BE" sz="1800" i="1" dirty="0" smtClean="0">
                <a:solidFill>
                  <a:schemeClr val="accent1">
                    <a:lumMod val="75000"/>
                  </a:schemeClr>
                </a:solidFill>
              </a:rPr>
              <a:t>It would be better to do a prediction about the behaviour of the energy system on a cold day in the near future.</a:t>
            </a:r>
          </a:p>
          <a:p>
            <a:endParaRPr lang="en-GB" altLang="nl-BE" dirty="0" smtClean="0"/>
          </a:p>
        </p:txBody>
      </p:sp>
      <p:pic>
        <p:nvPicPr>
          <p:cNvPr id="5" name="Picture 3" descr="oosterlin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60" y="2060848"/>
            <a:ext cx="304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6309320"/>
            <a:ext cx="867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/>
              <a:t>Example</a:t>
            </a:r>
            <a:r>
              <a:rPr lang="nl-BE" dirty="0" smtClean="0"/>
              <a:t> of a </a:t>
            </a:r>
            <a:r>
              <a:rPr lang="nl-BE" dirty="0" err="1" smtClean="0"/>
              <a:t>reaction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the</a:t>
            </a:r>
            <a:r>
              <a:rPr lang="nl-BE" dirty="0" smtClean="0"/>
              <a:t> VITO </a:t>
            </a:r>
            <a:r>
              <a:rPr lang="nl-BE" dirty="0" err="1" smtClean="0"/>
              <a:t>study</a:t>
            </a:r>
            <a:r>
              <a:rPr lang="nl-BE" dirty="0" smtClean="0"/>
              <a:t> “</a:t>
            </a:r>
            <a:r>
              <a:rPr lang="nl-BE" dirty="0" err="1" smtClean="0"/>
              <a:t>Towards</a:t>
            </a:r>
            <a:r>
              <a:rPr lang="nl-BE" dirty="0" smtClean="0"/>
              <a:t> a 100% RE system in Belgium </a:t>
            </a:r>
            <a:r>
              <a:rPr lang="nl-BE" dirty="0" err="1" smtClean="0"/>
              <a:t>by</a:t>
            </a:r>
            <a:r>
              <a:rPr lang="nl-BE" dirty="0" smtClean="0"/>
              <a:t> 2050”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372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needing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constructivist approach.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47092"/>
          </a:xfrm>
        </p:spPr>
        <p:txBody>
          <a:bodyPr/>
          <a:lstStyle/>
          <a:p>
            <a:r>
              <a:rPr lang="en-US" b="1" dirty="0" smtClean="0"/>
              <a:t>Objective </a:t>
            </a:r>
            <a:r>
              <a:rPr lang="en-US" b="1" dirty="0"/>
              <a:t>criteria </a:t>
            </a:r>
            <a:endParaRPr lang="en-US" b="1" dirty="0" smtClean="0"/>
          </a:p>
          <a:p>
            <a:pPr marL="228600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reflect on the suitability of knowledge to represent the object of interest as an object (i.e. something that will not change its qualities from one context to another): one can think of criteria such as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controllability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reproducibility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non-ambiguity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research (in other words, the standard criteria of empirical research).</a:t>
            </a:r>
          </a:p>
          <a:p>
            <a:r>
              <a:rPr lang="en-US" b="1" dirty="0" smtClean="0"/>
              <a:t>Subjective </a:t>
            </a:r>
            <a:r>
              <a:rPr lang="en-US" b="1" dirty="0"/>
              <a:t>criteria </a:t>
            </a:r>
            <a:endParaRPr lang="en-US" b="1" dirty="0" smtClean="0"/>
          </a:p>
          <a:p>
            <a:pPr marL="28575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reflect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the suitability of knowledge to be assimilated or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internalised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by an individual: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utility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simplicity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and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coherence with existing knowledge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 all be relevant knowledge selectors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b="1" dirty="0" smtClean="0"/>
              <a:t>Intersubjective </a:t>
            </a:r>
            <a:r>
              <a:rPr lang="en-US" b="1" dirty="0"/>
              <a:t>criteria </a:t>
            </a:r>
            <a:endParaRPr lang="en-US" b="1" dirty="0" smtClean="0"/>
          </a:p>
          <a:p>
            <a:pPr marL="285750" lvl="1" indent="0"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 the degree of acceptance of an idea within a group of subjects (e.g. peers):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collective utility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expressiveness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degree of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formalisation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conformity with existing beliefs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authority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all belong to this category. </a:t>
            </a:r>
            <a:endParaRPr lang="nl-B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5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constructivist view on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foresight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translations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47092"/>
          </a:xfrm>
        </p:spPr>
        <p:txBody>
          <a:bodyPr/>
          <a:lstStyle/>
          <a:p>
            <a:r>
              <a:rPr lang="en-US" b="1" dirty="0" smtClean="0"/>
              <a:t>From </a:t>
            </a:r>
            <a:r>
              <a:rPr lang="en-US" b="1" dirty="0"/>
              <a:t>‘reality’ to a ‘modelled reality’ </a:t>
            </a:r>
            <a:endParaRPr lang="en-US" b="1" dirty="0" smtClean="0"/>
          </a:p>
          <a:p>
            <a:pPr marL="685800" lvl="2" indent="0">
              <a:buNone/>
            </a:pPr>
            <a:r>
              <a:rPr lang="en-US" dirty="0" smtClean="0"/>
              <a:t>more </a:t>
            </a:r>
            <a:r>
              <a:rPr lang="en-US" dirty="0"/>
              <a:t>than one model of ‘reality’ is possible</a:t>
            </a:r>
          </a:p>
          <a:p>
            <a:r>
              <a:rPr lang="en-US" b="1" dirty="0"/>
              <a:t>From a ‘modelled reality’ to a ‘computable reality’</a:t>
            </a:r>
          </a:p>
          <a:p>
            <a:pPr marL="685800" lvl="2" indent="0">
              <a:buNone/>
            </a:pPr>
            <a:r>
              <a:rPr lang="en-US" dirty="0" smtClean="0"/>
              <a:t>social </a:t>
            </a:r>
            <a:r>
              <a:rPr lang="en-US" dirty="0" err="1"/>
              <a:t>behaviour</a:t>
            </a:r>
            <a:r>
              <a:rPr lang="en-US" dirty="0"/>
              <a:t> is sometimes difficult to compute</a:t>
            </a:r>
          </a:p>
          <a:p>
            <a:r>
              <a:rPr lang="en-US" b="1" dirty="0"/>
              <a:t>From ‘computable data’ to ‘significant data’</a:t>
            </a:r>
          </a:p>
          <a:p>
            <a:pPr marL="685800" lvl="2" indent="0">
              <a:buNone/>
            </a:pPr>
            <a:r>
              <a:rPr lang="en-US" dirty="0" smtClean="0"/>
              <a:t>depending </a:t>
            </a:r>
            <a:r>
              <a:rPr lang="en-US" dirty="0"/>
              <a:t>on how data are selected, the future can be ‘shaped’</a:t>
            </a:r>
          </a:p>
          <a:p>
            <a:r>
              <a:rPr lang="en-US" b="1" dirty="0"/>
              <a:t>From ‘significant data’ to ‘policy evaluation’</a:t>
            </a:r>
          </a:p>
          <a:p>
            <a:pPr marL="685800" lvl="2" indent="0">
              <a:buNone/>
            </a:pPr>
            <a:r>
              <a:rPr lang="en-US" dirty="0" smtClean="0"/>
              <a:t>sometimes </a:t>
            </a:r>
            <a:r>
              <a:rPr lang="en-US" dirty="0"/>
              <a:t>the policy problem or question is vague; value choices made by scientists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346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constructivist view on </a:t>
            </a:r>
            <a:r>
              <a:rPr lang="nl-B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foresight</a:t>
            </a:r>
            <a:r>
              <a:rPr lang="nl-B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boundary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legitimacy </a:t>
            </a:r>
            <a:endParaRPr lang="en-US" dirty="0" smtClean="0"/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 smtClean="0"/>
              <a:t>combination </a:t>
            </a:r>
            <a:r>
              <a:rPr lang="en-US" dirty="0"/>
              <a:t>of ‘competence’ and ‘normative authority</a:t>
            </a:r>
            <a:r>
              <a:rPr lang="en-US" dirty="0" smtClean="0"/>
              <a:t>’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power </a:t>
            </a:r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 smtClean="0"/>
              <a:t>agenda </a:t>
            </a:r>
            <a:r>
              <a:rPr lang="en-US" dirty="0"/>
              <a:t>setting, creative </a:t>
            </a:r>
            <a:r>
              <a:rPr lang="en-US" dirty="0" smtClean="0"/>
              <a:t>solutions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speed </a:t>
            </a:r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 smtClean="0"/>
              <a:t>timely </a:t>
            </a:r>
            <a:r>
              <a:rPr lang="en-US" dirty="0"/>
              <a:t>provision of useful </a:t>
            </a:r>
            <a:r>
              <a:rPr lang="en-US" dirty="0" smtClean="0"/>
              <a:t>research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effectiveness  </a:t>
            </a:r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 smtClean="0"/>
              <a:t>in </a:t>
            </a:r>
            <a:r>
              <a:rPr lang="en-US" dirty="0"/>
              <a:t>‘real world’ </a:t>
            </a:r>
            <a:r>
              <a:rPr lang="en-US" dirty="0" smtClean="0"/>
              <a:t>circumstances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feasibility </a:t>
            </a:r>
            <a:endParaRPr lang="en-US" dirty="0" smtClean="0"/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 smtClean="0"/>
              <a:t>also </a:t>
            </a:r>
            <a:r>
              <a:rPr lang="en-US" dirty="0"/>
              <a:t>in a political </a:t>
            </a:r>
            <a:r>
              <a:rPr lang="en-US" dirty="0" smtClean="0"/>
              <a:t>sense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social </a:t>
            </a:r>
            <a:r>
              <a:rPr lang="en-US" dirty="0"/>
              <a:t>acceptance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2891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68577"/>
          </a:xfrm>
        </p:spPr>
        <p:txBody>
          <a:bodyPr>
            <a:normAutofit fontScale="90000"/>
          </a:bodyPr>
          <a:lstStyle/>
          <a:p>
            <a:r>
              <a:rPr lang="nl-B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nl-B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FORUM </a:t>
            </a:r>
            <a:r>
              <a:rPr lang="nl-B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l-BE" sz="2200" b="1" dirty="0" err="1" smtClean="0"/>
              <a:t>Comparing</a:t>
            </a:r>
            <a:r>
              <a:rPr lang="nl-BE" sz="2200" b="1" dirty="0" smtClean="0"/>
              <a:t> LEAP (accounting </a:t>
            </a:r>
            <a:r>
              <a:rPr lang="nl-BE" sz="2200" b="1" dirty="0" err="1" smtClean="0"/>
              <a:t>framework</a:t>
            </a:r>
            <a:r>
              <a:rPr lang="nl-BE" sz="2200" b="1" dirty="0" smtClean="0"/>
              <a:t>) </a:t>
            </a:r>
            <a:r>
              <a:rPr lang="nl-BE" sz="2200" b="1" dirty="0" err="1" smtClean="0"/>
              <a:t>and</a:t>
            </a:r>
            <a:r>
              <a:rPr lang="nl-BE" sz="2200" b="1" dirty="0" smtClean="0"/>
              <a:t> TIMES (</a:t>
            </a:r>
            <a:r>
              <a:rPr lang="nl-BE" sz="2200" b="1" dirty="0" err="1" smtClean="0"/>
              <a:t>optimisation</a:t>
            </a:r>
            <a:r>
              <a:rPr lang="nl-BE" sz="2200" b="1" dirty="0" smtClean="0"/>
              <a:t>)</a:t>
            </a:r>
            <a:endParaRPr lang="nl-BE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354313"/>
              </p:ext>
            </p:extLst>
          </p:nvPr>
        </p:nvGraphicFramePr>
        <p:xfrm>
          <a:off x="1259632" y="1268760"/>
          <a:ext cx="6856884" cy="529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3" imgW="6440490" imgH="5613103" progId="Visio.Drawing.5">
                  <p:embed/>
                </p:oleObj>
              </mc:Choice>
              <mc:Fallback>
                <p:oleObj name="VISIO" r:id="rId3" imgW="6440490" imgH="5613103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268760"/>
                        <a:ext cx="6856884" cy="5294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952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B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nl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FORUM project</a:t>
            </a:r>
            <a:r>
              <a:rPr lang="nl-B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l-B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l-BE" sz="2000" b="1" dirty="0" err="1" smtClean="0"/>
              <a:t>Expectations</a:t>
            </a:r>
            <a:r>
              <a:rPr lang="nl-BE" sz="2000" b="1" dirty="0" smtClean="0"/>
              <a:t> of ‘</a:t>
            </a:r>
            <a:r>
              <a:rPr lang="nl-BE" sz="2000" b="1" dirty="0" err="1" smtClean="0"/>
              <a:t>intermediaries</a:t>
            </a:r>
            <a:r>
              <a:rPr lang="nl-BE" sz="2000" dirty="0" smtClean="0"/>
              <a:t>’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47092"/>
          </a:xfrm>
        </p:spPr>
        <p:txBody>
          <a:bodyPr/>
          <a:lstStyle/>
          <a:p>
            <a:r>
              <a:rPr lang="nl-BE" dirty="0" smtClean="0"/>
              <a:t> </a:t>
            </a:r>
            <a:r>
              <a:rPr lang="nl-BE" dirty="0" err="1" smtClean="0"/>
              <a:t>Temporal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spatial</a:t>
            </a:r>
            <a:r>
              <a:rPr lang="nl-BE" dirty="0" smtClean="0"/>
              <a:t> </a:t>
            </a:r>
            <a:r>
              <a:rPr lang="nl-BE" dirty="0" err="1" smtClean="0"/>
              <a:t>resolution</a:t>
            </a:r>
            <a:r>
              <a:rPr lang="nl-BE" dirty="0" smtClean="0"/>
              <a:t> of </a:t>
            </a:r>
            <a:r>
              <a:rPr lang="nl-BE" dirty="0" err="1" smtClean="0"/>
              <a:t>models</a:t>
            </a:r>
            <a:endParaRPr lang="nl-BE" dirty="0" smtClean="0"/>
          </a:p>
          <a:p>
            <a:pPr lvl="2"/>
            <a:r>
              <a:rPr lang="nl-BE" dirty="0" smtClean="0"/>
              <a:t>Look </a:t>
            </a:r>
            <a:r>
              <a:rPr lang="nl-BE" dirty="0" err="1" smtClean="0"/>
              <a:t>beyond</a:t>
            </a:r>
            <a:r>
              <a:rPr lang="nl-BE" dirty="0" smtClean="0"/>
              <a:t> horizon 2050</a:t>
            </a:r>
          </a:p>
          <a:p>
            <a:pPr lvl="2"/>
            <a:r>
              <a:rPr lang="nl-BE" dirty="0" err="1" smtClean="0"/>
              <a:t>Integrate</a:t>
            </a:r>
            <a:r>
              <a:rPr lang="nl-BE" dirty="0" smtClean="0"/>
              <a:t> energy policy in a EU </a:t>
            </a:r>
            <a:r>
              <a:rPr lang="nl-BE" dirty="0" err="1" smtClean="0"/>
              <a:t>perspective</a:t>
            </a:r>
            <a:endParaRPr lang="nl-BE" dirty="0" smtClean="0"/>
          </a:p>
          <a:p>
            <a:r>
              <a:rPr lang="nl-BE" dirty="0" smtClean="0"/>
              <a:t> Security of </a:t>
            </a:r>
            <a:r>
              <a:rPr lang="nl-BE" dirty="0" err="1" smtClean="0"/>
              <a:t>supply</a:t>
            </a:r>
            <a:r>
              <a:rPr lang="nl-BE" dirty="0" smtClean="0"/>
              <a:t> &amp; </a:t>
            </a:r>
            <a:r>
              <a:rPr lang="nl-BE" dirty="0" err="1" smtClean="0"/>
              <a:t>reliability</a:t>
            </a:r>
            <a:r>
              <a:rPr lang="nl-BE" dirty="0" smtClean="0"/>
              <a:t> of energy system</a:t>
            </a:r>
          </a:p>
          <a:p>
            <a:pPr lvl="2"/>
            <a:r>
              <a:rPr lang="nl-BE" dirty="0" err="1" smtClean="0"/>
              <a:t>Need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a high </a:t>
            </a:r>
            <a:r>
              <a:rPr lang="nl-BE" dirty="0" err="1" smtClean="0"/>
              <a:t>temporal</a:t>
            </a:r>
            <a:r>
              <a:rPr lang="nl-BE" dirty="0" smtClean="0"/>
              <a:t> </a:t>
            </a:r>
            <a:r>
              <a:rPr lang="nl-BE" dirty="0" err="1" smtClean="0"/>
              <a:t>disaggregation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address</a:t>
            </a:r>
            <a:r>
              <a:rPr lang="nl-BE" dirty="0" smtClean="0"/>
              <a:t> </a:t>
            </a:r>
            <a:r>
              <a:rPr lang="nl-BE" dirty="0" err="1" smtClean="0"/>
              <a:t>challenges</a:t>
            </a:r>
            <a:r>
              <a:rPr lang="nl-BE" dirty="0" smtClean="0"/>
              <a:t> of </a:t>
            </a:r>
            <a:r>
              <a:rPr lang="nl-BE" dirty="0" err="1" smtClean="0"/>
              <a:t>intermittent</a:t>
            </a:r>
            <a:r>
              <a:rPr lang="nl-BE" dirty="0" smtClean="0"/>
              <a:t> RES </a:t>
            </a:r>
            <a:r>
              <a:rPr lang="nl-BE" dirty="0" err="1" smtClean="0"/>
              <a:t>production</a:t>
            </a:r>
            <a:endParaRPr lang="nl-BE" dirty="0" smtClean="0"/>
          </a:p>
          <a:p>
            <a:r>
              <a:rPr lang="nl-BE" dirty="0"/>
              <a:t> </a:t>
            </a:r>
            <a:r>
              <a:rPr lang="nl-BE" dirty="0" smtClean="0"/>
              <a:t>Information on </a:t>
            </a:r>
            <a:r>
              <a:rPr lang="nl-BE" dirty="0" err="1" smtClean="0"/>
              <a:t>costs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benefits of </a:t>
            </a:r>
            <a:r>
              <a:rPr lang="nl-BE" dirty="0" err="1" smtClean="0"/>
              <a:t>transition</a:t>
            </a:r>
            <a:endParaRPr lang="nl-BE" dirty="0" smtClean="0"/>
          </a:p>
          <a:p>
            <a:pPr lvl="2"/>
            <a:r>
              <a:rPr lang="nl-BE" dirty="0" smtClean="0"/>
              <a:t>Be </a:t>
            </a:r>
            <a:r>
              <a:rPr lang="nl-BE" dirty="0" err="1" smtClean="0"/>
              <a:t>very</a:t>
            </a:r>
            <a:r>
              <a:rPr lang="nl-BE" dirty="0" smtClean="0"/>
              <a:t> </a:t>
            </a:r>
            <a:r>
              <a:rPr lang="nl-BE" dirty="0" err="1" smtClean="0"/>
              <a:t>precise</a:t>
            </a:r>
            <a:r>
              <a:rPr lang="nl-BE" dirty="0" smtClean="0"/>
              <a:t> in </a:t>
            </a:r>
            <a:r>
              <a:rPr lang="nl-BE" dirty="0" err="1" smtClean="0"/>
              <a:t>cost</a:t>
            </a:r>
            <a:r>
              <a:rPr lang="nl-BE" dirty="0" smtClean="0"/>
              <a:t> </a:t>
            </a:r>
            <a:r>
              <a:rPr lang="nl-BE" dirty="0" err="1" smtClean="0"/>
              <a:t>communications</a:t>
            </a:r>
            <a:endParaRPr lang="nl-BE" dirty="0" smtClean="0"/>
          </a:p>
          <a:p>
            <a:pPr lvl="2"/>
            <a:r>
              <a:rPr lang="nl-BE" dirty="0" err="1" smtClean="0"/>
              <a:t>What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use</a:t>
            </a:r>
            <a:r>
              <a:rPr lang="nl-BE" dirty="0" smtClean="0"/>
              <a:t> as a point of </a:t>
            </a:r>
            <a:r>
              <a:rPr lang="nl-BE" dirty="0" err="1" smtClean="0"/>
              <a:t>comparison</a:t>
            </a:r>
            <a:r>
              <a:rPr lang="nl-BE" dirty="0" smtClean="0"/>
              <a:t>?</a:t>
            </a:r>
          </a:p>
          <a:p>
            <a:pPr lvl="2"/>
            <a:r>
              <a:rPr lang="nl-BE" dirty="0" err="1" smtClean="0"/>
              <a:t>Include</a:t>
            </a:r>
            <a:r>
              <a:rPr lang="nl-BE" dirty="0" smtClean="0"/>
              <a:t> </a:t>
            </a:r>
            <a:r>
              <a:rPr lang="nl-BE" dirty="0" err="1" smtClean="0"/>
              <a:t>social</a:t>
            </a:r>
            <a:r>
              <a:rPr lang="nl-BE" dirty="0" smtClean="0"/>
              <a:t> </a:t>
            </a:r>
            <a:r>
              <a:rPr lang="nl-BE" dirty="0" err="1" smtClean="0"/>
              <a:t>costs</a:t>
            </a:r>
            <a:r>
              <a:rPr lang="nl-BE" dirty="0" smtClean="0"/>
              <a:t> !</a:t>
            </a:r>
          </a:p>
          <a:p>
            <a:pPr lvl="2"/>
            <a:r>
              <a:rPr lang="nl-BE" dirty="0" smtClean="0"/>
              <a:t>Be </a:t>
            </a:r>
            <a:r>
              <a:rPr lang="nl-BE" dirty="0" err="1" smtClean="0"/>
              <a:t>careful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cost</a:t>
            </a:r>
            <a:r>
              <a:rPr lang="nl-BE" dirty="0" smtClean="0"/>
              <a:t> </a:t>
            </a:r>
            <a:r>
              <a:rPr lang="nl-BE" dirty="0" err="1" smtClean="0"/>
              <a:t>optimisation</a:t>
            </a:r>
            <a:r>
              <a:rPr lang="nl-BE" dirty="0" smtClean="0"/>
              <a:t> approach</a:t>
            </a:r>
          </a:p>
          <a:p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3719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S sensors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BMS sensors 2</Template>
  <TotalTime>8209</TotalTime>
  <Words>718</Words>
  <Application>Microsoft Office PowerPoint</Application>
  <PresentationFormat>On-screen Show (4:3)</PresentationFormat>
  <Paragraphs>91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BMS sensors 2</vt:lpstr>
      <vt:lpstr>VISIO</vt:lpstr>
      <vt:lpstr>Combining Qualitative and Quantitative Foresight Methods for Energy Futures</vt:lpstr>
      <vt:lpstr>Overview</vt:lpstr>
      <vt:lpstr>Foresight as a hybrid activity…</vt:lpstr>
      <vt:lpstr>… depending on different justifications…</vt:lpstr>
      <vt:lpstr>… therefore needing a constructivist approach.</vt:lpstr>
      <vt:lpstr>A constructivist view on foresight: translations</vt:lpstr>
      <vt:lpstr>A constructivist view on foresight: boundary objects</vt:lpstr>
      <vt:lpstr>The FORUM project Comparing LEAP (accounting framework) and TIMES (optimisation)</vt:lpstr>
      <vt:lpstr>Lessons from the FORUM project Expectations of ‘intermediaries’</vt:lpstr>
      <vt:lpstr>Lessons from the FORUM project Expectations of ‘intermediaries’</vt:lpstr>
      <vt:lpstr>Conclusion - The need for an integrated approach</vt:lpstr>
      <vt:lpstr>Conclusion - Pay specific attention to:</vt:lpstr>
      <vt:lpstr> </vt:lpstr>
    </vt:vector>
  </TitlesOfParts>
  <Company>VITO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Startvergadering MIRA achtergronddocument Energie</dc:title>
  <dc:creator>Laes Erik</dc:creator>
  <cp:lastModifiedBy>LABANCA Nicola (JRC-ISPRA)</cp:lastModifiedBy>
  <cp:revision>391</cp:revision>
  <cp:lastPrinted>2016-06-15T14:46:29Z</cp:lastPrinted>
  <dcterms:created xsi:type="dcterms:W3CDTF">2016-01-26T11:57:40Z</dcterms:created>
  <dcterms:modified xsi:type="dcterms:W3CDTF">2018-03-26T12:52:34Z</dcterms:modified>
</cp:coreProperties>
</file>