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63" r:id="rId4"/>
    <p:sldId id="264" r:id="rId5"/>
    <p:sldId id="260" r:id="rId6"/>
    <p:sldId id="259" r:id="rId7"/>
    <p:sldId id="258" r:id="rId8"/>
    <p:sldId id="261" r:id="rId9"/>
    <p:sldId id="280" r:id="rId10"/>
    <p:sldId id="272" r:id="rId11"/>
    <p:sldId id="273" r:id="rId12"/>
    <p:sldId id="274" r:id="rId13"/>
    <p:sldId id="277" r:id="rId14"/>
    <p:sldId id="265" r:id="rId15"/>
    <p:sldId id="266" r:id="rId16"/>
    <p:sldId id="282" r:id="rId17"/>
    <p:sldId id="267" r:id="rId18"/>
    <p:sldId id="268" r:id="rId19"/>
    <p:sldId id="269" r:id="rId20"/>
    <p:sldId id="278" r:id="rId21"/>
    <p:sldId id="270" r:id="rId22"/>
    <p:sldId id="271" r:id="rId23"/>
    <p:sldId id="283" r:id="rId24"/>
    <p:sldId id="27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man.arrobbio" initials="s"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99407" autoAdjust="0"/>
  </p:normalViewPr>
  <p:slideViewPr>
    <p:cSldViewPr snapToGrid="0">
      <p:cViewPr varScale="1">
        <p:scale>
          <a:sx n="113" d="100"/>
          <a:sy n="113" d="100"/>
        </p:scale>
        <p:origin x="-378" y="-108"/>
      </p:cViewPr>
      <p:guideLst>
        <p:guide orient="horz" pos="2160"/>
        <p:guide pos="3840"/>
      </p:guideLst>
    </p:cSldViewPr>
  </p:slideViewPr>
  <p:outlineViewPr>
    <p:cViewPr>
      <p:scale>
        <a:sx n="33" d="100"/>
        <a:sy n="33" d="100"/>
      </p:scale>
      <p:origin x="0" y="273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7B860-C44F-41EF-9E23-F179BB19A27F}" type="datetimeFigureOut">
              <a:rPr lang="it-IT" smtClean="0"/>
              <a:t>26/03/2018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2C3EF-74D8-4A1F-B2C3-3B7750BB1BCA}" type="slidenum">
              <a:rPr lang="it-IT" smtClean="0"/>
              <a:t>‹#›</a:t>
            </a:fld>
            <a:endParaRPr lang="it-IT"/>
          </a:p>
        </p:txBody>
      </p:sp>
    </p:spTree>
    <p:extLst>
      <p:ext uri="{BB962C8B-B14F-4D97-AF65-F5344CB8AC3E}">
        <p14:creationId xmlns:p14="http://schemas.microsoft.com/office/powerpoint/2010/main" val="84701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District</a:t>
            </a:r>
            <a:r>
              <a:rPr lang="it-IT" dirty="0" smtClean="0"/>
              <a:t> </a:t>
            </a:r>
            <a:r>
              <a:rPr lang="it-IT" dirty="0" err="1" smtClean="0"/>
              <a:t>heating</a:t>
            </a:r>
            <a:endParaRPr lang="it-IT" dirty="0"/>
          </a:p>
        </p:txBody>
      </p:sp>
      <p:sp>
        <p:nvSpPr>
          <p:cNvPr id="4" name="Segnaposto numero diapositiva 3"/>
          <p:cNvSpPr>
            <a:spLocks noGrp="1"/>
          </p:cNvSpPr>
          <p:nvPr>
            <p:ph type="sldNum" sz="quarter" idx="10"/>
          </p:nvPr>
        </p:nvSpPr>
        <p:spPr/>
        <p:txBody>
          <a:bodyPr/>
          <a:lstStyle/>
          <a:p>
            <a:fld id="{F112C3EF-74D8-4A1F-B2C3-3B7750BB1BCA}" type="slidenum">
              <a:rPr lang="it-IT" smtClean="0"/>
              <a:t>3</a:t>
            </a:fld>
            <a:endParaRPr lang="it-IT"/>
          </a:p>
        </p:txBody>
      </p:sp>
    </p:spTree>
    <p:extLst>
      <p:ext uri="{BB962C8B-B14F-4D97-AF65-F5344CB8AC3E}">
        <p14:creationId xmlns:p14="http://schemas.microsoft.com/office/powerpoint/2010/main" val="35278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1FAD42F-E9A6-46F3-915D-689275A1E012}" type="datetimeFigureOut">
              <a:rPr lang="it-IT" smtClean="0"/>
              <a:t>26/03/2018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187607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FAD42F-E9A6-46F3-915D-689275A1E012}" type="datetimeFigureOut">
              <a:rPr lang="it-IT" smtClean="0"/>
              <a:t>26/03/2018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395395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FAD42F-E9A6-46F3-915D-689275A1E012}" type="datetimeFigureOut">
              <a:rPr lang="it-IT" smtClean="0"/>
              <a:t>26/03/2018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206781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FAD42F-E9A6-46F3-915D-689275A1E012}" type="datetimeFigureOut">
              <a:rPr lang="it-IT" smtClean="0"/>
              <a:t>26/03/2018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290959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1FAD42F-E9A6-46F3-915D-689275A1E012}" type="datetimeFigureOut">
              <a:rPr lang="it-IT" smtClean="0"/>
              <a:t>26/03/2018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166756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1FAD42F-E9A6-46F3-915D-689275A1E012}" type="datetimeFigureOut">
              <a:rPr lang="it-IT" smtClean="0"/>
              <a:t>26/03/2018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318336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1FAD42F-E9A6-46F3-915D-689275A1E012}" type="datetimeFigureOut">
              <a:rPr lang="it-IT" smtClean="0"/>
              <a:t>26/03/2018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52954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1FAD42F-E9A6-46F3-915D-689275A1E012}" type="datetimeFigureOut">
              <a:rPr lang="it-IT" smtClean="0"/>
              <a:t>26/03/2018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411326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1FAD42F-E9A6-46F3-915D-689275A1E012}" type="datetimeFigureOut">
              <a:rPr lang="it-IT" smtClean="0"/>
              <a:t>26/03/2018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342811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1FAD42F-E9A6-46F3-915D-689275A1E012}" type="datetimeFigureOut">
              <a:rPr lang="it-IT" smtClean="0"/>
              <a:t>26/03/2018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292846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1FAD42F-E9A6-46F3-915D-689275A1E012}" type="datetimeFigureOut">
              <a:rPr lang="it-IT" smtClean="0"/>
              <a:t>26/03/2018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CBF1A1-7A21-4475-8098-DF643A8BC88E}" type="slidenum">
              <a:rPr lang="it-IT" smtClean="0"/>
              <a:t>‹#›</a:t>
            </a:fld>
            <a:endParaRPr lang="it-IT"/>
          </a:p>
        </p:txBody>
      </p:sp>
    </p:spTree>
    <p:extLst>
      <p:ext uri="{BB962C8B-B14F-4D97-AF65-F5344CB8AC3E}">
        <p14:creationId xmlns:p14="http://schemas.microsoft.com/office/powerpoint/2010/main" val="92199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AD42F-E9A6-46F3-915D-689275A1E012}" type="datetimeFigureOut">
              <a:rPr lang="it-IT" smtClean="0"/>
              <a:t>26/03/2018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BF1A1-7A21-4475-8098-DF643A8BC88E}" type="slidenum">
              <a:rPr lang="it-IT" smtClean="0"/>
              <a:t>‹#›</a:t>
            </a:fld>
            <a:endParaRPr lang="it-IT"/>
          </a:p>
        </p:txBody>
      </p:sp>
    </p:spTree>
    <p:extLst>
      <p:ext uri="{BB962C8B-B14F-4D97-AF65-F5344CB8AC3E}">
        <p14:creationId xmlns:p14="http://schemas.microsoft.com/office/powerpoint/2010/main" val="350725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908" y="365759"/>
            <a:ext cx="11420060" cy="1479541"/>
          </a:xfrm>
        </p:spPr>
        <p:txBody>
          <a:bodyPr>
            <a:normAutofit/>
          </a:bodyPr>
          <a:lstStyle/>
          <a:p>
            <a:pPr>
              <a:lnSpc>
                <a:spcPct val="100000"/>
              </a:lnSpc>
              <a:spcAft>
                <a:spcPts val="0"/>
              </a:spcAft>
            </a:pPr>
            <a:r>
              <a:rPr lang="en-US" sz="4400" dirty="0" smtClean="0">
                <a:solidFill>
                  <a:srgbClr val="000000"/>
                </a:solidFill>
                <a:latin typeface="Times New Roman" panose="02020603050405020304" pitchFamily="18" charset="0"/>
                <a:ea typeface="Times New Roman" panose="02020603050405020304" pitchFamily="18" charset="0"/>
              </a:rPr>
              <a:t>Energy transition. The normalizing power of apparatuses</a:t>
            </a:r>
            <a:endParaRPr lang="it-IT" sz="4400" dirty="0"/>
          </a:p>
        </p:txBody>
      </p:sp>
      <p:sp>
        <p:nvSpPr>
          <p:cNvPr id="3" name="Sottotitolo 2"/>
          <p:cNvSpPr>
            <a:spLocks noGrp="1"/>
          </p:cNvSpPr>
          <p:nvPr>
            <p:ph type="subTitle" idx="1"/>
          </p:nvPr>
        </p:nvSpPr>
        <p:spPr>
          <a:xfrm>
            <a:off x="487017" y="2129245"/>
            <a:ext cx="11328951" cy="4402183"/>
          </a:xfrm>
        </p:spPr>
        <p:txBody>
          <a:bodyPr>
            <a:normAutofit lnSpcReduction="10000"/>
          </a:bodyPr>
          <a:lstStyle/>
          <a:p>
            <a:r>
              <a:rPr lang="it-IT" sz="2800" dirty="0" smtClean="0">
                <a:latin typeface="Times New Roman" panose="02020603050405020304" pitchFamily="18" charset="0"/>
                <a:cs typeface="Times New Roman" panose="02020603050405020304" pitchFamily="18" charset="0"/>
              </a:rPr>
              <a:t>Dario Padovan and </a:t>
            </a:r>
            <a:r>
              <a:rPr lang="it-IT" sz="2800" dirty="0" err="1" smtClean="0">
                <a:latin typeface="Times New Roman" panose="02020603050405020304" pitchFamily="18" charset="0"/>
                <a:cs typeface="Times New Roman" panose="02020603050405020304" pitchFamily="18" charset="0"/>
              </a:rPr>
              <a:t>Osman</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Arrobbio</a:t>
            </a:r>
            <a:endParaRPr lang="it-IT" sz="2800" dirty="0" smtClean="0">
              <a:latin typeface="Times New Roman" panose="02020603050405020304" pitchFamily="18" charset="0"/>
              <a:cs typeface="Times New Roman" panose="02020603050405020304" pitchFamily="18" charset="0"/>
            </a:endParaRPr>
          </a:p>
          <a:p>
            <a:r>
              <a:rPr lang="it-IT" sz="2800" dirty="0" err="1" smtClean="0">
                <a:latin typeface="Times New Roman" panose="02020603050405020304" pitchFamily="18" charset="0"/>
                <a:cs typeface="Times New Roman" panose="02020603050405020304" pitchFamily="18" charset="0"/>
              </a:rPr>
              <a:t>Dept</a:t>
            </a:r>
            <a:r>
              <a:rPr lang="it-IT" sz="2800" dirty="0" smtClean="0">
                <a:latin typeface="Times New Roman" panose="02020603050405020304" pitchFamily="18" charset="0"/>
                <a:cs typeface="Times New Roman" panose="02020603050405020304" pitchFamily="18" charset="0"/>
              </a:rPr>
              <a:t>. Culture, </a:t>
            </a:r>
            <a:r>
              <a:rPr lang="it-IT" sz="2800" dirty="0" err="1" smtClean="0">
                <a:latin typeface="Times New Roman" panose="02020603050405020304" pitchFamily="18" charset="0"/>
                <a:cs typeface="Times New Roman" panose="02020603050405020304" pitchFamily="18" charset="0"/>
              </a:rPr>
              <a:t>Politics</a:t>
            </a:r>
            <a:r>
              <a:rPr lang="it-IT" sz="2800" dirty="0" smtClean="0">
                <a:latin typeface="Times New Roman" panose="02020603050405020304" pitchFamily="18" charset="0"/>
                <a:cs typeface="Times New Roman" panose="02020603050405020304" pitchFamily="18" charset="0"/>
              </a:rPr>
              <a:t> and Society - </a:t>
            </a:r>
            <a:r>
              <a:rPr lang="it-IT" sz="2800" dirty="0" err="1" smtClean="0">
                <a:latin typeface="Times New Roman" panose="02020603050405020304" pitchFamily="18" charset="0"/>
                <a:cs typeface="Times New Roman" panose="02020603050405020304" pitchFamily="18" charset="0"/>
              </a:rPr>
              <a:t>University</a:t>
            </a:r>
            <a:r>
              <a:rPr lang="it-IT" sz="2800" dirty="0" smtClean="0">
                <a:latin typeface="Times New Roman" panose="02020603050405020304" pitchFamily="18" charset="0"/>
                <a:cs typeface="Times New Roman" panose="02020603050405020304" pitchFamily="18" charset="0"/>
              </a:rPr>
              <a:t> of Torino</a:t>
            </a:r>
          </a:p>
          <a:p>
            <a:r>
              <a:rPr lang="en-US" sz="2800" dirty="0">
                <a:latin typeface="Times New Roman" panose="02020603050405020304" pitchFamily="18" charset="0"/>
                <a:cs typeface="Times New Roman" panose="02020603050405020304" pitchFamily="18" charset="0"/>
              </a:rPr>
              <a:t>EUROPEAN COMMISSION</a:t>
            </a:r>
          </a:p>
          <a:p>
            <a:r>
              <a:rPr lang="en-US" sz="2800" dirty="0">
                <a:latin typeface="Times New Roman" panose="02020603050405020304" pitchFamily="18" charset="0"/>
                <a:cs typeface="Times New Roman" panose="02020603050405020304" pitchFamily="18" charset="0"/>
              </a:rPr>
              <a:t>DIRECTORATE-GENERAL JOINT RESEARCH CENTRE (JRC)</a:t>
            </a:r>
          </a:p>
          <a:p>
            <a:r>
              <a:rPr lang="en-US" sz="2800" dirty="0">
                <a:latin typeface="Times New Roman" panose="02020603050405020304" pitchFamily="18" charset="0"/>
                <a:cs typeface="Times New Roman" panose="02020603050405020304" pitchFamily="18" charset="0"/>
              </a:rPr>
              <a:t>Exploratory Workshop on</a:t>
            </a:r>
          </a:p>
          <a:p>
            <a:r>
              <a:rPr lang="en-US" sz="2800" dirty="0">
                <a:latin typeface="Times New Roman" panose="02020603050405020304" pitchFamily="18" charset="0"/>
                <a:cs typeface="Times New Roman" panose="02020603050405020304" pitchFamily="18" charset="0"/>
              </a:rPr>
              <a:t>Energy Sustainability in the Transition to Renewables: Framings from Social Practices and Complex Systems Theories</a:t>
            </a:r>
          </a:p>
          <a:p>
            <a:r>
              <a:rPr lang="en-US" sz="2800" dirty="0">
                <a:latin typeface="Times New Roman" panose="02020603050405020304" pitchFamily="18" charset="0"/>
                <a:cs typeface="Times New Roman" panose="02020603050405020304" pitchFamily="18" charset="0"/>
              </a:rPr>
              <a:t>20-21 March 2018</a:t>
            </a:r>
          </a:p>
          <a:p>
            <a:r>
              <a:rPr lang="en-US" sz="2800" dirty="0">
                <a:latin typeface="Times New Roman" panose="02020603050405020304" pitchFamily="18" charset="0"/>
                <a:cs typeface="Times New Roman" panose="02020603050405020304" pitchFamily="18" charset="0"/>
              </a:rPr>
              <a:t>JRC </a:t>
            </a:r>
            <a:r>
              <a:rPr lang="en-US" sz="2800" dirty="0" err="1">
                <a:latin typeface="Times New Roman" panose="02020603050405020304" pitchFamily="18" charset="0"/>
                <a:cs typeface="Times New Roman" panose="02020603050405020304" pitchFamily="18" charset="0"/>
              </a:rPr>
              <a:t>Ispra</a:t>
            </a:r>
            <a:r>
              <a:rPr lang="en-US" sz="2800" dirty="0">
                <a:latin typeface="Times New Roman" panose="02020603050405020304" pitchFamily="18" charset="0"/>
                <a:cs typeface="Times New Roman" panose="02020603050405020304" pitchFamily="18" charset="0"/>
              </a:rPr>
              <a:t> Site</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069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30241"/>
            <a:ext cx="10515600" cy="1041929"/>
          </a:xfrm>
        </p:spPr>
        <p:txBody>
          <a:bodyPr/>
          <a:lstStyle/>
          <a:p>
            <a:pPr algn="ctr"/>
            <a:r>
              <a:rPr lang="en-GB" dirty="0" smtClean="0">
                <a:latin typeface="Times New Roman" panose="02020603050405020304" pitchFamily="18" charset="0"/>
                <a:cs typeface="Times New Roman" panose="02020603050405020304" pitchFamily="18" charset="0"/>
              </a:rPr>
              <a:t>Metrological zones</a:t>
            </a:r>
            <a:endParaRPr lang="en-GB"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30265" y="1286129"/>
            <a:ext cx="11935541" cy="5432171"/>
          </a:xfrm>
        </p:spPr>
        <p:txBody>
          <a:bodyPr>
            <a:normAutofit fontScale="77500" lnSpcReduction="20000"/>
          </a:bodyPr>
          <a:lstStyle/>
          <a:p>
            <a:r>
              <a:rPr lang="en-GB" dirty="0" smtClean="0">
                <a:latin typeface="Times New Roman"/>
                <a:cs typeface="Times New Roman"/>
              </a:rPr>
              <a:t>Without </a:t>
            </a:r>
            <a:r>
              <a:rPr lang="en-GB" dirty="0">
                <a:latin typeface="Times New Roman"/>
                <a:cs typeface="Times New Roman"/>
              </a:rPr>
              <a:t>a homogeneous metrological zone where power metering is standardized in order to make all agents aware of their contribution to the grid functioning, we find no </a:t>
            </a:r>
            <a:r>
              <a:rPr lang="en-GB" dirty="0" smtClean="0">
                <a:latin typeface="Times New Roman"/>
                <a:cs typeface="Times New Roman"/>
              </a:rPr>
              <a:t>smartness.</a:t>
            </a:r>
          </a:p>
          <a:p>
            <a:r>
              <a:rPr lang="en-GB" dirty="0" smtClean="0">
                <a:latin typeface="Times New Roman"/>
                <a:cs typeface="Times New Roman"/>
              </a:rPr>
              <a:t>When </a:t>
            </a:r>
            <a:r>
              <a:rPr lang="en-GB" dirty="0">
                <a:latin typeface="Times New Roman"/>
                <a:cs typeface="Times New Roman"/>
              </a:rPr>
              <a:t>coupled with smart metering systems, smart </a:t>
            </a:r>
            <a:r>
              <a:rPr lang="en-GB" dirty="0" smtClean="0">
                <a:latin typeface="Times New Roman"/>
                <a:cs typeface="Times New Roman"/>
              </a:rPr>
              <a:t>grid </a:t>
            </a:r>
            <a:r>
              <a:rPr lang="en-GB" dirty="0">
                <a:latin typeface="Times New Roman"/>
                <a:cs typeface="Times New Roman"/>
              </a:rPr>
              <a:t>reach </a:t>
            </a:r>
            <a:r>
              <a:rPr lang="en-GB" dirty="0" smtClean="0">
                <a:latin typeface="Times New Roman"/>
                <a:cs typeface="Times New Roman"/>
              </a:rPr>
              <a:t>users by </a:t>
            </a:r>
            <a:r>
              <a:rPr lang="en-GB" dirty="0">
                <a:latin typeface="Times New Roman"/>
                <a:cs typeface="Times New Roman"/>
              </a:rPr>
              <a:t>providing information on real-time </a:t>
            </a:r>
            <a:r>
              <a:rPr lang="en-GB" dirty="0" smtClean="0">
                <a:latin typeface="Times New Roman"/>
                <a:cs typeface="Times New Roman"/>
              </a:rPr>
              <a:t>consumption.</a:t>
            </a:r>
          </a:p>
          <a:p>
            <a:r>
              <a:rPr lang="en-GB" dirty="0" smtClean="0">
                <a:latin typeface="Times New Roman"/>
                <a:cs typeface="Times New Roman"/>
              </a:rPr>
              <a:t>The </a:t>
            </a:r>
            <a:r>
              <a:rPr lang="en-GB" dirty="0">
                <a:latin typeface="Times New Roman"/>
                <a:cs typeface="Times New Roman"/>
              </a:rPr>
              <a:t>assumption behind a smart metrological zone is that energy consumption behaviours can be altered by reminders on energy consumption data provided by ICTs devices, and that consequently behaviour can be monitored and changed where needed (</a:t>
            </a:r>
            <a:r>
              <a:rPr lang="en-GB" dirty="0" err="1">
                <a:latin typeface="Times New Roman"/>
                <a:cs typeface="Times New Roman"/>
              </a:rPr>
              <a:t>Cakici</a:t>
            </a:r>
            <a:r>
              <a:rPr lang="en-GB" dirty="0">
                <a:latin typeface="Times New Roman"/>
                <a:cs typeface="Times New Roman"/>
              </a:rPr>
              <a:t> and </a:t>
            </a:r>
            <a:r>
              <a:rPr lang="en-GB" dirty="0" err="1">
                <a:latin typeface="Times New Roman"/>
                <a:cs typeface="Times New Roman"/>
              </a:rPr>
              <a:t>Bylund</a:t>
            </a:r>
            <a:r>
              <a:rPr lang="en-GB" dirty="0">
                <a:latin typeface="Times New Roman"/>
                <a:cs typeface="Times New Roman"/>
              </a:rPr>
              <a:t>, 2014)</a:t>
            </a:r>
            <a:r>
              <a:rPr lang="en-GB" dirty="0" smtClean="0">
                <a:latin typeface="Times New Roman"/>
                <a:cs typeface="Times New Roman"/>
              </a:rPr>
              <a:t>.</a:t>
            </a:r>
          </a:p>
          <a:p>
            <a:r>
              <a:rPr lang="en-GB" dirty="0" smtClean="0">
                <a:latin typeface="Times New Roman"/>
                <a:cs typeface="Times New Roman"/>
              </a:rPr>
              <a:t>However</a:t>
            </a:r>
            <a:r>
              <a:rPr lang="en-GB" dirty="0">
                <a:latin typeface="Times New Roman"/>
                <a:cs typeface="Times New Roman"/>
              </a:rPr>
              <a:t>, the main problem still refers to the poor diffusion of data on consumption along the </a:t>
            </a:r>
            <a:r>
              <a:rPr lang="en-GB" dirty="0" smtClean="0">
                <a:latin typeface="Times New Roman"/>
                <a:cs typeface="Times New Roman"/>
              </a:rPr>
              <a:t>grids or too much information</a:t>
            </a:r>
            <a:r>
              <a:rPr lang="it-IT" dirty="0" smtClean="0">
                <a:latin typeface="Times New Roman"/>
                <a:cs typeface="Times New Roman"/>
              </a:rPr>
              <a:t> </a:t>
            </a:r>
            <a:endParaRPr lang="en-GB" dirty="0" smtClean="0">
              <a:latin typeface="Times New Roman"/>
              <a:cs typeface="Times New Roman"/>
            </a:endParaRPr>
          </a:p>
          <a:p>
            <a:r>
              <a:rPr lang="en-GB" dirty="0" smtClean="0">
                <a:latin typeface="Times New Roman"/>
                <a:cs typeface="Times New Roman"/>
              </a:rPr>
              <a:t>As in the case of a primary public school that we investigated, when asked about the data used to monitor energy consumption, school manager said that she never saw any.</a:t>
            </a:r>
          </a:p>
          <a:p>
            <a:r>
              <a:rPr lang="en-GB" dirty="0" smtClean="0">
                <a:latin typeface="Times New Roman"/>
                <a:cs typeface="Times New Roman"/>
              </a:rPr>
              <a:t>She claimed also that she is so targeted by an information overload that those data concerning energy consumption are easily lost in the overall flows of data.</a:t>
            </a:r>
          </a:p>
          <a:p>
            <a:r>
              <a:rPr lang="en-GB" dirty="0">
                <a:latin typeface="Times New Roman"/>
                <a:cs typeface="Times New Roman"/>
              </a:rPr>
              <a:t>In our investigation, we found that thermostatic valves, that are a very crucial metrological device and are a crucial part of energy infrastructures are also a problem for final users as claimed by a building manager. “The first year [following the valves installation] someone pays double the amount they previously paid. </a:t>
            </a:r>
            <a:r>
              <a:rPr lang="en-GB" dirty="0" smtClean="0">
                <a:latin typeface="Times New Roman"/>
                <a:cs typeface="Times New Roman"/>
              </a:rPr>
              <a:t>People </a:t>
            </a:r>
            <a:r>
              <a:rPr lang="en-GB" dirty="0">
                <a:latin typeface="Times New Roman"/>
                <a:cs typeface="Times New Roman"/>
              </a:rPr>
              <a:t>don’t understand. They go crazy!”</a:t>
            </a:r>
            <a:r>
              <a:rPr lang="en-GB" dirty="0" smtClean="0">
                <a:latin typeface="Times New Roman"/>
                <a:cs typeface="Times New Roman"/>
              </a:rPr>
              <a:t>.</a:t>
            </a:r>
          </a:p>
          <a:p>
            <a:endParaRPr lang="en-GB" dirty="0">
              <a:latin typeface="Times New Roman"/>
              <a:cs typeface="Times New Roman"/>
            </a:endParaRPr>
          </a:p>
        </p:txBody>
      </p:sp>
    </p:spTree>
    <p:extLst>
      <p:ext uri="{BB962C8B-B14F-4D97-AF65-F5344CB8AC3E}">
        <p14:creationId xmlns:p14="http://schemas.microsoft.com/office/powerpoint/2010/main" val="2602391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4550" y="187325"/>
            <a:ext cx="10515600" cy="1095375"/>
          </a:xfrm>
        </p:spPr>
        <p:txBody>
          <a:bodyPr/>
          <a:lstStyle/>
          <a:p>
            <a:pPr algn="ctr"/>
            <a:r>
              <a:rPr lang="en-GB" dirty="0" smtClean="0">
                <a:latin typeface="Times New Roman" panose="02020603050405020304" pitchFamily="18" charset="0"/>
                <a:cs typeface="Times New Roman" panose="02020603050405020304" pitchFamily="18" charset="0"/>
              </a:rPr>
              <a:t>Infrastructural zones</a:t>
            </a:r>
            <a:endParaRPr lang="en-GB"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0" y="1204730"/>
            <a:ext cx="12192000" cy="5483454"/>
          </a:xfrm>
        </p:spPr>
        <p:txBody>
          <a:bodyPr>
            <a:noAutofit/>
          </a:bodyPr>
          <a:lstStyle/>
          <a:p>
            <a:r>
              <a:rPr lang="en-GB" sz="2200" dirty="0" smtClean="0">
                <a:latin typeface="Times New Roman"/>
                <a:cs typeface="Times New Roman"/>
              </a:rPr>
              <a:t>Infrastructural zones serve to make social practices of heating and cooling possibly less disordered or redundant conveying information.</a:t>
            </a:r>
          </a:p>
          <a:p>
            <a:r>
              <a:rPr lang="en-GB" sz="2200" dirty="0" smtClean="0">
                <a:latin typeface="Times New Roman"/>
                <a:cs typeface="Times New Roman"/>
              </a:rPr>
              <a:t>The </a:t>
            </a:r>
            <a:r>
              <a:rPr lang="en-GB" sz="2200" dirty="0">
                <a:latin typeface="Times New Roman"/>
                <a:cs typeface="Times New Roman"/>
              </a:rPr>
              <a:t>elderly have also difficulties in managing thermostatic valves, in reading consumption, and finally in compensating the initial expense with energy saving. </a:t>
            </a:r>
            <a:endParaRPr lang="en-GB" sz="2200" dirty="0" smtClean="0">
              <a:latin typeface="Times New Roman"/>
              <a:cs typeface="Times New Roman"/>
            </a:endParaRPr>
          </a:p>
          <a:p>
            <a:r>
              <a:rPr lang="en-US" sz="2200" dirty="0">
                <a:latin typeface="Times New Roman"/>
                <a:cs typeface="Times New Roman"/>
              </a:rPr>
              <a:t>The development of common connection standards makes it possible to integrate systems of provision, distribution, and communication, as well as to exclude providers and consumers who do not conform to </a:t>
            </a:r>
            <a:r>
              <a:rPr lang="en-US" sz="2200" dirty="0" smtClean="0">
                <a:latin typeface="Times New Roman"/>
                <a:cs typeface="Times New Roman"/>
              </a:rPr>
              <a:t>them</a:t>
            </a:r>
            <a:r>
              <a:rPr lang="en-GB" sz="2200" dirty="0" smtClean="0">
                <a:latin typeface="Times New Roman"/>
                <a:cs typeface="Times New Roman"/>
              </a:rPr>
              <a:t>.</a:t>
            </a:r>
          </a:p>
          <a:p>
            <a:r>
              <a:rPr lang="en-GB" sz="2200" dirty="0">
                <a:latin typeface="Times New Roman"/>
                <a:cs typeface="Times New Roman"/>
              </a:rPr>
              <a:t>Connection standards allows remote reading of meter registers by metering operators and by third parties. Moreover, these functionalities allow facility for both on-demand and frequent regular readings being available to the meter </a:t>
            </a:r>
            <a:r>
              <a:rPr lang="en-GB" sz="2200" dirty="0" smtClean="0">
                <a:latin typeface="Times New Roman"/>
                <a:cs typeface="Times New Roman"/>
              </a:rPr>
              <a:t>operator.</a:t>
            </a:r>
          </a:p>
          <a:p>
            <a:r>
              <a:rPr lang="en-GB" sz="2200" dirty="0" smtClean="0">
                <a:latin typeface="Times New Roman"/>
                <a:cs typeface="Times New Roman"/>
              </a:rPr>
              <a:t>This </a:t>
            </a:r>
            <a:r>
              <a:rPr lang="en-GB" sz="2200" dirty="0">
                <a:latin typeface="Times New Roman"/>
                <a:cs typeface="Times New Roman"/>
              </a:rPr>
              <a:t>would include interval readings or peak demands where the tariff is based on these; ability of linking several meters (electric, gas, water, etc.) into a single Smart Meter System; correct </a:t>
            </a:r>
            <a:r>
              <a:rPr lang="en-GB" sz="2200" dirty="0" smtClean="0">
                <a:latin typeface="Times New Roman"/>
                <a:cs typeface="Times New Roman"/>
              </a:rPr>
              <a:t>billing.</a:t>
            </a:r>
          </a:p>
          <a:p>
            <a:r>
              <a:rPr lang="en-GB" sz="2200" dirty="0" smtClean="0">
                <a:latin typeface="Times New Roman"/>
                <a:cs typeface="Times New Roman"/>
              </a:rPr>
              <a:t>Infrastructural </a:t>
            </a:r>
            <a:r>
              <a:rPr lang="en-GB" sz="2200" dirty="0">
                <a:latin typeface="Times New Roman"/>
                <a:cs typeface="Times New Roman"/>
              </a:rPr>
              <a:t>zones are thus zones of interoperability among different agents. It means that the thermal system must be monitored using sensors, collecting and crossing data, performing algorithms, building platforms, enabling feedback processes.</a:t>
            </a:r>
            <a:endParaRPr lang="it-IT" sz="2200" dirty="0">
              <a:latin typeface="Times New Roman"/>
              <a:cs typeface="Times New Roman"/>
            </a:endParaRPr>
          </a:p>
          <a:p>
            <a:endParaRPr lang="en-GB" sz="2200" dirty="0" smtClean="0">
              <a:latin typeface="Times New Roman"/>
              <a:cs typeface="Times New Roman"/>
            </a:endParaRPr>
          </a:p>
          <a:p>
            <a:endParaRPr lang="en-GB" sz="2200" dirty="0">
              <a:latin typeface="Times New Roman"/>
              <a:cs typeface="Times New Roman"/>
            </a:endParaRPr>
          </a:p>
        </p:txBody>
      </p:sp>
    </p:spTree>
    <p:extLst>
      <p:ext uri="{BB962C8B-B14F-4D97-AF65-F5344CB8AC3E}">
        <p14:creationId xmlns:p14="http://schemas.microsoft.com/office/powerpoint/2010/main" val="2709024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15901"/>
            <a:ext cx="10515600" cy="1015999"/>
          </a:xfrm>
        </p:spPr>
        <p:txBody>
          <a:bodyPr/>
          <a:lstStyle/>
          <a:p>
            <a:pPr algn="ctr"/>
            <a:r>
              <a:rPr lang="en-GB" dirty="0" smtClean="0">
                <a:latin typeface="Times New Roman" panose="02020603050405020304" pitchFamily="18" charset="0"/>
                <a:cs typeface="Times New Roman" panose="02020603050405020304" pitchFamily="18" charset="0"/>
              </a:rPr>
              <a:t>Zones of qualification</a:t>
            </a:r>
            <a:endParaRPr lang="en-GB"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278763" y="1384300"/>
            <a:ext cx="11075037" cy="5245100"/>
          </a:xfrm>
        </p:spPr>
        <p:txBody>
          <a:bodyPr>
            <a:normAutofit fontScale="85000" lnSpcReduction="10000"/>
          </a:bodyPr>
          <a:lstStyle/>
          <a:p>
            <a:r>
              <a:rPr lang="en-GB" dirty="0" smtClean="0">
                <a:latin typeface="Times New Roman" panose="02020603050405020304" pitchFamily="18" charset="0"/>
                <a:cs typeface="Times New Roman" panose="02020603050405020304" pitchFamily="18" charset="0"/>
              </a:rPr>
              <a:t>Smart energy grids imply the existence of a zone of assessment, in which evaluations relate to the capacity of the grid to allow comfort while saving energy.</a:t>
            </a:r>
          </a:p>
          <a:p>
            <a:r>
              <a:rPr lang="en-GB" dirty="0" smtClean="0">
                <a:latin typeface="Times New Roman" panose="02020603050405020304" pitchFamily="18" charset="0"/>
                <a:cs typeface="Times New Roman" panose="02020603050405020304" pitchFamily="18" charset="0"/>
              </a:rPr>
              <a:t>We may speak of the existence of a zone of qualification when the technical devices allow for practices that meet common criteria, such as environmental standards. </a:t>
            </a:r>
          </a:p>
          <a:p>
            <a:r>
              <a:rPr lang="en-GB" dirty="0" smtClean="0">
                <a:latin typeface="Times New Roman" panose="02020603050405020304" pitchFamily="18" charset="0"/>
                <a:cs typeface="Times New Roman" panose="02020603050405020304" pitchFamily="18" charset="0"/>
              </a:rPr>
              <a:t>Our exploration suggests that the main vision shared by designers, engineers, and different public and private energy managers is that individuals are fully rational beings and that they should be aware of what they are consuming and dissipating in both monetary and thermodynamic terms thanks to smart technical devices.</a:t>
            </a:r>
          </a:p>
          <a:p>
            <a:r>
              <a:rPr lang="en-GB" dirty="0" smtClean="0">
                <a:latin typeface="Times New Roman" panose="02020603050405020304" pitchFamily="18" charset="0"/>
                <a:cs typeface="Times New Roman" panose="02020603050405020304" pitchFamily="18" charset="0"/>
              </a:rPr>
              <a:t>Conversely, energy is for people a volatile and sometime invisible object, difficulty understandable in its nature. This makes energy management and conservation practices both difficult and unusual.</a:t>
            </a:r>
          </a:p>
          <a:p>
            <a:r>
              <a:rPr lang="en-GB" dirty="0" smtClean="0">
                <a:latin typeface="Times New Roman" panose="02020603050405020304" pitchFamily="18" charset="0"/>
                <a:cs typeface="Times New Roman" panose="02020603050405020304" pitchFamily="18" charset="0"/>
              </a:rPr>
              <a:t>The only way to get a quality account of energy use are the practices that people perform thanks to energy. Household’s everyday practices are indicators of how much energy is consumed and dissipated, the involuntary way to make energy visible. </a:t>
            </a:r>
          </a:p>
          <a:p>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658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273114269"/>
              </p:ext>
            </p:extLst>
          </p:nvPr>
        </p:nvGraphicFramePr>
        <p:xfrm>
          <a:off x="838200" y="744583"/>
          <a:ext cx="10515600" cy="5394959"/>
        </p:xfrm>
        <a:graphic>
          <a:graphicData uri="http://schemas.openxmlformats.org/drawingml/2006/table">
            <a:tbl>
              <a:tblPr firstRow="1" firstCol="1" bandRow="1"/>
              <a:tblGrid>
                <a:gridCol w="2628900"/>
                <a:gridCol w="2628900"/>
                <a:gridCol w="2628900"/>
                <a:gridCol w="2628900"/>
              </a:tblGrid>
              <a:tr h="1077229">
                <a:tc>
                  <a:txBody>
                    <a:bodyPr/>
                    <a:lstStyle/>
                    <a:p>
                      <a:pPr>
                        <a:spcBef>
                          <a:spcPts val="600"/>
                        </a:spcBef>
                        <a:spcAft>
                          <a:spcPts val="0"/>
                        </a:spcAft>
                      </a:pPr>
                      <a:r>
                        <a:rPr lang="en-GB" sz="2800" b="1" dirty="0">
                          <a:solidFill>
                            <a:srgbClr val="000000"/>
                          </a:solidFill>
                          <a:effectLst/>
                          <a:latin typeface="Times New Roman" panose="02020603050405020304" pitchFamily="18" charset="0"/>
                          <a:ea typeface="Calibri" panose="020F0502020204030204" pitchFamily="34" charset="0"/>
                        </a:rPr>
                        <a:t> </a:t>
                      </a:r>
                      <a:endParaRPr lang="it-IT" sz="2800" b="1"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Metering</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Infrastructures</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Assessment</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65">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Conventional energy grids</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Very few consumption data for final users.</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Convey only energy.</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dirty="0">
                          <a:solidFill>
                            <a:srgbClr val="000000"/>
                          </a:solidFill>
                          <a:effectLst/>
                          <a:latin typeface="Times New Roman" panose="02020603050405020304" pitchFamily="18" charset="0"/>
                          <a:ea typeface="Calibri" panose="020F0502020204030204" pitchFamily="34" charset="0"/>
                        </a:rPr>
                        <a:t>Provider and final </a:t>
                      </a:r>
                      <a:r>
                        <a:rPr lang="en-GB" sz="2800" b="1" dirty="0" smtClean="0">
                          <a:solidFill>
                            <a:srgbClr val="000000"/>
                          </a:solidFill>
                          <a:effectLst/>
                          <a:latin typeface="Times New Roman" panose="02020603050405020304" pitchFamily="18" charset="0"/>
                          <a:ea typeface="Calibri" panose="020F0502020204030204" pitchFamily="34" charset="0"/>
                        </a:rPr>
                        <a:t>users </a:t>
                      </a:r>
                      <a:r>
                        <a:rPr lang="en-GB" sz="2800" b="1" dirty="0">
                          <a:solidFill>
                            <a:srgbClr val="000000"/>
                          </a:solidFill>
                          <a:effectLst/>
                          <a:latin typeface="Times New Roman" panose="02020603050405020304" pitchFamily="18" charset="0"/>
                          <a:ea typeface="Calibri" panose="020F0502020204030204" pitchFamily="34" charset="0"/>
                        </a:rPr>
                        <a:t>are unaware of their practices</a:t>
                      </a:r>
                      <a:endParaRPr lang="it-IT" sz="2800" b="1"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65">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Smart energy grids</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Real-time and detailed data on consumption. </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a:solidFill>
                            <a:srgbClr val="000000"/>
                          </a:solidFill>
                          <a:effectLst/>
                          <a:latin typeface="Times New Roman" panose="02020603050405020304" pitchFamily="18" charset="0"/>
                          <a:ea typeface="Calibri" panose="020F0502020204030204" pitchFamily="34" charset="0"/>
                        </a:rPr>
                        <a:t>Convey energy, data, instructions, advises.</a:t>
                      </a:r>
                      <a:endParaRPr lang="it-IT" sz="2800" b="1">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GB" sz="2800" b="1" dirty="0">
                          <a:solidFill>
                            <a:srgbClr val="000000"/>
                          </a:solidFill>
                          <a:effectLst/>
                          <a:latin typeface="Times New Roman" panose="02020603050405020304" pitchFamily="18" charset="0"/>
                          <a:ea typeface="Calibri" panose="020F0502020204030204" pitchFamily="34" charset="0"/>
                        </a:rPr>
                        <a:t>Provider and users modulate and harmonize their conduct</a:t>
                      </a:r>
                      <a:endParaRPr lang="it-IT" sz="2800" b="1"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2970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5129" y="156404"/>
            <a:ext cx="10515600" cy="996536"/>
          </a:xfrm>
        </p:spPr>
        <p:txBody>
          <a:bodyPr/>
          <a:lstStyle/>
          <a:p>
            <a:pPr algn="ctr"/>
            <a:r>
              <a:rPr lang="en-GB" dirty="0" smtClean="0">
                <a:latin typeface="Times New Roman" panose="02020603050405020304" pitchFamily="18" charset="0"/>
                <a:cs typeface="Times New Roman" panose="02020603050405020304" pitchFamily="18" charset="0"/>
              </a:rPr>
              <a:t>Foucault apparatus or dispositive</a:t>
            </a:r>
            <a:endParaRPr lang="en-GB"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0" y="1152940"/>
            <a:ext cx="12191999" cy="5613619"/>
          </a:xfrm>
        </p:spPr>
        <p:txBody>
          <a:bodyPr>
            <a:noAutofit/>
          </a:bodyPr>
          <a:lstStyle/>
          <a:p>
            <a:r>
              <a:rPr lang="en-GB" dirty="0" smtClean="0">
                <a:latin typeface="Times New Roman" panose="02020603050405020304" pitchFamily="18" charset="0"/>
                <a:cs typeface="Times New Roman" panose="02020603050405020304" pitchFamily="18" charset="0"/>
              </a:rPr>
              <a:t>It </a:t>
            </a:r>
            <a:r>
              <a:rPr lang="en-GB" dirty="0">
                <a:latin typeface="Times New Roman" panose="02020603050405020304" pitchFamily="18" charset="0"/>
                <a:cs typeface="Times New Roman" panose="02020603050405020304" pitchFamily="18" charset="0"/>
              </a:rPr>
              <a:t>is not wrong to depict energy grids in terms of technical standardization but this seems to exclude something else. Here we broaden the </a:t>
            </a:r>
            <a:r>
              <a:rPr lang="en-GB" dirty="0" smtClean="0">
                <a:latin typeface="Times New Roman" panose="02020603050405020304" pitchFamily="18" charset="0"/>
                <a:cs typeface="Times New Roman" panose="02020603050405020304" pitchFamily="18" charset="0"/>
              </a:rPr>
              <a:t>perspective embracing </a:t>
            </a:r>
            <a:r>
              <a:rPr lang="en-GB" dirty="0">
                <a:latin typeface="Times New Roman" panose="02020603050405020304" pitchFamily="18" charset="0"/>
                <a:cs typeface="Times New Roman" panose="02020603050405020304" pitchFamily="18" charset="0"/>
              </a:rPr>
              <a:t>the </a:t>
            </a:r>
            <a:r>
              <a:rPr lang="en-GB" dirty="0" smtClean="0">
                <a:latin typeface="Times New Roman" panose="02020603050405020304" pitchFamily="18" charset="0"/>
                <a:cs typeface="Times New Roman" panose="02020603050405020304" pitchFamily="18" charset="0"/>
              </a:rPr>
              <a:t>concept </a:t>
            </a:r>
            <a:r>
              <a:rPr lang="en-GB" dirty="0">
                <a:latin typeface="Times New Roman" panose="02020603050405020304" pitchFamily="18" charset="0"/>
                <a:cs typeface="Times New Roman" panose="02020603050405020304" pitchFamily="18" charset="0"/>
              </a:rPr>
              <a:t>of dispositive or apparatus forged by Michel </a:t>
            </a:r>
            <a:r>
              <a:rPr lang="en-GB" dirty="0" smtClean="0">
                <a:latin typeface="Times New Roman" panose="02020603050405020304" pitchFamily="18" charset="0"/>
                <a:cs typeface="Times New Roman" panose="02020603050405020304" pitchFamily="18" charset="0"/>
              </a:rPr>
              <a:t>Foucault.</a:t>
            </a: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ea typeface="Times New Roman" panose="02020603050405020304" pitchFamily="18" charset="0"/>
                <a:cs typeface="Times New Roman" panose="02020603050405020304" pitchFamily="18" charset="0"/>
              </a:rPr>
              <a:t>An </a:t>
            </a:r>
            <a:r>
              <a:rPr lang="en-GB" dirty="0">
                <a:latin typeface="Times New Roman" panose="02020603050405020304" pitchFamily="18" charset="0"/>
                <a:ea typeface="Times New Roman" panose="02020603050405020304" pitchFamily="18" charset="0"/>
                <a:cs typeface="Times New Roman" panose="02020603050405020304" pitchFamily="18" charset="0"/>
              </a:rPr>
              <a:t>apparatus is “a thoroughly heterogeneous set consisting of discourses, institutions, architectural forms, regulatory decisions, laws, administrative measures, scientific statements, philosophical, moral, and philanthropic propositions-in short, the said as much as the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unsaid” </a:t>
            </a:r>
            <a:r>
              <a:rPr lang="en-GB" dirty="0">
                <a:latin typeface="Times New Roman" panose="02020603050405020304" pitchFamily="18" charset="0"/>
                <a:ea typeface="Times New Roman" panose="02020603050405020304" pitchFamily="18" charset="0"/>
                <a:cs typeface="Times New Roman" panose="02020603050405020304" pitchFamily="18" charset="0"/>
              </a:rPr>
              <a:t>(Foucault,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1980).</a:t>
            </a:r>
          </a:p>
          <a:p>
            <a:r>
              <a:rPr lang="en-GB"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GB" dirty="0">
                <a:latin typeface="Times New Roman" panose="02020603050405020304" pitchFamily="18" charset="0"/>
                <a:ea typeface="Times New Roman" panose="02020603050405020304" pitchFamily="18" charset="0"/>
                <a:cs typeface="Times New Roman" panose="02020603050405020304" pitchFamily="18" charset="0"/>
              </a:rPr>
              <a:t>apparatus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is </a:t>
            </a:r>
            <a:r>
              <a:rPr lang="en-GB" dirty="0">
                <a:latin typeface="Times New Roman" panose="02020603050405020304" pitchFamily="18" charset="0"/>
                <a:ea typeface="Times New Roman" panose="02020603050405020304" pitchFamily="18" charset="0"/>
                <a:cs typeface="Times New Roman" panose="02020603050405020304" pitchFamily="18" charset="0"/>
              </a:rPr>
              <a:t>the network that can be established between these elements, the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hybrid assemblage of these technical, moral </a:t>
            </a:r>
            <a:r>
              <a:rPr lang="en-GB" dirty="0">
                <a:latin typeface="Times New Roman" panose="02020603050405020304" pitchFamily="18" charset="0"/>
                <a:ea typeface="Times New Roman" panose="02020603050405020304" pitchFamily="18" charset="0"/>
                <a:cs typeface="Times New Roman" panose="02020603050405020304" pitchFamily="18" charset="0"/>
              </a:rPr>
              <a:t>and social elements, which has the strategic function in a given moment to respond to an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urgency.</a:t>
            </a:r>
          </a:p>
          <a:p>
            <a:r>
              <a:rPr lang="en-GB" dirty="0" smtClean="0">
                <a:latin typeface="Times New Roman" panose="02020603050405020304" pitchFamily="18" charset="0"/>
                <a:ea typeface="Times New Roman" panose="02020603050405020304" pitchFamily="18" charset="0"/>
                <a:cs typeface="Times New Roman" panose="02020603050405020304" pitchFamily="18" charset="0"/>
              </a:rPr>
              <a:t>An </a:t>
            </a:r>
            <a:r>
              <a:rPr lang="en-GB" dirty="0">
                <a:latin typeface="Times New Roman" panose="02020603050405020304" pitchFamily="18" charset="0"/>
                <a:ea typeface="Times New Roman" panose="02020603050405020304" pitchFamily="18" charset="0"/>
                <a:cs typeface="Times New Roman" panose="02020603050405020304" pitchFamily="18" charset="0"/>
              </a:rPr>
              <a:t>apparatus indicates an arrangement that exerts a normative effect on its “environment” because it introduces certain dispositions.</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232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19270" y="116095"/>
            <a:ext cx="11887199" cy="6453670"/>
          </a:xfrm>
        </p:spPr>
        <p:txBody>
          <a:bodyPr>
            <a:noAutofit/>
          </a:bodyPr>
          <a:lstStyle/>
          <a:p>
            <a:pPr>
              <a:lnSpc>
                <a:spcPct val="100000"/>
              </a:lnSpc>
            </a:pPr>
            <a:r>
              <a:rPr lang="en-GB" sz="3200" dirty="0" smtClean="0">
                <a:latin typeface="Times New Roman" panose="02020603050405020304" pitchFamily="18" charset="0"/>
                <a:cs typeface="Times New Roman" panose="02020603050405020304" pitchFamily="18" charset="0"/>
              </a:rPr>
              <a:t>Data </a:t>
            </a:r>
            <a:r>
              <a:rPr lang="en-GB" sz="3200" dirty="0">
                <a:latin typeface="Times New Roman" panose="02020603050405020304" pitchFamily="18" charset="0"/>
                <a:cs typeface="Times New Roman" panose="02020603050405020304" pitchFamily="18" charset="0"/>
              </a:rPr>
              <a:t>standardization and collection is crucial to monitor the functioning of the energy grid, to drive it toward more efficient ways </a:t>
            </a:r>
            <a:r>
              <a:rPr lang="en-GB" sz="3200" dirty="0" smtClean="0">
                <a:latin typeface="Times New Roman" panose="02020603050405020304" pitchFamily="18" charset="0"/>
                <a:cs typeface="Times New Roman" panose="02020603050405020304" pitchFamily="18" charset="0"/>
              </a:rPr>
              <a:t>to </a:t>
            </a:r>
            <a:r>
              <a:rPr lang="en-GB" sz="3200" dirty="0">
                <a:latin typeface="Times New Roman" panose="02020603050405020304" pitchFamily="18" charset="0"/>
                <a:cs typeface="Times New Roman" panose="02020603050405020304" pitchFamily="18" charset="0"/>
              </a:rPr>
              <a:t>use energy, and to discipline agents of the grid for more appropriate behaviour, as for example the harmonization of demand and </a:t>
            </a:r>
            <a:r>
              <a:rPr lang="en-GB" sz="3200" dirty="0" smtClean="0">
                <a:latin typeface="Times New Roman" panose="02020603050405020304" pitchFamily="18" charset="0"/>
                <a:cs typeface="Times New Roman" panose="02020603050405020304" pitchFamily="18" charset="0"/>
              </a:rPr>
              <a:t>supply</a:t>
            </a:r>
            <a:r>
              <a:rPr lang="en-GB" sz="3200" dirty="0">
                <a:latin typeface="Times New Roman" panose="02020603050405020304" pitchFamily="18" charset="0"/>
                <a:cs typeface="Times New Roman" panose="02020603050405020304" pitchFamily="18" charset="0"/>
              </a:rPr>
              <a:t>. </a:t>
            </a:r>
            <a:endParaRPr lang="en-GB" sz="3200" dirty="0" smtClean="0">
              <a:latin typeface="Times New Roman" panose="02020603050405020304" pitchFamily="18" charset="0"/>
              <a:cs typeface="Times New Roman" panose="02020603050405020304" pitchFamily="18" charset="0"/>
            </a:endParaRPr>
          </a:p>
          <a:p>
            <a:pPr>
              <a:lnSpc>
                <a:spcPct val="100000"/>
              </a:lnSpc>
            </a:pPr>
            <a:r>
              <a:rPr lang="en-GB" sz="3200" dirty="0" smtClean="0">
                <a:latin typeface="Times New Roman" panose="02020603050405020304" pitchFamily="18" charset="0"/>
                <a:cs typeface="Times New Roman" panose="02020603050405020304" pitchFamily="18" charset="0"/>
              </a:rPr>
              <a:t>Infrastructures </a:t>
            </a:r>
            <a:r>
              <a:rPr lang="en-GB" sz="3200" dirty="0">
                <a:latin typeface="Times New Roman" panose="02020603050405020304" pitchFamily="18" charset="0"/>
                <a:cs typeface="Times New Roman" panose="02020603050405020304" pitchFamily="18" charset="0"/>
              </a:rPr>
              <a:t>provide the architectural frame in which power and prescriptions </a:t>
            </a:r>
            <a:r>
              <a:rPr lang="en-GB" sz="3200" dirty="0" smtClean="0">
                <a:latin typeface="Times New Roman" panose="02020603050405020304" pitchFamily="18" charset="0"/>
                <a:cs typeface="Times New Roman" panose="02020603050405020304" pitchFamily="18" charset="0"/>
              </a:rPr>
              <a:t>flow.</a:t>
            </a:r>
          </a:p>
          <a:p>
            <a:pPr>
              <a:lnSpc>
                <a:spcPct val="100000"/>
              </a:lnSpc>
            </a:pPr>
            <a:r>
              <a:rPr lang="en-GB" sz="3200" dirty="0" smtClean="0">
                <a:latin typeface="Times New Roman" panose="02020603050405020304" pitchFamily="18" charset="0"/>
                <a:cs typeface="Times New Roman" panose="02020603050405020304" pitchFamily="18" charset="0"/>
              </a:rPr>
              <a:t>Norms </a:t>
            </a:r>
            <a:r>
              <a:rPr lang="en-GB" sz="3200" dirty="0">
                <a:latin typeface="Times New Roman" panose="02020603050405020304" pitchFamily="18" charset="0"/>
                <a:cs typeface="Times New Roman" panose="02020603050405020304" pitchFamily="18" charset="0"/>
              </a:rPr>
              <a:t>are thus developed and inscribed </a:t>
            </a:r>
            <a:r>
              <a:rPr lang="en-GB" sz="3200" dirty="0" smtClean="0">
                <a:latin typeface="Times New Roman" panose="02020603050405020304" pitchFamily="18" charset="0"/>
                <a:cs typeface="Times New Roman" panose="02020603050405020304" pitchFamily="18" charset="0"/>
              </a:rPr>
              <a:t>into </a:t>
            </a:r>
            <a:r>
              <a:rPr lang="en-GB" sz="3200" dirty="0">
                <a:latin typeface="Times New Roman" panose="02020603050405020304" pitchFamily="18" charset="0"/>
                <a:cs typeface="Times New Roman" panose="02020603050405020304" pitchFamily="18" charset="0"/>
              </a:rPr>
              <a:t>a play of power, aimed to overcome resistances, or change inertial habits, or again to orient future choices</a:t>
            </a:r>
            <a:r>
              <a:rPr lang="en-GB" sz="3200" dirty="0" smtClean="0">
                <a:latin typeface="Times New Roman" panose="02020603050405020304" pitchFamily="18" charset="0"/>
                <a:cs typeface="Times New Roman" panose="02020603050405020304" pitchFamily="18" charset="0"/>
              </a:rPr>
              <a:t>.</a:t>
            </a:r>
          </a:p>
          <a:p>
            <a:pPr>
              <a:lnSpc>
                <a:spcPct val="100000"/>
              </a:lnSpc>
            </a:pPr>
            <a:r>
              <a:rPr lang="en-GB" sz="3200" dirty="0" smtClean="0">
                <a:latin typeface="Times New Roman" panose="02020603050405020304" pitchFamily="18" charset="0"/>
                <a:cs typeface="Times New Roman" panose="02020603050405020304" pitchFamily="18" charset="0"/>
              </a:rPr>
              <a:t>However, energy </a:t>
            </a:r>
            <a:r>
              <a:rPr lang="en-GB" sz="3200" dirty="0">
                <a:latin typeface="Times New Roman" panose="02020603050405020304" pitchFamily="18" charset="0"/>
                <a:cs typeface="Times New Roman" panose="02020603050405020304" pitchFamily="18" charset="0"/>
              </a:rPr>
              <a:t>grid transition is not peaceful or irenic, but constellated by more or less critical contradictions that ask for perpetual adjustments and strategic </a:t>
            </a:r>
            <a:r>
              <a:rPr lang="en-GB" sz="3200" dirty="0" smtClean="0">
                <a:latin typeface="Times New Roman" panose="02020603050405020304" pitchFamily="18" charset="0"/>
                <a:cs typeface="Times New Roman" panose="02020603050405020304" pitchFamily="18" charset="0"/>
              </a:rPr>
              <a:t>elaboration.</a:t>
            </a:r>
            <a:endParaRPr lang="it-IT" sz="3200" dirty="0">
              <a:latin typeface="Times New Roman" panose="02020603050405020304" pitchFamily="18" charset="0"/>
              <a:cs typeface="Times New Roman" panose="02020603050405020304" pitchFamily="18" charset="0"/>
            </a:endParaRPr>
          </a:p>
          <a:p>
            <a:pPr>
              <a:lnSpc>
                <a:spcPct val="100000"/>
              </a:lnSpc>
            </a:pP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78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215901" y="165791"/>
            <a:ext cx="11661360" cy="6503366"/>
          </a:xfrm>
        </p:spPr>
        <p:txBody>
          <a:bodyPr>
            <a:noAutofit/>
          </a:bodyPr>
          <a:lstStyle/>
          <a:p>
            <a:pPr marL="285750" indent="-285750">
              <a:buFont typeface="Arial"/>
              <a:buChar char="•"/>
            </a:pPr>
            <a:r>
              <a:rPr lang="en-GB" sz="2400" dirty="0">
                <a:latin typeface="Times New Roman"/>
                <a:cs typeface="Times New Roman"/>
              </a:rPr>
              <a:t>Foucault claimed the “normative effect” of apparatuses during his lessons devoted to the issue of Abnormal.</a:t>
            </a:r>
          </a:p>
          <a:p>
            <a:pPr marL="285750" indent="-285750">
              <a:buFont typeface="Arial"/>
              <a:buChar char="•"/>
            </a:pPr>
            <a:r>
              <a:rPr lang="en-GB" sz="2400" dirty="0">
                <a:latin typeface="Times New Roman"/>
                <a:cs typeface="Times New Roman"/>
              </a:rPr>
              <a:t>He claimed that the end of an apparatus or a dispositive is the “normalization”. “To what end is this apparatus [</a:t>
            </a:r>
            <a:r>
              <a:rPr lang="en-GB" sz="2400" i="1" dirty="0" err="1">
                <a:latin typeface="Times New Roman"/>
                <a:cs typeface="Times New Roman"/>
              </a:rPr>
              <a:t>dispositif</a:t>
            </a:r>
            <a:r>
              <a:rPr lang="en-GB" sz="2400" dirty="0">
                <a:latin typeface="Times New Roman"/>
                <a:cs typeface="Times New Roman"/>
              </a:rPr>
              <a:t>] directed? It </a:t>
            </a:r>
            <a:r>
              <a:rPr lang="en-GB" sz="2400" dirty="0" smtClean="0">
                <a:latin typeface="Times New Roman"/>
                <a:cs typeface="Times New Roman"/>
              </a:rPr>
              <a:t>is </a:t>
            </a:r>
            <a:r>
              <a:rPr lang="en-GB" sz="2400" dirty="0">
                <a:latin typeface="Times New Roman"/>
                <a:cs typeface="Times New Roman"/>
              </a:rPr>
              <a:t>something that we can call “normalization.</a:t>
            </a:r>
            <a:r>
              <a:rPr lang="en-GB" sz="2400" dirty="0" smtClean="0">
                <a:latin typeface="Times New Roman"/>
                <a:cs typeface="Times New Roman"/>
              </a:rPr>
              <a:t>”</a:t>
            </a:r>
          </a:p>
          <a:p>
            <a:pPr marL="285750" indent="-285750">
              <a:buFont typeface="Arial"/>
              <a:buChar char="•"/>
            </a:pPr>
            <a:r>
              <a:rPr lang="en-GB" sz="2400" dirty="0" smtClean="0">
                <a:latin typeface="Times New Roman"/>
                <a:cs typeface="Times New Roman"/>
              </a:rPr>
              <a:t>Foucault looked </a:t>
            </a:r>
            <a:r>
              <a:rPr lang="en-GB" sz="2400" dirty="0">
                <a:latin typeface="Times New Roman"/>
                <a:cs typeface="Times New Roman"/>
              </a:rPr>
              <a:t>at </a:t>
            </a:r>
            <a:r>
              <a:rPr lang="en-GB" sz="2400" dirty="0" smtClean="0">
                <a:latin typeface="Times New Roman"/>
                <a:cs typeface="Times New Roman"/>
              </a:rPr>
              <a:t>apparatus’s </a:t>
            </a:r>
            <a:r>
              <a:rPr lang="en-GB" sz="2400" dirty="0">
                <a:latin typeface="Times New Roman"/>
                <a:cs typeface="Times New Roman"/>
              </a:rPr>
              <a:t>effects of normalization, at what they are directed toward, the effects they can achieve and that can be grouped under the rubric of “normalization</a:t>
            </a:r>
            <a:r>
              <a:rPr lang="en-GB" sz="2400" dirty="0" smtClean="0">
                <a:latin typeface="Times New Roman"/>
                <a:cs typeface="Times New Roman"/>
              </a:rPr>
              <a:t>”.</a:t>
            </a:r>
            <a:endParaRPr lang="it-IT" sz="2400" dirty="0">
              <a:latin typeface="Times New Roman"/>
              <a:cs typeface="Times New Roman"/>
            </a:endParaRPr>
          </a:p>
          <a:p>
            <a:r>
              <a:rPr lang="en-GB" sz="2400" dirty="0">
                <a:latin typeface="Times New Roman"/>
                <a:cs typeface="Times New Roman"/>
              </a:rPr>
              <a:t>Under this word, there are many meanings. Undoubtedly, the process of normalization of people conduct related to energy use is crucial for energy </a:t>
            </a:r>
            <a:r>
              <a:rPr lang="en-GB" sz="2400" dirty="0" smtClean="0">
                <a:latin typeface="Times New Roman"/>
                <a:cs typeface="Times New Roman"/>
              </a:rPr>
              <a:t>politics.</a:t>
            </a:r>
          </a:p>
          <a:p>
            <a:r>
              <a:rPr lang="en-GB" sz="2400" dirty="0" smtClean="0">
                <a:latin typeface="Times New Roman"/>
                <a:cs typeface="Times New Roman"/>
              </a:rPr>
              <a:t>The </a:t>
            </a:r>
            <a:r>
              <a:rPr lang="en-GB" sz="2400" dirty="0">
                <a:latin typeface="Times New Roman"/>
                <a:cs typeface="Times New Roman"/>
              </a:rPr>
              <a:t>core idea of technical scholars such as engineers and policy makers when they think about a very efficient energy grid is to deploy tools to make people act in a predictable way and in conformity with the new standards conveyed by the grid, for example the necessity of “peak shaving”</a:t>
            </a:r>
            <a:r>
              <a:rPr lang="en-GB" sz="2400" dirty="0" smtClean="0">
                <a:latin typeface="Times New Roman"/>
                <a:cs typeface="Times New Roman"/>
              </a:rPr>
              <a:t>.</a:t>
            </a:r>
          </a:p>
          <a:p>
            <a:r>
              <a:rPr lang="en-GB" sz="2400" dirty="0" smtClean="0">
                <a:latin typeface="Times New Roman"/>
                <a:cs typeface="Times New Roman"/>
              </a:rPr>
              <a:t>This </a:t>
            </a:r>
            <a:r>
              <a:rPr lang="en-GB" sz="2400" dirty="0">
                <a:latin typeface="Times New Roman"/>
                <a:cs typeface="Times New Roman"/>
              </a:rPr>
              <a:t>idea is in some way consistent with an idea of normative or normalizing power delegated to technical apparatus.</a:t>
            </a:r>
            <a:r>
              <a:rPr lang="it-IT" sz="2400" dirty="0">
                <a:latin typeface="Times New Roman"/>
                <a:cs typeface="Times New Roman"/>
              </a:rPr>
              <a:t> </a:t>
            </a:r>
          </a:p>
        </p:txBody>
      </p:sp>
    </p:spTree>
    <p:extLst>
      <p:ext uri="{BB962C8B-B14F-4D97-AF65-F5344CB8AC3E}">
        <p14:creationId xmlns:p14="http://schemas.microsoft.com/office/powerpoint/2010/main" val="3628761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6282"/>
            <a:ext cx="10515600" cy="907084"/>
          </a:xfrm>
        </p:spPr>
        <p:txBody>
          <a:bodyPr/>
          <a:lstStyle/>
          <a:p>
            <a:pPr algn="ctr"/>
            <a:r>
              <a:rPr lang="it-IT" dirty="0" err="1" smtClean="0">
                <a:latin typeface="Times New Roman" panose="02020603050405020304" pitchFamily="18" charset="0"/>
                <a:cs typeface="Times New Roman" panose="02020603050405020304" pitchFamily="18" charset="0"/>
              </a:rPr>
              <a:t>Deleuze’s</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apparatus</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208722" y="1182758"/>
            <a:ext cx="11145078" cy="5436704"/>
          </a:xfrm>
        </p:spPr>
        <p:txBody>
          <a:bodyPr>
            <a:noAutofit/>
          </a:bodyPr>
          <a:lstStyle/>
          <a:p>
            <a:pPr algn="just">
              <a:lnSpc>
                <a:spcPct val="100000"/>
              </a:lnSpc>
              <a:spcAft>
                <a:spcPts val="0"/>
              </a:spcAft>
            </a:pP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definition of apparatus provided by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Deleuze</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sounds more fitting our idea of energy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grid in transition,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underlining the disconnected and rather precarious character of such ensemble of heterogeneous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elements.</a:t>
            </a:r>
            <a:endParaRPr lang="it-IT"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it-IT"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But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what is a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dispositif</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In the first instance it is a tangle, a multilinear ensemble. It is composed of lines, each having a different nature. And the lines in the </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apparatus… follow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directions, trace balances which are always off balance, now drawing together and then distancing themselves from one another. Each line is broken and subject to changes in direction, bifurcating and forked, and subject to drifting. Visible objects, affirmations which can be formulated, forces exercised and subjects in position are like vectors and tensors. Thus the three major aspects which Foucault successively distinguishes, Knowledge, Power and Subjectivity are by no means contours given once and for all, but series of variables which supplant one </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another”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Deleuze</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1992, 159).</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814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215901" y="165791"/>
            <a:ext cx="11661360" cy="6503366"/>
          </a:xfrm>
        </p:spPr>
        <p:txBody>
          <a:bodyPr>
            <a:normAutofit/>
          </a:bodyPr>
          <a:lstStyle/>
          <a:p>
            <a:r>
              <a:rPr lang="en-GB" sz="3600" dirty="0" smtClean="0">
                <a:latin typeface="Times New Roman" panose="02020603050405020304" pitchFamily="18" charset="0"/>
                <a:ea typeface="Times New Roman" panose="02020603050405020304" pitchFamily="18" charset="0"/>
              </a:rPr>
              <a:t>Readjusting </a:t>
            </a:r>
            <a:r>
              <a:rPr lang="en-GB" sz="3600" dirty="0">
                <a:latin typeface="Times New Roman" panose="02020603050405020304" pitchFamily="18" charset="0"/>
                <a:ea typeface="Times New Roman" panose="02020603050405020304" pitchFamily="18" charset="0"/>
              </a:rPr>
              <a:t>the notion of </a:t>
            </a:r>
            <a:r>
              <a:rPr lang="en-GB" sz="3600" dirty="0" smtClean="0">
                <a:latin typeface="Times New Roman" panose="02020603050405020304" pitchFamily="18" charset="0"/>
                <a:ea typeface="Times New Roman" panose="02020603050405020304" pitchFamily="18" charset="0"/>
              </a:rPr>
              <a:t>apparatus in the direction claimed by </a:t>
            </a:r>
            <a:r>
              <a:rPr lang="en-GB" sz="3600" dirty="0" err="1">
                <a:latin typeface="Times New Roman" panose="02020603050405020304" pitchFamily="18" charset="0"/>
                <a:ea typeface="Times New Roman" panose="02020603050405020304" pitchFamily="18" charset="0"/>
              </a:rPr>
              <a:t>D</a:t>
            </a:r>
            <a:r>
              <a:rPr lang="en-GB" sz="3600" dirty="0" err="1" smtClean="0">
                <a:latin typeface="Times New Roman" panose="02020603050405020304" pitchFamily="18" charset="0"/>
                <a:ea typeface="Times New Roman" panose="02020603050405020304" pitchFamily="18" charset="0"/>
              </a:rPr>
              <a:t>eleuze</a:t>
            </a:r>
            <a:r>
              <a:rPr lang="en-GB" sz="3600" dirty="0" smtClean="0">
                <a:latin typeface="Times New Roman" panose="02020603050405020304" pitchFamily="18" charset="0"/>
                <a:ea typeface="Times New Roman" panose="02020603050405020304" pitchFamily="18" charset="0"/>
              </a:rPr>
              <a:t>, </a:t>
            </a:r>
            <a:r>
              <a:rPr lang="en-GB" sz="3600" dirty="0">
                <a:latin typeface="Times New Roman" panose="02020603050405020304" pitchFamily="18" charset="0"/>
                <a:ea typeface="Times New Roman" panose="02020603050405020304" pitchFamily="18" charset="0"/>
              </a:rPr>
              <a:t>moving it toward a </a:t>
            </a:r>
            <a:r>
              <a:rPr lang="en-GB" sz="3600" dirty="0" smtClean="0">
                <a:latin typeface="Times New Roman" panose="02020603050405020304" pitchFamily="18" charset="0"/>
                <a:ea typeface="Times New Roman" panose="02020603050405020304" pitchFamily="18" charset="0"/>
              </a:rPr>
              <a:t>creative evolution </a:t>
            </a:r>
            <a:r>
              <a:rPr lang="en-GB" sz="3600" dirty="0">
                <a:latin typeface="Times New Roman" panose="02020603050405020304" pitchFamily="18" charset="0"/>
                <a:ea typeface="Times New Roman" panose="02020603050405020304" pitchFamily="18" charset="0"/>
              </a:rPr>
              <a:t>where the inseparability of objects and subjects is acknowledged, </a:t>
            </a:r>
            <a:r>
              <a:rPr lang="en-GB" sz="3600" dirty="0" smtClean="0">
                <a:latin typeface="Times New Roman" panose="02020603050405020304" pitchFamily="18" charset="0"/>
                <a:ea typeface="Times New Roman" panose="02020603050405020304" pitchFamily="18" charset="0"/>
              </a:rPr>
              <a:t>we </a:t>
            </a:r>
            <a:r>
              <a:rPr lang="en-GB" sz="3600" dirty="0">
                <a:latin typeface="Times New Roman" panose="02020603050405020304" pitchFamily="18" charset="0"/>
                <a:ea typeface="Times New Roman" panose="02020603050405020304" pitchFamily="18" charset="0"/>
              </a:rPr>
              <a:t>can </a:t>
            </a:r>
            <a:r>
              <a:rPr lang="en-GB" sz="3600" dirty="0" smtClean="0">
                <a:latin typeface="Times New Roman" panose="02020603050405020304" pitchFamily="18" charset="0"/>
                <a:ea typeface="Times New Roman" panose="02020603050405020304" pitchFamily="18" charset="0"/>
              </a:rPr>
              <a:t>pinpoint a </a:t>
            </a:r>
            <a:r>
              <a:rPr lang="en-GB" sz="3600" dirty="0">
                <a:latin typeface="Times New Roman" panose="02020603050405020304" pitchFamily="18" charset="0"/>
                <a:ea typeface="Times New Roman" panose="02020603050405020304" pitchFamily="18" charset="0"/>
              </a:rPr>
              <a:t>surface where to attach </a:t>
            </a:r>
            <a:r>
              <a:rPr lang="en-GB" sz="3600" dirty="0" smtClean="0">
                <a:latin typeface="Times New Roman" panose="02020603050405020304" pitchFamily="18" charset="0"/>
                <a:ea typeface="Times New Roman" panose="02020603050405020304" pitchFamily="18" charset="0"/>
              </a:rPr>
              <a:t>strategies </a:t>
            </a:r>
            <a:r>
              <a:rPr lang="en-GB" sz="3600" dirty="0">
                <a:latin typeface="Times New Roman" panose="02020603050405020304" pitchFamily="18" charset="0"/>
                <a:ea typeface="Times New Roman" panose="02020603050405020304" pitchFamily="18" charset="0"/>
              </a:rPr>
              <a:t>of </a:t>
            </a:r>
            <a:r>
              <a:rPr lang="en-GB" sz="3600" dirty="0" smtClean="0">
                <a:latin typeface="Times New Roman" panose="02020603050405020304" pitchFamily="18" charset="0"/>
                <a:ea typeface="Times New Roman" panose="02020603050405020304" pitchFamily="18" charset="0"/>
              </a:rPr>
              <a:t>transition.</a:t>
            </a:r>
          </a:p>
          <a:p>
            <a:r>
              <a:rPr lang="en-GB" sz="3600" dirty="0" smtClean="0">
                <a:latin typeface="Times New Roman" panose="02020603050405020304" pitchFamily="18" charset="0"/>
                <a:ea typeface="Times New Roman" panose="02020603050405020304" pitchFamily="18" charset="0"/>
              </a:rPr>
              <a:t>In </a:t>
            </a:r>
            <a:r>
              <a:rPr lang="en-GB" sz="3600" dirty="0">
                <a:latin typeface="Times New Roman" panose="02020603050405020304" pitchFamily="18" charset="0"/>
                <a:ea typeface="Times New Roman" panose="02020603050405020304" pitchFamily="18" charset="0"/>
              </a:rPr>
              <a:t>short, a conventional energy grid is an apparatus in which humans </a:t>
            </a:r>
            <a:r>
              <a:rPr lang="en-GB" sz="3600" dirty="0" smtClean="0">
                <a:latin typeface="Times New Roman" panose="02020603050405020304" pitchFamily="18" charset="0"/>
                <a:ea typeface="Times New Roman" panose="02020603050405020304" pitchFamily="18" charset="0"/>
              </a:rPr>
              <a:t>enact </a:t>
            </a:r>
            <a:r>
              <a:rPr lang="en-GB" sz="3600" dirty="0">
                <a:latin typeface="Times New Roman" panose="02020603050405020304" pitchFamily="18" charset="0"/>
                <a:ea typeface="Times New Roman" panose="02020603050405020304" pitchFamily="18" charset="0"/>
              </a:rPr>
              <a:t>as depending from devices driven by incorporated knowledge and </a:t>
            </a:r>
            <a:r>
              <a:rPr lang="en-GB" sz="3600" dirty="0" smtClean="0">
                <a:latin typeface="Times New Roman" panose="02020603050405020304" pitchFamily="18" charset="0"/>
                <a:ea typeface="Times New Roman" panose="02020603050405020304" pitchFamily="18" charset="0"/>
              </a:rPr>
              <a:t>language. Here the technical is the only vector of power overriding the social.</a:t>
            </a:r>
          </a:p>
          <a:p>
            <a:r>
              <a:rPr lang="en-GB" sz="3600" dirty="0" smtClean="0">
                <a:latin typeface="Times New Roman" panose="02020603050405020304" pitchFamily="18" charset="0"/>
                <a:ea typeface="Times New Roman" panose="02020603050405020304" pitchFamily="18" charset="0"/>
              </a:rPr>
              <a:t>A </a:t>
            </a:r>
            <a:r>
              <a:rPr lang="en-GB" sz="3600" dirty="0">
                <a:latin typeface="Times New Roman" panose="02020603050405020304" pitchFamily="18" charset="0"/>
                <a:ea typeface="Times New Roman" panose="02020603050405020304" pitchFamily="18" charset="0"/>
              </a:rPr>
              <a:t>smart energy grid </a:t>
            </a:r>
            <a:r>
              <a:rPr lang="en-GB" sz="3600" dirty="0" smtClean="0">
                <a:latin typeface="Times New Roman" panose="02020603050405020304" pitchFamily="18" charset="0"/>
                <a:ea typeface="Times New Roman" panose="02020603050405020304" pitchFamily="18" charset="0"/>
              </a:rPr>
              <a:t>should be an </a:t>
            </a:r>
            <a:r>
              <a:rPr lang="en-GB" sz="3600" dirty="0">
                <a:latin typeface="Times New Roman" panose="02020603050405020304" pitchFamily="18" charset="0"/>
                <a:ea typeface="Times New Roman" panose="02020603050405020304" pitchFamily="18" charset="0"/>
              </a:rPr>
              <a:t>apparatus in which devices and humans </a:t>
            </a:r>
            <a:r>
              <a:rPr lang="en-GB" sz="3600" i="1" dirty="0" smtClean="0">
                <a:latin typeface="Times New Roman" panose="02020603050405020304" pitchFamily="18" charset="0"/>
                <a:ea typeface="Times New Roman" panose="02020603050405020304" pitchFamily="18" charset="0"/>
              </a:rPr>
              <a:t>fight but co-evolve</a:t>
            </a:r>
            <a:r>
              <a:rPr lang="en-GB" sz="3600" dirty="0" smtClean="0">
                <a:latin typeface="Times New Roman" panose="02020603050405020304" pitchFamily="18" charset="0"/>
                <a:ea typeface="Times New Roman" panose="02020603050405020304" pitchFamily="18" charset="0"/>
              </a:rPr>
              <a:t> toward </a:t>
            </a:r>
            <a:r>
              <a:rPr lang="en-GB" sz="3600" dirty="0">
                <a:latin typeface="Times New Roman" panose="02020603050405020304" pitchFamily="18" charset="0"/>
                <a:ea typeface="Times New Roman" panose="02020603050405020304" pitchFamily="18" charset="0"/>
              </a:rPr>
              <a:t>new conditions</a:t>
            </a:r>
            <a:r>
              <a:rPr lang="en-GB" sz="3600" dirty="0" smtClean="0">
                <a:latin typeface="Times New Roman" panose="02020603050405020304" pitchFamily="18" charset="0"/>
                <a:ea typeface="Times New Roman" panose="02020603050405020304" pitchFamily="18" charset="0"/>
              </a:rPr>
              <a:t>. Here the technical and the social </a:t>
            </a:r>
            <a:r>
              <a:rPr lang="en-GB" sz="3600" i="1" dirty="0" smtClean="0">
                <a:latin typeface="Times New Roman" panose="02020603050405020304" pitchFamily="18" charset="0"/>
                <a:ea typeface="Times New Roman" panose="02020603050405020304" pitchFamily="18" charset="0"/>
              </a:rPr>
              <a:t>assemble and diverge</a:t>
            </a:r>
            <a:r>
              <a:rPr lang="en-GB" sz="3600" dirty="0" smtClean="0">
                <a:latin typeface="Times New Roman" panose="02020603050405020304" pitchFamily="18" charset="0"/>
                <a:ea typeface="Times New Roman" panose="02020603050405020304" pitchFamily="18" charset="0"/>
              </a:rPr>
              <a:t> in order to draw up a system far from equilibrium.</a:t>
            </a:r>
            <a:endParaRPr lang="it-IT" sz="3600" dirty="0"/>
          </a:p>
        </p:txBody>
      </p:sp>
    </p:spTree>
    <p:extLst>
      <p:ext uri="{BB962C8B-B14F-4D97-AF65-F5344CB8AC3E}">
        <p14:creationId xmlns:p14="http://schemas.microsoft.com/office/powerpoint/2010/main" val="881353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2046"/>
            <a:ext cx="10515600" cy="1006997"/>
          </a:xfrm>
        </p:spPr>
        <p:txBody>
          <a:bodyPr/>
          <a:lstStyle/>
          <a:p>
            <a:pPr algn="ctr"/>
            <a:r>
              <a:rPr lang="en-GB" dirty="0" smtClean="0">
                <a:latin typeface="Times New Roman" panose="02020603050405020304" pitchFamily="18" charset="0"/>
                <a:cs typeface="Times New Roman" panose="02020603050405020304" pitchFamily="18" charset="0"/>
              </a:rPr>
              <a:t>Beyond «smart grid» concept</a:t>
            </a:r>
            <a:endParaRPr lang="en-GB"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35038" y="1295400"/>
            <a:ext cx="11921924" cy="5325319"/>
          </a:xfrm>
        </p:spPr>
        <p:txBody>
          <a:bodyPr>
            <a:normAutofit/>
          </a:bodyPr>
          <a:lstStyle/>
          <a:p>
            <a:r>
              <a:rPr lang="en-GB" dirty="0">
                <a:latin typeface="Times New Roman" panose="02020603050405020304" pitchFamily="18" charset="0"/>
                <a:ea typeface="Times New Roman" panose="02020603050405020304" pitchFamily="18" charset="0"/>
              </a:rPr>
              <a:t>The notion of apparatus or dispositive seems </a:t>
            </a:r>
            <a:r>
              <a:rPr lang="en-GB" dirty="0" smtClean="0">
                <a:latin typeface="Times New Roman" panose="02020603050405020304" pitchFamily="18" charset="0"/>
                <a:ea typeface="Times New Roman" panose="02020603050405020304" pitchFamily="18" charset="0"/>
              </a:rPr>
              <a:t>useful </a:t>
            </a:r>
            <a:r>
              <a:rPr lang="en-GB" dirty="0">
                <a:latin typeface="Times New Roman" panose="02020603050405020304" pitchFamily="18" charset="0"/>
                <a:ea typeface="Times New Roman" panose="02020603050405020304" pitchFamily="18" charset="0"/>
              </a:rPr>
              <a:t>to adopt strategies of </a:t>
            </a:r>
            <a:r>
              <a:rPr lang="en-GB" dirty="0" smtClean="0">
                <a:latin typeface="Times New Roman" panose="02020603050405020304" pitchFamily="18" charset="0"/>
                <a:ea typeface="Times New Roman" panose="02020603050405020304" pitchFamily="18" charset="0"/>
              </a:rPr>
              <a:t>energy transition.</a:t>
            </a:r>
          </a:p>
          <a:p>
            <a:r>
              <a:rPr lang="en-GB" dirty="0" smtClean="0">
                <a:latin typeface="Times New Roman" panose="02020603050405020304" pitchFamily="18" charset="0"/>
                <a:ea typeface="Times New Roman" panose="02020603050405020304" pitchFamily="18" charset="0"/>
              </a:rPr>
              <a:t>It outlines </a:t>
            </a:r>
            <a:r>
              <a:rPr lang="en-GB" dirty="0">
                <a:latin typeface="Times New Roman" panose="02020603050405020304" pitchFamily="18" charset="0"/>
                <a:ea typeface="Times New Roman" panose="02020603050405020304" pitchFamily="18" charset="0"/>
              </a:rPr>
              <a:t>a relational system </a:t>
            </a:r>
            <a:r>
              <a:rPr lang="en-GB" dirty="0" smtClean="0">
                <a:latin typeface="Times New Roman" panose="02020603050405020304" pitchFamily="18" charset="0"/>
                <a:ea typeface="Times New Roman" panose="02020603050405020304" pitchFamily="18" charset="0"/>
              </a:rPr>
              <a:t>of </a:t>
            </a:r>
            <a:r>
              <a:rPr lang="en-GB" dirty="0">
                <a:latin typeface="Times New Roman" panose="02020603050405020304" pitchFamily="18" charset="0"/>
                <a:ea typeface="Times New Roman" panose="02020603050405020304" pitchFamily="18" charset="0"/>
              </a:rPr>
              <a:t>dissimilar elements and </a:t>
            </a:r>
            <a:r>
              <a:rPr lang="en-GB" dirty="0" smtClean="0">
                <a:latin typeface="Times New Roman" panose="02020603050405020304" pitchFamily="18" charset="0"/>
                <a:ea typeface="Times New Roman" panose="02020603050405020304" pitchFamily="18" charset="0"/>
              </a:rPr>
              <a:t>practices.</a:t>
            </a:r>
          </a:p>
          <a:p>
            <a:r>
              <a:rPr lang="en-GB" dirty="0" smtClean="0">
                <a:latin typeface="Times New Roman" panose="02020603050405020304" pitchFamily="18" charset="0"/>
                <a:ea typeface="Times New Roman" panose="02020603050405020304" pitchFamily="18" charset="0"/>
              </a:rPr>
              <a:t>It seems us more intense, dynamic, and agential than those of interoperability, feedback, data management, smart grid, </a:t>
            </a:r>
            <a:r>
              <a:rPr lang="en-GB" dirty="0">
                <a:latin typeface="Times New Roman" panose="02020603050405020304" pitchFamily="18" charset="0"/>
                <a:ea typeface="Times New Roman" panose="02020603050405020304" pitchFamily="18" charset="0"/>
              </a:rPr>
              <a:t>energy network, energy </a:t>
            </a:r>
            <a:r>
              <a:rPr lang="en-GB" dirty="0" smtClean="0">
                <a:latin typeface="Times New Roman" panose="02020603050405020304" pitchFamily="18" charset="0"/>
                <a:ea typeface="Times New Roman" panose="02020603050405020304" pitchFamily="18" charset="0"/>
              </a:rPr>
              <a:t>system.</a:t>
            </a:r>
          </a:p>
          <a:p>
            <a:r>
              <a:rPr lang="en-GB" dirty="0" smtClean="0">
                <a:latin typeface="Times New Roman" panose="02020603050405020304" pitchFamily="18" charset="0"/>
                <a:ea typeface="Times New Roman" panose="02020603050405020304" pitchFamily="18" charset="0"/>
              </a:rPr>
              <a:t>The </a:t>
            </a:r>
            <a:r>
              <a:rPr lang="en-GB" dirty="0">
                <a:latin typeface="Times New Roman" panose="02020603050405020304" pitchFamily="18" charset="0"/>
                <a:ea typeface="Times New Roman" panose="02020603050405020304" pitchFamily="18" charset="0"/>
              </a:rPr>
              <a:t>co-evolution of varying lines and strata of practices, </a:t>
            </a:r>
            <a:r>
              <a:rPr lang="en-GB" dirty="0" smtClean="0">
                <a:latin typeface="Times New Roman" panose="02020603050405020304" pitchFamily="18" charset="0"/>
                <a:ea typeface="Times New Roman" panose="02020603050405020304" pitchFamily="18" charset="0"/>
              </a:rPr>
              <a:t>techniques, </a:t>
            </a:r>
            <a:r>
              <a:rPr lang="en-GB" dirty="0">
                <a:latin typeface="Times New Roman" panose="02020603050405020304" pitchFamily="18" charset="0"/>
                <a:ea typeface="Times New Roman" panose="02020603050405020304" pitchFamily="18" charset="0"/>
              </a:rPr>
              <a:t>discourses, and singularities establishes </a:t>
            </a:r>
            <a:r>
              <a:rPr lang="en-GB" dirty="0" smtClean="0">
                <a:latin typeface="Times New Roman" panose="02020603050405020304" pitchFamily="18" charset="0"/>
                <a:ea typeface="Times New Roman" panose="02020603050405020304" pitchFamily="18" charset="0"/>
              </a:rPr>
              <a:t>the apparatus. </a:t>
            </a:r>
          </a:p>
          <a:p>
            <a:r>
              <a:rPr lang="en-GB" dirty="0" smtClean="0">
                <a:latin typeface="Times New Roman" panose="02020603050405020304" pitchFamily="18" charset="0"/>
                <a:ea typeface="Times New Roman" panose="02020603050405020304" pitchFamily="18" charset="0"/>
              </a:rPr>
              <a:t>It is </a:t>
            </a:r>
            <a:r>
              <a:rPr lang="en-GB" dirty="0">
                <a:latin typeface="Times New Roman" panose="02020603050405020304" pitchFamily="18" charset="0"/>
                <a:ea typeface="Times New Roman" panose="02020603050405020304" pitchFamily="18" charset="0"/>
              </a:rPr>
              <a:t>purpose-oriented in the sense that an apparatus organizes people, artefacts, enunciations, and things according to functions, statuses, and relations of agents involved in it </a:t>
            </a:r>
            <a:r>
              <a:rPr lang="en-GB" dirty="0" smtClean="0">
                <a:latin typeface="Times New Roman" panose="02020603050405020304" pitchFamily="18" charset="0"/>
                <a:ea typeface="Times New Roman" panose="02020603050405020304" pitchFamily="18" charset="0"/>
              </a:rPr>
              <a:t>(“regime </a:t>
            </a:r>
            <a:r>
              <a:rPr lang="en-GB" dirty="0">
                <a:latin typeface="Times New Roman" panose="02020603050405020304" pitchFamily="18" charset="0"/>
                <a:ea typeface="Times New Roman" panose="02020603050405020304" pitchFamily="18" charset="0"/>
              </a:rPr>
              <a:t>of power</a:t>
            </a:r>
            <a:r>
              <a:rPr lang="en-GB" dirty="0" smtClean="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5105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7078" y="146465"/>
            <a:ext cx="10866783" cy="1026352"/>
          </a:xfrm>
        </p:spPr>
        <p:txBody>
          <a:bodyPr>
            <a:normAutofit/>
          </a:bodyPr>
          <a:lstStyle/>
          <a:p>
            <a:pPr algn="ctr"/>
            <a:r>
              <a:rPr lang="it-IT" sz="4800" dirty="0" err="1" smtClean="0">
                <a:latin typeface="Times New Roman" panose="02020603050405020304" pitchFamily="18" charset="0"/>
                <a:cs typeface="Times New Roman" panose="02020603050405020304" pitchFamily="18" charset="0"/>
              </a:rPr>
              <a:t>Introduction</a:t>
            </a:r>
            <a:endParaRPr lang="it-IT" sz="48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238539" y="1262270"/>
            <a:ext cx="11738113" cy="5367129"/>
          </a:xfrm>
        </p:spPr>
        <p:txBody>
          <a:bodyPr>
            <a:normAutofit/>
          </a:bodyPr>
          <a:lstStyle/>
          <a:p>
            <a:r>
              <a:rPr lang="en-US" sz="3200" dirty="0" smtClean="0">
                <a:latin typeface="Times New Roman" panose="02020603050405020304" pitchFamily="18" charset="0"/>
                <a:cs typeface="Times New Roman" panose="02020603050405020304" pitchFamily="18" charset="0"/>
              </a:rPr>
              <a:t>In this paper, we describe the functioning of conventional energy grids at the beginning of the smartness process.</a:t>
            </a:r>
          </a:p>
          <a:p>
            <a:r>
              <a:rPr lang="en-US" sz="3200" dirty="0" smtClean="0">
                <a:latin typeface="Times New Roman" panose="02020603050405020304" pitchFamily="18" charset="0"/>
                <a:cs typeface="Times New Roman" panose="02020603050405020304" pitchFamily="18" charset="0"/>
              </a:rPr>
              <a:t>This investigation is useful because it makes possible to pinpoint obstacles, barriers, resistances, conflicts, differences, necessities in the process of energy grids improvement.</a:t>
            </a:r>
          </a:p>
          <a:p>
            <a:r>
              <a:rPr lang="en-GB"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The Turin </a:t>
            </a:r>
            <a:r>
              <a:rPr lang="en-GB" sz="32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district heating</a:t>
            </a:r>
            <a:r>
              <a:rPr lang="en-GB"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has been the object of this empirical investigation, consisting of 38 interviews and 3 focus groups, aimed at depicting its features from the various perspectives of the many roles that are played in it, from the provider or energy utility, to the professionals and end-users.</a:t>
            </a:r>
            <a:endParaRPr lang="it-IT"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116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5101"/>
            <a:ext cx="10515600" cy="888999"/>
          </a:xfrm>
        </p:spPr>
        <p:txBody>
          <a:bodyPr/>
          <a:lstStyle/>
          <a:p>
            <a:pPr algn="ctr"/>
            <a:r>
              <a:rPr lang="en-GB" dirty="0" smtClean="0">
                <a:latin typeface="Times New Roman" panose="02020603050405020304" pitchFamily="18" charset="0"/>
                <a:cs typeface="Times New Roman" panose="02020603050405020304" pitchFamily="18" charset="0"/>
              </a:rPr>
              <a:t>Apparatus and flows</a:t>
            </a:r>
            <a:endParaRPr lang="en-GB"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14300" y="1257300"/>
            <a:ext cx="11925300" cy="5486400"/>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Our approach is close to a sociology of flows as it has been suggested by </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Spaargaren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Spaargaren</a:t>
            </a:r>
            <a:r>
              <a:rPr lang="en-US" dirty="0">
                <a:latin typeface="Times New Roman" panose="02020603050405020304" pitchFamily="18" charset="0"/>
                <a:cs typeface="Times New Roman" panose="02020603050405020304" pitchFamily="18" charset="0"/>
              </a:rPr>
              <a:t>, 2005), based on Castells and </a:t>
            </a:r>
            <a:r>
              <a:rPr lang="en-US" dirty="0" err="1">
                <a:latin typeface="Times New Roman" panose="02020603050405020304" pitchFamily="18" charset="0"/>
                <a:cs typeface="Times New Roman" panose="02020603050405020304" pitchFamily="18" charset="0"/>
              </a:rPr>
              <a:t>Urry</a:t>
            </a:r>
            <a:r>
              <a:rPr lang="en-US" dirty="0">
                <a:latin typeface="Times New Roman" panose="02020603050405020304" pitchFamily="18" charset="0"/>
                <a:cs typeface="Times New Roman" panose="02020603050405020304" pitchFamily="18" charset="0"/>
              </a:rPr>
              <a:t> seminal works (Castells, 1996; </a:t>
            </a:r>
            <a:r>
              <a:rPr lang="en-US" dirty="0" err="1">
                <a:latin typeface="Times New Roman" panose="02020603050405020304" pitchFamily="18" charset="0"/>
                <a:cs typeface="Times New Roman" panose="02020603050405020304" pitchFamily="18" charset="0"/>
              </a:rPr>
              <a:t>Urry</a:t>
            </a:r>
            <a:r>
              <a:rPr lang="en-US" dirty="0">
                <a:latin typeface="Times New Roman" panose="02020603050405020304" pitchFamily="18" charset="0"/>
                <a:cs typeface="Times New Roman" panose="02020603050405020304" pitchFamily="18" charset="0"/>
              </a:rPr>
              <a:t>, 2003</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notion of apparatus might help the development of a very challenging sociology of flows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mainly from the point of view of </a:t>
            </a:r>
            <a:r>
              <a:rPr lang="en-US" dirty="0" smtClean="0">
                <a:latin typeface="Times New Roman" panose="02020603050405020304" pitchFamily="18" charset="0"/>
                <a:cs typeface="Times New Roman" panose="02020603050405020304" pitchFamily="18" charset="0"/>
              </a:rPr>
              <a:t>regulation.</a:t>
            </a:r>
          </a:p>
          <a:p>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apparatus focuses on strategic practices aimed to cope with problems of security: spaces and technologies of security, treatments of the uncertainty, and forms of normalization of human </a:t>
            </a:r>
            <a:r>
              <a:rPr lang="en-US" dirty="0" smtClean="0">
                <a:latin typeface="Times New Roman" panose="02020603050405020304" pitchFamily="18" charset="0"/>
                <a:cs typeface="Times New Roman" panose="02020603050405020304" pitchFamily="18" charset="0"/>
              </a:rPr>
              <a:t>conduct.</a:t>
            </a: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sense, the apparatus is </a:t>
            </a:r>
            <a:r>
              <a:rPr lang="en-US" dirty="0" smtClean="0">
                <a:latin typeface="Times New Roman" panose="02020603050405020304" pitchFamily="18" charset="0"/>
                <a:cs typeface="Times New Roman" panose="02020603050405020304" pitchFamily="18" charset="0"/>
              </a:rPr>
              <a:t>oriented </a:t>
            </a:r>
            <a:r>
              <a:rPr lang="en-US" dirty="0">
                <a:latin typeface="Times New Roman" panose="02020603050405020304" pitchFamily="18" charset="0"/>
                <a:cs typeface="Times New Roman" panose="02020603050405020304" pitchFamily="18" charset="0"/>
              </a:rPr>
              <a:t>toward clear goals implying a flexible management of </a:t>
            </a:r>
            <a:r>
              <a:rPr lang="en-US" dirty="0" smtClean="0">
                <a:latin typeface="Times New Roman" panose="02020603050405020304" pitchFamily="18" charset="0"/>
                <a:cs typeface="Times New Roman" panose="02020603050405020304" pitchFamily="18" charset="0"/>
              </a:rPr>
              <a:t>flows.</a:t>
            </a:r>
          </a:p>
          <a:p>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obtain a safe circulation of people, money, commodities, energy and so on, and to secure stocks depending from </a:t>
            </a:r>
            <a:r>
              <a:rPr lang="en-US" dirty="0" smtClean="0">
                <a:latin typeface="Times New Roman" panose="02020603050405020304" pitchFamily="18" charset="0"/>
                <a:cs typeface="Times New Roman" panose="02020603050405020304" pitchFamily="18" charset="0"/>
              </a:rPr>
              <a:t>flows (and flows depending from stocks), </a:t>
            </a:r>
            <a:r>
              <a:rPr lang="en-US" dirty="0">
                <a:latin typeface="Times New Roman" panose="02020603050405020304" pitchFamily="18" charset="0"/>
                <a:cs typeface="Times New Roman" panose="02020603050405020304" pitchFamily="18" charset="0"/>
              </a:rPr>
              <a:t>an apparatus must regulate </a:t>
            </a:r>
            <a:r>
              <a:rPr lang="en-US" dirty="0" smtClean="0">
                <a:latin typeface="Times New Roman" panose="02020603050405020304" pitchFamily="18" charset="0"/>
                <a:cs typeface="Times New Roman" panose="02020603050405020304" pitchFamily="18" charset="0"/>
              </a:rPr>
              <a:t>flows.</a:t>
            </a: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doing that, it generates a circulating and securing power that, on its turn, often generates resistance, tensions, ruptures, </a:t>
            </a:r>
            <a:r>
              <a:rPr lang="en-US" dirty="0" smtClean="0">
                <a:latin typeface="Times New Roman" panose="02020603050405020304" pitchFamily="18" charset="0"/>
                <a:cs typeface="Times New Roman" panose="02020603050405020304" pitchFamily="18" charset="0"/>
              </a:rPr>
              <a:t>protests.</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analysis of conflicts, manipulation, and efforts to access or appropriate flows, as well as resistance to escape the regulation of flows, is matter of investigation for a sociology of </a:t>
            </a:r>
            <a:r>
              <a:rPr lang="en-US" dirty="0" smtClean="0">
                <a:latin typeface="Times New Roman" panose="02020603050405020304" pitchFamily="18" charset="0"/>
                <a:cs typeface="Times New Roman" panose="02020603050405020304" pitchFamily="18" charset="0"/>
              </a:rPr>
              <a:t>flows.</a:t>
            </a:r>
          </a:p>
          <a:p>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we experienced in our investigation, new apparatuses generate a complex and contradictory </a:t>
            </a:r>
            <a:r>
              <a:rPr lang="en-US" dirty="0" smtClean="0">
                <a:latin typeface="Times New Roman" panose="02020603050405020304" pitchFamily="18" charset="0"/>
                <a:cs typeface="Times New Roman" panose="02020603050405020304" pitchFamily="18" charset="0"/>
              </a:rPr>
              <a:t>behavior </a:t>
            </a:r>
            <a:r>
              <a:rPr lang="en-US" dirty="0">
                <a:latin typeface="Times New Roman" panose="02020603050405020304" pitchFamily="18" charset="0"/>
                <a:cs typeface="Times New Roman" panose="02020603050405020304" pitchFamily="18" charset="0"/>
              </a:rPr>
              <a:t>by agents involved in </a:t>
            </a:r>
            <a:r>
              <a:rPr lang="en-US" dirty="0" smtClean="0">
                <a:latin typeface="Times New Roman" panose="02020603050405020304" pitchFamily="18" charset="0"/>
                <a:cs typeface="Times New Roman" panose="02020603050405020304" pitchFamily="18" charset="0"/>
              </a:rPr>
              <a:t>them. Agents </a:t>
            </a:r>
            <a:r>
              <a:rPr lang="en-US" dirty="0">
                <a:latin typeface="Times New Roman" panose="02020603050405020304" pitchFamily="18" charset="0"/>
                <a:cs typeface="Times New Roman" panose="02020603050405020304" pitchFamily="18" charset="0"/>
              </a:rPr>
              <a:t>hope that something will improve, but immediately they experience disorder, misunderstanding, regret, </a:t>
            </a:r>
            <a:r>
              <a:rPr lang="en-US" dirty="0" smtClean="0">
                <a:latin typeface="Times New Roman" panose="02020603050405020304" pitchFamily="18" charset="0"/>
                <a:cs typeface="Times New Roman" panose="02020603050405020304" pitchFamily="18" charset="0"/>
              </a:rPr>
              <a:t>disappointment.</a:t>
            </a: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short, apparatuses are concerned both with ordering and disordering, regulation and deregulation, normalization and abnormality</a:t>
            </a:r>
            <a:r>
              <a:rPr lang="en-US"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513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203079"/>
            <a:ext cx="10515600" cy="838643"/>
          </a:xfrm>
        </p:spPr>
        <p:txBody>
          <a:bodyPr/>
          <a:lstStyle/>
          <a:p>
            <a:pPr algn="ctr"/>
            <a:r>
              <a:rPr lang="en-GB"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Apparatuses as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agents of change</a:t>
            </a:r>
            <a:endParaRPr lang="it-IT" dirty="0"/>
          </a:p>
        </p:txBody>
      </p:sp>
      <p:sp>
        <p:nvSpPr>
          <p:cNvPr id="3" name="Segnaposto contenuto 2"/>
          <p:cNvSpPr>
            <a:spLocks noGrp="1"/>
          </p:cNvSpPr>
          <p:nvPr>
            <p:ph idx="1"/>
          </p:nvPr>
        </p:nvSpPr>
        <p:spPr>
          <a:xfrm>
            <a:off x="277792" y="1157467"/>
            <a:ext cx="11678856" cy="5590573"/>
          </a:xfrm>
        </p:spPr>
        <p:txBody>
          <a:bodyPr>
            <a:noAutofit/>
          </a:bodyPr>
          <a:lstStyle/>
          <a:p>
            <a:pPr algn="just">
              <a:lnSpc>
                <a:spcPct val="100000"/>
              </a:lnSpc>
              <a:spcAft>
                <a:spcPts val="0"/>
              </a:spcAft>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fact that human agents always belong to apparatuses and act within them, interacting with their lines of functioning means that apparatuses exercise a certain power on them but also that agents can change them performing their own practices or fighting with them, as said by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Agamben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(2009</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0000"/>
              </a:lnSpc>
              <a:spcAft>
                <a:spcPts val="0"/>
              </a:spcAft>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Each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apparatus shows lines of breakage and fracture. Sometimes these are situated on the level of powers; at other times on the level of knowledges; other times more at the level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of subjective practical action.</a:t>
            </a:r>
          </a:p>
          <a:p>
            <a:pPr algn="just">
              <a:lnSpc>
                <a:spcPct val="100000"/>
              </a:lnSpc>
              <a:spcAft>
                <a:spcPts val="0"/>
              </a:spcAft>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Change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depends on the content of the apparatus, and each apparatus deserves its own diagnostic, its own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archaeology.</a:t>
            </a:r>
          </a:p>
          <a:p>
            <a:pPr algn="just">
              <a:lnSpc>
                <a:spcPct val="100000"/>
              </a:lnSpc>
              <a:spcAft>
                <a:spcPts val="0"/>
              </a:spcAft>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application of this concept to an energy grid opens up the possibility of its change towards the smartness. Can an apparatus become smart, or flat or democratic or equal or differentiated in its functions and provisions? Might an apparatus such as an energy thermal grid be designed and managed in order to raise insensible but enduring changes in the agents’ performance? Or to be flexible enough to change in virtue of agents performance?</a:t>
            </a:r>
            <a:endParaRPr lang="it-IT"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392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208343" y="104172"/>
            <a:ext cx="11794603" cy="6643869"/>
          </a:xfrm>
        </p:spPr>
        <p:txBody>
          <a:bodyPr>
            <a:noAutofit/>
          </a:bodyPr>
          <a:lstStyle/>
          <a:p>
            <a:pPr lvl="0" algn="just">
              <a:lnSpc>
                <a:spcPct val="100000"/>
              </a:lnSpc>
            </a:pP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apparatus can change whereas it gives visibility to variable creativity arising out of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itself.</a:t>
            </a:r>
          </a:p>
          <a:p>
            <a:pPr lvl="0" algn="just">
              <a:lnSpc>
                <a:spcPct val="100000"/>
              </a:lnSpc>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Each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apparatus is thus defined in terms of its newness content and its creativity content, this marking at the same time its ability to transform itself, or indeed to break down in favour of a future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apparatus.</a:t>
            </a:r>
          </a:p>
          <a:p>
            <a:pPr lvl="0" algn="just">
              <a:lnSpc>
                <a:spcPct val="100000"/>
              </a:lnSpc>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Apparatuses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are composed of lines of visibility and enunciation, lines of force,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lines of subjectivation, lines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of splitting, breakage, fracture, all of which criss-cross and mingle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together.</a:t>
            </a:r>
          </a:p>
          <a:p>
            <a:pPr lvl="0" algn="just">
              <a:lnSpc>
                <a:spcPct val="100000"/>
              </a:lnSpc>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Important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consequences arise whereas these lines are more or less rigid and unyielding when they try to orchestrate new configurations and bundles of practices along the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grid.</a:t>
            </a:r>
          </a:p>
          <a:p>
            <a:pPr lvl="0" algn="just">
              <a:lnSpc>
                <a:spcPct val="100000"/>
              </a:lnSpc>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apparatus has in some way the capacity to capture, orient, determine, intercept, model, control, or secure the gestures, behaviours</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 discourses of living </a:t>
            </a: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agents.</a:t>
            </a:r>
          </a:p>
          <a:p>
            <a:pPr lvl="0" algn="just">
              <a:lnSpc>
                <a:spcPct val="100000"/>
              </a:lnSpc>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energy grid is an apparatus aimed to capture bodies making them subjects.</a:t>
            </a:r>
          </a:p>
          <a:p>
            <a:pPr lvl="0" algn="just">
              <a:lnSpc>
                <a:spcPct val="100000"/>
              </a:lnSpc>
            </a:pPr>
            <a:r>
              <a:rPr lang="en-GB"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subject is that which results from the relation and, so to speak, from the relentless fight between living beings and apparatuses.</a:t>
            </a:r>
            <a:endParaRPr lang="it-IT"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758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14152"/>
            <a:ext cx="10515600" cy="927480"/>
          </a:xfrm>
        </p:spPr>
        <p:txBody>
          <a:bodyPr>
            <a:normAutofit/>
          </a:bodyPr>
          <a:lstStyle/>
          <a:p>
            <a:pPr algn="ctr"/>
            <a:r>
              <a:rPr lang="en-GB" b="1" dirty="0">
                <a:latin typeface="Times New Roman"/>
                <a:cs typeface="Times New Roman"/>
              </a:rPr>
              <a:t>Asymmetries of energy and </a:t>
            </a:r>
            <a:r>
              <a:rPr lang="en-GB" b="1" dirty="0" smtClean="0">
                <a:latin typeface="Times New Roman"/>
                <a:cs typeface="Times New Roman"/>
              </a:rPr>
              <a:t>power</a:t>
            </a:r>
            <a:endParaRPr lang="it-IT" dirty="0">
              <a:latin typeface="Times New Roman"/>
              <a:cs typeface="Times New Roman"/>
            </a:endParaRPr>
          </a:p>
        </p:txBody>
      </p:sp>
      <p:sp>
        <p:nvSpPr>
          <p:cNvPr id="3" name="Segnaposto contenuto 2"/>
          <p:cNvSpPr>
            <a:spLocks noGrp="1"/>
          </p:cNvSpPr>
          <p:nvPr>
            <p:ph idx="1"/>
          </p:nvPr>
        </p:nvSpPr>
        <p:spPr>
          <a:xfrm>
            <a:off x="156971" y="1084438"/>
            <a:ext cx="11844167" cy="5650493"/>
          </a:xfrm>
        </p:spPr>
        <p:txBody>
          <a:bodyPr>
            <a:noAutofit/>
          </a:bodyPr>
          <a:lstStyle/>
          <a:p>
            <a:r>
              <a:rPr lang="en-GB" sz="2200" dirty="0" smtClean="0">
                <a:latin typeface="Times New Roman"/>
                <a:cs typeface="Times New Roman"/>
              </a:rPr>
              <a:t>Thermal </a:t>
            </a:r>
            <a:r>
              <a:rPr lang="en-GB" sz="2200" dirty="0">
                <a:latin typeface="Times New Roman"/>
                <a:cs typeface="Times New Roman"/>
              </a:rPr>
              <a:t>(also electric) grids are complex apparatuses of connection of different agents, equipped with different power of influence and intervention on energy flows. It is in some way self-evident the fact that big energy providers and final users are very asymmetrical in the influence on energy </a:t>
            </a:r>
            <a:r>
              <a:rPr lang="en-GB" sz="2200" dirty="0" smtClean="0">
                <a:latin typeface="Times New Roman"/>
                <a:cs typeface="Times New Roman"/>
              </a:rPr>
              <a:t>management.</a:t>
            </a:r>
          </a:p>
          <a:p>
            <a:r>
              <a:rPr lang="en-GB" sz="2200" dirty="0" smtClean="0">
                <a:latin typeface="Times New Roman"/>
                <a:cs typeface="Times New Roman"/>
              </a:rPr>
              <a:t>In </a:t>
            </a:r>
            <a:r>
              <a:rPr lang="en-GB" sz="2200" dirty="0">
                <a:latin typeface="Times New Roman"/>
                <a:cs typeface="Times New Roman"/>
              </a:rPr>
              <a:t>their working, thermal grids bring and convey both energy power for heating and social power in forms of rules, norms, and dispositions. Our investigation rises up the problematic of the flows and links between energy and power as well as of the way in which their processes change the actual configurations of energy </a:t>
            </a:r>
            <a:r>
              <a:rPr lang="en-GB" sz="2200" dirty="0" smtClean="0">
                <a:latin typeface="Times New Roman"/>
                <a:cs typeface="Times New Roman"/>
              </a:rPr>
              <a:t>grids.</a:t>
            </a:r>
          </a:p>
          <a:p>
            <a:r>
              <a:rPr lang="en-GB" sz="2200" dirty="0" smtClean="0">
                <a:latin typeface="Times New Roman"/>
                <a:cs typeface="Times New Roman"/>
              </a:rPr>
              <a:t>The </a:t>
            </a:r>
            <a:r>
              <a:rPr lang="en-GB" sz="2200" dirty="0">
                <a:latin typeface="Times New Roman"/>
                <a:cs typeface="Times New Roman"/>
              </a:rPr>
              <a:t>agents of those processes and how their nexuses and relationships work out become a matter of </a:t>
            </a:r>
            <a:r>
              <a:rPr lang="en-GB" sz="2200" dirty="0" smtClean="0">
                <a:latin typeface="Times New Roman"/>
                <a:cs typeface="Times New Roman"/>
              </a:rPr>
              <a:t>investigation.</a:t>
            </a:r>
          </a:p>
          <a:p>
            <a:r>
              <a:rPr lang="en-GB" sz="2200" dirty="0" smtClean="0">
                <a:latin typeface="Times New Roman"/>
                <a:cs typeface="Times New Roman"/>
              </a:rPr>
              <a:t>How </a:t>
            </a:r>
            <a:r>
              <a:rPr lang="en-GB" sz="2200" dirty="0">
                <a:latin typeface="Times New Roman"/>
                <a:cs typeface="Times New Roman"/>
              </a:rPr>
              <a:t>is the power of power maintained, conditioned and disputed by coalitions of agents, dominant and resistant, performing different but interlinked social practices from which these emerge? (Mitchell, 2011)</a:t>
            </a:r>
            <a:r>
              <a:rPr lang="en-GB" sz="2200" dirty="0" smtClean="0">
                <a:latin typeface="Times New Roman"/>
                <a:cs typeface="Times New Roman"/>
              </a:rPr>
              <a:t>.</a:t>
            </a:r>
          </a:p>
          <a:p>
            <a:r>
              <a:rPr lang="en-GB" sz="2200" dirty="0" smtClean="0">
                <a:latin typeface="Times New Roman"/>
                <a:cs typeface="Times New Roman"/>
              </a:rPr>
              <a:t>This </a:t>
            </a:r>
            <a:r>
              <a:rPr lang="en-GB" sz="2200" dirty="0">
                <a:latin typeface="Times New Roman"/>
                <a:cs typeface="Times New Roman"/>
              </a:rPr>
              <a:t>asks for analysis of how power flows through complex systems, how it </a:t>
            </a:r>
            <a:r>
              <a:rPr lang="en-GB" sz="2200" dirty="0" smtClean="0">
                <a:latin typeface="Times New Roman"/>
                <a:cs typeface="Times New Roman"/>
              </a:rPr>
              <a:t>couples or decouples </a:t>
            </a:r>
            <a:r>
              <a:rPr lang="en-GB" sz="2200" dirty="0">
                <a:latin typeface="Times New Roman"/>
                <a:cs typeface="Times New Roman"/>
              </a:rPr>
              <a:t>production and consumption of energy, how technical devices, knowledge, enunciations, build up energy machines, regimes, apparatuses, that make society likely.</a:t>
            </a:r>
            <a:r>
              <a:rPr lang="it-IT" sz="2200" dirty="0">
                <a:latin typeface="Times New Roman"/>
                <a:cs typeface="Times New Roman"/>
              </a:rPr>
              <a:t> </a:t>
            </a:r>
          </a:p>
        </p:txBody>
      </p:sp>
    </p:spTree>
    <p:extLst>
      <p:ext uri="{BB962C8B-B14F-4D97-AF65-F5344CB8AC3E}">
        <p14:creationId xmlns:p14="http://schemas.microsoft.com/office/powerpoint/2010/main" val="1174859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6450" y="187325"/>
            <a:ext cx="10515600" cy="879475"/>
          </a:xfrm>
        </p:spPr>
        <p:txBody>
          <a:bodyPr/>
          <a:lstStyle/>
          <a:p>
            <a:pPr algn="ctr"/>
            <a:r>
              <a:rPr lang="it-IT" dirty="0" err="1" smtClean="0">
                <a:latin typeface="Times New Roman" panose="02020603050405020304" pitchFamily="18" charset="0"/>
                <a:cs typeface="Times New Roman" panose="02020603050405020304" pitchFamily="18" charset="0"/>
              </a:rPr>
              <a:t>Conclusions</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0" y="1270000"/>
            <a:ext cx="12192000" cy="558800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Rather </a:t>
            </a:r>
            <a:r>
              <a:rPr lang="en-US" dirty="0">
                <a:latin typeface="Times New Roman" panose="02020603050405020304" pitchFamily="18" charset="0"/>
                <a:cs typeface="Times New Roman" panose="02020603050405020304" pitchFamily="18" charset="0"/>
              </a:rPr>
              <a:t>than asking ourselves who </a:t>
            </a:r>
            <a:r>
              <a:rPr lang="en-US">
                <a:latin typeface="Times New Roman" panose="02020603050405020304" pitchFamily="18" charset="0"/>
                <a:cs typeface="Times New Roman" panose="02020603050405020304" pitchFamily="18" charset="0"/>
              </a:rPr>
              <a:t>simply </a:t>
            </a:r>
            <a:r>
              <a:rPr lang="en-US" smtClean="0">
                <a:latin typeface="Times New Roman" panose="02020603050405020304" pitchFamily="18" charset="0"/>
                <a:cs typeface="Times New Roman" panose="02020603050405020304" pitchFamily="18" charset="0"/>
              </a:rPr>
              <a:t>designs </a:t>
            </a:r>
            <a:r>
              <a:rPr lang="en-US" dirty="0">
                <a:latin typeface="Times New Roman" panose="02020603050405020304" pitchFamily="18" charset="0"/>
                <a:cs typeface="Times New Roman" panose="02020603050405020304" pitchFamily="18" charset="0"/>
              </a:rPr>
              <a:t>the grid, we </a:t>
            </a:r>
            <a:r>
              <a:rPr lang="en-US" dirty="0" smtClean="0">
                <a:latin typeface="Times New Roman" panose="02020603050405020304" pitchFamily="18" charset="0"/>
                <a:cs typeface="Times New Roman" panose="02020603050405020304" pitchFamily="18" charset="0"/>
              </a:rPr>
              <a:t>tried </a:t>
            </a:r>
            <a:r>
              <a:rPr lang="en-US" dirty="0">
                <a:latin typeface="Times New Roman" panose="02020603050405020304" pitchFamily="18" charset="0"/>
                <a:cs typeface="Times New Roman" panose="02020603050405020304" pitchFamily="18" charset="0"/>
              </a:rPr>
              <a:t>to discover how multiple bodies, forces, objects, </a:t>
            </a:r>
            <a:r>
              <a:rPr lang="en-US" dirty="0" smtClean="0">
                <a:latin typeface="Times New Roman" panose="02020603050405020304" pitchFamily="18" charset="0"/>
                <a:cs typeface="Times New Roman" panose="02020603050405020304" pitchFamily="18" charset="0"/>
              </a:rPr>
              <a:t>devices, </a:t>
            </a:r>
            <a:r>
              <a:rPr lang="en-US" dirty="0">
                <a:latin typeface="Times New Roman" panose="02020603050405020304" pitchFamily="18" charset="0"/>
                <a:cs typeface="Times New Roman" panose="02020603050405020304" pitchFamily="18" charset="0"/>
              </a:rPr>
              <a:t>thoughts, are gradually and materially constituted as subjects in the making of the thermal </a:t>
            </a:r>
            <a:r>
              <a:rPr lang="en-US" dirty="0" smtClean="0">
                <a:latin typeface="Times New Roman" panose="02020603050405020304" pitchFamily="18" charset="0"/>
                <a:cs typeface="Times New Roman" panose="02020603050405020304" pitchFamily="18" charset="0"/>
              </a:rPr>
              <a:t>grid.</a:t>
            </a: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might be a matter for a </a:t>
            </a:r>
            <a:r>
              <a:rPr lang="en-US" dirty="0" smtClean="0">
                <a:latin typeface="Times New Roman" panose="02020603050405020304" pitchFamily="18" charset="0"/>
                <a:cs typeface="Times New Roman" panose="02020603050405020304" pitchFamily="18" charset="0"/>
              </a:rPr>
              <a:t>sociology </a:t>
            </a:r>
            <a:r>
              <a:rPr lang="en-US" dirty="0">
                <a:latin typeface="Times New Roman" panose="02020603050405020304" pitchFamily="18" charset="0"/>
                <a:cs typeface="Times New Roman" panose="02020603050405020304" pitchFamily="18" charset="0"/>
              </a:rPr>
              <a:t>of flows because, for instance, we realized that </a:t>
            </a:r>
            <a:r>
              <a:rPr lang="en-US" dirty="0" smtClean="0">
                <a:latin typeface="Times New Roman" panose="02020603050405020304" pitchFamily="18" charset="0"/>
                <a:cs typeface="Times New Roman" panose="02020603050405020304" pitchFamily="18" charset="0"/>
              </a:rPr>
              <a:t>energy </a:t>
            </a:r>
            <a:r>
              <a:rPr lang="en-US" dirty="0">
                <a:latin typeface="Times New Roman" panose="02020603050405020304" pitchFamily="18" charset="0"/>
                <a:cs typeface="Times New Roman" panose="02020603050405020304" pitchFamily="18" charset="0"/>
              </a:rPr>
              <a:t>grid leaves agents in a state of blindness regarding the </a:t>
            </a:r>
            <a:r>
              <a:rPr lang="en-US" dirty="0" smtClean="0">
                <a:latin typeface="Times New Roman" panose="02020603050405020304" pitchFamily="18" charset="0"/>
                <a:cs typeface="Times New Roman" panose="02020603050405020304" pitchFamily="18" charset="0"/>
              </a:rPr>
              <a:t>energy they use.</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deployment of smart grids implies a process of subjectivation whereas agents are invested by a twofold </a:t>
            </a:r>
            <a:r>
              <a:rPr lang="en-US" dirty="0" smtClean="0">
                <a:latin typeface="Times New Roman" panose="02020603050405020304" pitchFamily="18" charset="0"/>
                <a:cs typeface="Times New Roman" panose="02020603050405020304" pitchFamily="18" charset="0"/>
              </a:rPr>
              <a:t>dynamic of </a:t>
            </a:r>
            <a:r>
              <a:rPr lang="en-US" dirty="0">
                <a:latin typeface="Times New Roman" panose="02020603050405020304" pitchFamily="18" charset="0"/>
                <a:cs typeface="Times New Roman" panose="02020603050405020304" pitchFamily="18" charset="0"/>
              </a:rPr>
              <a:t>freedom and individual </a:t>
            </a:r>
            <a:r>
              <a:rPr lang="en-US" dirty="0" smtClean="0">
                <a:latin typeface="Times New Roman" panose="02020603050405020304" pitchFamily="18" charset="0"/>
                <a:cs typeface="Times New Roman" panose="02020603050405020304" pitchFamily="18" charset="0"/>
              </a:rPr>
              <a:t>responsibility.</a:t>
            </a:r>
          </a:p>
          <a:p>
            <a:r>
              <a:rPr lang="en-US" dirty="0" smtClean="0">
                <a:latin typeface="Times New Roman" panose="02020603050405020304" pitchFamily="18" charset="0"/>
                <a:cs typeface="Times New Roman" panose="02020603050405020304" pitchFamily="18" charset="0"/>
              </a:rPr>
              <a:t>Together </a:t>
            </a:r>
            <a:r>
              <a:rPr lang="en-US" dirty="0">
                <a:latin typeface="Times New Roman" panose="02020603050405020304" pitchFamily="18" charset="0"/>
                <a:cs typeface="Times New Roman" panose="02020603050405020304" pitchFamily="18" charset="0"/>
              </a:rPr>
              <a:t>with water, grid also conveys data, prescriptions, rules, and codes, aimed to discipline and regulate users’ practices, from connection to </a:t>
            </a:r>
            <a:r>
              <a:rPr lang="en-US" dirty="0" smtClean="0">
                <a:latin typeface="Times New Roman" panose="02020603050405020304" pitchFamily="18" charset="0"/>
                <a:cs typeface="Times New Roman" panose="02020603050405020304" pitchFamily="18" charset="0"/>
              </a:rPr>
              <a:t>payment.</a:t>
            </a:r>
          </a:p>
          <a:p>
            <a:r>
              <a:rPr lang="en-US" dirty="0" smtClean="0">
                <a:latin typeface="Times New Roman" panose="02020603050405020304" pitchFamily="18" charset="0"/>
                <a:cs typeface="Times New Roman" panose="02020603050405020304" pitchFamily="18" charset="0"/>
              </a:rPr>
              <a:t>Agents </a:t>
            </a:r>
            <a:r>
              <a:rPr lang="en-US" dirty="0">
                <a:latin typeface="Times New Roman" panose="02020603050405020304" pitchFamily="18" charset="0"/>
                <a:cs typeface="Times New Roman" panose="02020603050405020304" pitchFamily="18" charset="0"/>
              </a:rPr>
              <a:t>can bend, made some conditions, the grid toward their own goals, or can refuse at all the regulating power conveyed by </a:t>
            </a:r>
            <a:r>
              <a:rPr lang="en-US" dirty="0" smtClean="0">
                <a:latin typeface="Times New Roman" panose="02020603050405020304" pitchFamily="18" charset="0"/>
                <a:cs typeface="Times New Roman" panose="02020603050405020304" pitchFamily="18" charset="0"/>
              </a:rPr>
              <a:t>it.</a:t>
            </a:r>
          </a:p>
          <a:p>
            <a:r>
              <a:rPr lang="en-US" dirty="0" smtClean="0">
                <a:latin typeface="Times New Roman" panose="02020603050405020304" pitchFamily="18" charset="0"/>
                <a:cs typeface="Times New Roman" panose="02020603050405020304" pitchFamily="18" charset="0"/>
              </a:rPr>
              <a:t>Forms </a:t>
            </a:r>
            <a:r>
              <a:rPr lang="en-US" dirty="0">
                <a:latin typeface="Times New Roman" panose="02020603050405020304" pitchFamily="18" charset="0"/>
                <a:cs typeface="Times New Roman" panose="02020603050405020304" pitchFamily="18" charset="0"/>
              </a:rPr>
              <a:t>of adaptation, rejection and manipulation constellate the grid, becoming sources of controversies and conflicts mainly in buildings where different tenants experience different intensities and performances of the grid, or in different areas where grid shows some </a:t>
            </a:r>
            <a:r>
              <a:rPr lang="en-US" dirty="0" smtClean="0">
                <a:latin typeface="Times New Roman" panose="02020603050405020304" pitchFamily="18" charset="0"/>
                <a:cs typeface="Times New Roman" panose="02020603050405020304" pitchFamily="18" charset="0"/>
              </a:rPr>
              <a:t>malfunction.</a:t>
            </a:r>
          </a:p>
          <a:p>
            <a:r>
              <a:rPr lang="en-US" dirty="0" smtClean="0">
                <a:latin typeface="Times New Roman" panose="02020603050405020304" pitchFamily="18" charset="0"/>
                <a:cs typeface="Times New Roman" panose="02020603050405020304" pitchFamily="18" charset="0"/>
              </a:rPr>
              <a:t>Finally</a:t>
            </a:r>
            <a:r>
              <a:rPr lang="en-US" dirty="0">
                <a:latin typeface="Times New Roman" panose="02020603050405020304" pitchFamily="18" charset="0"/>
                <a:cs typeface="Times New Roman" panose="02020603050405020304" pitchFamily="18" charset="0"/>
              </a:rPr>
              <a:t>, the transition process towards the smartness is often, if not always, seen as a simple addition of different technical operations. From our point of view, these operations are too naïf, socially inappropriate, and driven by a mechanic and linear causality</a:t>
            </a:r>
            <a:r>
              <a:rPr lang="en-US"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79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365126"/>
            <a:ext cx="10515600" cy="810532"/>
          </a:xfrm>
        </p:spPr>
        <p:txBody>
          <a:bodyPr/>
          <a:lstStyle/>
          <a:p>
            <a:pPr algn="ctr"/>
            <a:r>
              <a:rPr lang="it-IT" dirty="0" err="1" smtClean="0">
                <a:latin typeface="Times New Roman" panose="02020603050405020304" pitchFamily="18" charset="0"/>
                <a:cs typeface="Times New Roman" panose="02020603050405020304" pitchFamily="18" charset="0"/>
              </a:rPr>
              <a:t>District</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Heating</a:t>
            </a:r>
            <a:endParaRPr lang="it-IT" dirty="0">
              <a:latin typeface="Times New Roman" panose="02020603050405020304" pitchFamily="18" charset="0"/>
              <a:cs typeface="Times New Roman" panose="02020603050405020304" pitchFamily="18" charset="0"/>
            </a:endParaRPr>
          </a:p>
        </p:txBody>
      </p:sp>
      <p:pic>
        <p:nvPicPr>
          <p:cNvPr id="7" name="Segnaposto contenuto 6"/>
          <p:cNvPicPr>
            <a:picLocks noGrp="1" noChangeAspect="1"/>
          </p:cNvPicPr>
          <p:nvPr>
            <p:ph idx="1"/>
          </p:nvPr>
        </p:nvPicPr>
        <p:blipFill>
          <a:blip r:embed="rId3"/>
          <a:stretch>
            <a:fillRect/>
          </a:stretch>
        </p:blipFill>
        <p:spPr>
          <a:xfrm>
            <a:off x="2103121" y="1449978"/>
            <a:ext cx="8268788" cy="5225142"/>
          </a:xfrm>
          <a:prstGeom prst="rect">
            <a:avLst/>
          </a:prstGeom>
        </p:spPr>
      </p:pic>
    </p:spTree>
    <p:extLst>
      <p:ext uri="{BB962C8B-B14F-4D97-AF65-F5344CB8AC3E}">
        <p14:creationId xmlns:p14="http://schemas.microsoft.com/office/powerpoint/2010/main" val="132669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60443" y="546653"/>
            <a:ext cx="8895521" cy="5724938"/>
          </a:xfrm>
          <a:prstGeom prst="rect">
            <a:avLst/>
          </a:prstGeom>
        </p:spPr>
      </p:pic>
    </p:spTree>
    <p:extLst>
      <p:ext uri="{BB962C8B-B14F-4D97-AF65-F5344CB8AC3E}">
        <p14:creationId xmlns:p14="http://schemas.microsoft.com/office/powerpoint/2010/main" val="353368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4988" y="226581"/>
            <a:ext cx="10515600" cy="1046232"/>
          </a:xfrm>
        </p:spPr>
        <p:txBody>
          <a:bodyPr/>
          <a:lstStyle/>
          <a:p>
            <a:pPr algn="ctr"/>
            <a:r>
              <a:rPr lang="en-GB" dirty="0" smtClean="0">
                <a:latin typeface="Times New Roman" panose="02020603050405020304" pitchFamily="18" charset="0"/>
                <a:cs typeface="Times New Roman" panose="02020603050405020304" pitchFamily="18" charset="0"/>
              </a:rPr>
              <a:t>From conventional thermal grids…</a:t>
            </a:r>
            <a:endParaRPr lang="en-GB" dirty="0"/>
          </a:p>
        </p:txBody>
      </p:sp>
      <p:sp>
        <p:nvSpPr>
          <p:cNvPr id="3" name="Segnaposto contenuto 2"/>
          <p:cNvSpPr>
            <a:spLocks noGrp="1"/>
          </p:cNvSpPr>
          <p:nvPr>
            <p:ph idx="1"/>
          </p:nvPr>
        </p:nvSpPr>
        <p:spPr>
          <a:xfrm>
            <a:off x="110836" y="1385456"/>
            <a:ext cx="11906993" cy="5361708"/>
          </a:xfrm>
        </p:spPr>
        <p:txBody>
          <a:bodyPr>
            <a:normAutofit fontScale="77500" lnSpcReduction="20000"/>
          </a:bodyPr>
          <a:lstStyle/>
          <a:p>
            <a:pPr marL="216000" indent="-216000">
              <a:lnSpc>
                <a:spcPct val="120000"/>
              </a:lnSpc>
            </a:pPr>
            <a:r>
              <a:rPr lang="en-GB" sz="4000" dirty="0" smtClean="0">
                <a:effectLst/>
                <a:latin typeface="Times New Roman" panose="02020603050405020304" pitchFamily="18" charset="0"/>
                <a:ea typeface="Times New Roman" panose="02020603050405020304" pitchFamily="18" charset="0"/>
              </a:rPr>
              <a:t>Conventionally, thermal grids convey energy by using water, </a:t>
            </a:r>
            <a:r>
              <a:rPr lang="en-GB" sz="4000" dirty="0">
                <a:latin typeface="Times New Roman" panose="02020603050405020304" pitchFamily="18" charset="0"/>
                <a:ea typeface="Times New Roman" panose="02020603050405020304" pitchFamily="18" charset="0"/>
              </a:rPr>
              <a:t>hot or </a:t>
            </a:r>
            <a:r>
              <a:rPr lang="en-GB" sz="4000" dirty="0" smtClean="0">
                <a:latin typeface="Times New Roman" panose="02020603050405020304" pitchFamily="18" charset="0"/>
                <a:ea typeface="Times New Roman" panose="02020603050405020304" pitchFamily="18" charset="0"/>
              </a:rPr>
              <a:t>cold, as </a:t>
            </a:r>
            <a:r>
              <a:rPr lang="en-GB" sz="4000" dirty="0" smtClean="0">
                <a:effectLst/>
                <a:latin typeface="Times New Roman" panose="02020603050405020304" pitchFamily="18" charset="0"/>
                <a:ea typeface="Times New Roman" panose="02020603050405020304" pitchFamily="18" charset="0"/>
              </a:rPr>
              <a:t>a carrier. Water is conveyed through underground hubs, which then distribute water among different buildings’ thermal plants or boilers and then among final users.</a:t>
            </a:r>
            <a:endParaRPr lang="en-US" sz="4000" dirty="0" smtClean="0">
              <a:latin typeface="Times New Roman" panose="02020603050405020304" pitchFamily="18" charset="0"/>
              <a:ea typeface="Times New Roman" panose="02020603050405020304" pitchFamily="18" charset="0"/>
            </a:endParaRPr>
          </a:p>
          <a:p>
            <a:pPr marL="216000" indent="-216000">
              <a:lnSpc>
                <a:spcPct val="120000"/>
              </a:lnSpc>
            </a:pPr>
            <a:r>
              <a:rPr lang="en-US" sz="4000" dirty="0" smtClean="0">
                <a:latin typeface="Times New Roman" panose="02020603050405020304" pitchFamily="18" charset="0"/>
                <a:ea typeface="Times New Roman" panose="02020603050405020304" pitchFamily="18" charset="0"/>
              </a:rPr>
              <a:t>The </a:t>
            </a:r>
            <a:r>
              <a:rPr lang="en-US" sz="4000" dirty="0">
                <a:latin typeface="Times New Roman" panose="02020603050405020304" pitchFamily="18" charset="0"/>
                <a:ea typeface="Times New Roman" panose="02020603050405020304" pitchFamily="18" charset="0"/>
              </a:rPr>
              <a:t>thermal energy grid regulates and performs the agents’ comfort condition in two aspects:</a:t>
            </a:r>
          </a:p>
          <a:p>
            <a:pPr marL="216000" indent="-216000">
              <a:lnSpc>
                <a:spcPct val="120000"/>
              </a:lnSpc>
            </a:pPr>
            <a:r>
              <a:rPr lang="en-US" sz="4000" dirty="0" smtClean="0">
                <a:latin typeface="Times New Roman" panose="02020603050405020304" pitchFamily="18" charset="0"/>
                <a:ea typeface="Times New Roman" panose="02020603050405020304" pitchFamily="18" charset="0"/>
              </a:rPr>
              <a:t>1</a:t>
            </a:r>
            <a:r>
              <a:rPr lang="en-US" sz="4000" dirty="0">
                <a:latin typeface="Times New Roman" panose="02020603050405020304" pitchFamily="18" charset="0"/>
                <a:ea typeface="Times New Roman" panose="02020603050405020304" pitchFamily="18" charset="0"/>
              </a:rPr>
              <a:t>) in the first by determining provision of thermal energy and deciding 	costs and conditions of use;</a:t>
            </a:r>
          </a:p>
          <a:p>
            <a:pPr marL="216000" indent="-216000">
              <a:lnSpc>
                <a:spcPct val="120000"/>
              </a:lnSpc>
            </a:pPr>
            <a:r>
              <a:rPr lang="en-US" sz="4000" dirty="0" smtClean="0">
                <a:latin typeface="Times New Roman" panose="02020603050405020304" pitchFamily="18" charset="0"/>
                <a:ea typeface="Times New Roman" panose="02020603050405020304" pitchFamily="18" charset="0"/>
              </a:rPr>
              <a:t>2</a:t>
            </a:r>
            <a:r>
              <a:rPr lang="en-US" sz="4000" dirty="0">
                <a:latin typeface="Times New Roman" panose="02020603050405020304" pitchFamily="18" charset="0"/>
                <a:ea typeface="Times New Roman" panose="02020603050405020304" pitchFamily="18" charset="0"/>
              </a:rPr>
              <a:t>) in the second by providing people with some tools in order to freely and 	autonomously control the energy apparatus.</a:t>
            </a:r>
            <a:endParaRPr lang="en-GB" sz="4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1532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6281"/>
            <a:ext cx="10515600" cy="1115805"/>
          </a:xfrm>
        </p:spPr>
        <p:txBody>
          <a:bodyPr>
            <a:normAutofit/>
          </a:bodyPr>
          <a:lstStyle/>
          <a:p>
            <a:pPr algn="ctr"/>
            <a:r>
              <a:rPr lang="en-GB" sz="4800" dirty="0" smtClean="0">
                <a:latin typeface="Times New Roman" panose="02020603050405020304" pitchFamily="18" charset="0"/>
                <a:cs typeface="Times New Roman" panose="02020603050405020304" pitchFamily="18" charset="0"/>
              </a:rPr>
              <a:t>…to smart thermal grids</a:t>
            </a:r>
            <a:endParaRPr lang="en-GB" sz="4800" dirty="0"/>
          </a:p>
        </p:txBody>
      </p:sp>
      <p:sp>
        <p:nvSpPr>
          <p:cNvPr id="3" name="Segnaposto contenuto 2"/>
          <p:cNvSpPr>
            <a:spLocks noGrp="1"/>
          </p:cNvSpPr>
          <p:nvPr>
            <p:ph idx="1"/>
          </p:nvPr>
        </p:nvSpPr>
        <p:spPr>
          <a:xfrm>
            <a:off x="96982" y="1292086"/>
            <a:ext cx="11970327" cy="5277680"/>
          </a:xfrm>
        </p:spPr>
        <p:txBody>
          <a:bodyPr>
            <a:noAutofit/>
          </a:bodyPr>
          <a:lstStyle/>
          <a:p>
            <a:pPr>
              <a:lnSpc>
                <a:spcPct val="100000"/>
              </a:lnSpc>
            </a:pPr>
            <a:r>
              <a:rPr lang="en-US" sz="3600" dirty="0" smtClean="0">
                <a:latin typeface="Times New Roman" panose="02020603050405020304" pitchFamily="18" charset="0"/>
                <a:cs typeface="Times New Roman" panose="02020603050405020304" pitchFamily="18" charset="0"/>
              </a:rPr>
              <a:t>Usually, the description of an energy smart grid consists of a list of properties that the grid needs to get to be called “smart”.</a:t>
            </a:r>
          </a:p>
          <a:p>
            <a:pPr>
              <a:lnSpc>
                <a:spcPct val="100000"/>
              </a:lnSpc>
            </a:pPr>
            <a:r>
              <a:rPr lang="en-US" sz="3600" dirty="0" smtClean="0">
                <a:latin typeface="Times New Roman" panose="02020603050405020304" pitchFamily="18" charset="0"/>
                <a:cs typeface="Times New Roman" panose="02020603050405020304" pitchFamily="18" charset="0"/>
              </a:rPr>
              <a:t>Thus, smart grids are tools that can make imaginable the management of “direct interaction and communication among consumers, households or companies, other grid users and energy suppliers” (European Commission, 2011).</a:t>
            </a:r>
          </a:p>
          <a:p>
            <a:pPr>
              <a:lnSpc>
                <a:spcPct val="100000"/>
              </a:lnSpc>
            </a:pPr>
            <a:r>
              <a:rPr lang="en-US" sz="3600" dirty="0" smtClean="0">
                <a:latin typeface="Times New Roman" panose="02020603050405020304" pitchFamily="18" charset="0"/>
                <a:cs typeface="Times New Roman" panose="02020603050405020304" pitchFamily="18" charset="0"/>
              </a:rPr>
              <a:t>A smart grid gives smart information, allows for savings, allows for good and real-time information, connects providers and users.</a:t>
            </a:r>
          </a:p>
          <a:p>
            <a:pPr>
              <a:lnSpc>
                <a:spcPct val="100000"/>
              </a:lnSpc>
            </a:pPr>
            <a:endParaRPr lang="it-I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11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89452"/>
            <a:ext cx="10515600" cy="924340"/>
          </a:xfrm>
        </p:spPr>
        <p:txBody>
          <a:bodyPr/>
          <a:lstStyle/>
          <a:p>
            <a:pPr algn="ctr"/>
            <a:r>
              <a:rPr lang="en-GB" dirty="0" smtClean="0">
                <a:latin typeface="Times New Roman" panose="02020603050405020304" pitchFamily="18" charset="0"/>
                <a:cs typeface="Times New Roman" panose="02020603050405020304" pitchFamily="18" charset="0"/>
              </a:rPr>
              <a:t>Approaching the issue </a:t>
            </a:r>
            <a:endParaRPr lang="en-GB"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218661" y="1113183"/>
            <a:ext cx="11807687" cy="5483560"/>
          </a:xfrm>
        </p:spPr>
        <p:txBody>
          <a:bodyPr>
            <a:normAutofit/>
          </a:bodyPr>
          <a:lstStyle/>
          <a:p>
            <a:r>
              <a:rPr lang="en-US" sz="3200" dirty="0">
                <a:latin typeface="Times New Roman" panose="02020603050405020304" pitchFamily="18" charset="0"/>
                <a:ea typeface="Times New Roman" panose="02020603050405020304" pitchFamily="18" charset="0"/>
              </a:rPr>
              <a:t>W</a:t>
            </a:r>
            <a:r>
              <a:rPr lang="en-US" sz="3200" dirty="0" smtClean="0">
                <a:effectLst/>
                <a:latin typeface="Times New Roman" panose="02020603050405020304" pitchFamily="18" charset="0"/>
                <a:ea typeface="Times New Roman" panose="02020603050405020304" pitchFamily="18" charset="0"/>
              </a:rPr>
              <a:t>hat is still lacking in the claim for smart grid is an ontological dimension of interaction among energy, grid and human agents.</a:t>
            </a:r>
          </a:p>
          <a:p>
            <a:r>
              <a:rPr lang="en-US" sz="3200" dirty="0" smtClean="0">
                <a:effectLst/>
                <a:latin typeface="Times New Roman" panose="02020603050405020304" pitchFamily="18" charset="0"/>
                <a:ea typeface="Times New Roman" panose="02020603050405020304" pitchFamily="18" charset="0"/>
              </a:rPr>
              <a:t>We suggest to approach the issue using two main perspectives: </a:t>
            </a:r>
          </a:p>
          <a:p>
            <a:pPr marL="0" indent="0">
              <a:buNone/>
            </a:pPr>
            <a:r>
              <a:rPr lang="en-GB" sz="3200" dirty="0" smtClean="0">
                <a:latin typeface="Times New Roman" panose="02020603050405020304" pitchFamily="18" charset="0"/>
                <a:ea typeface="Times New Roman" panose="02020603050405020304" pitchFamily="18" charset="0"/>
              </a:rPr>
              <a:t>1) The </a:t>
            </a:r>
            <a:r>
              <a:rPr lang="en-GB" sz="3200" dirty="0">
                <a:latin typeface="Times New Roman" panose="02020603050405020304" pitchFamily="18" charset="0"/>
                <a:ea typeface="Times New Roman" panose="02020603050405020304" pitchFamily="18" charset="0"/>
              </a:rPr>
              <a:t>first one is to conceive </a:t>
            </a:r>
            <a:r>
              <a:rPr lang="en-GB" sz="3200" b="1" dirty="0">
                <a:latin typeface="Times New Roman" panose="02020603050405020304" pitchFamily="18" charset="0"/>
                <a:ea typeface="Times New Roman" panose="02020603050405020304" pitchFamily="18" charset="0"/>
              </a:rPr>
              <a:t>energy grids as technological zones</a:t>
            </a:r>
            <a:r>
              <a:rPr lang="en-GB" sz="3200" dirty="0">
                <a:latin typeface="Times New Roman" panose="02020603050405020304" pitchFamily="18" charset="0"/>
                <a:ea typeface="Times New Roman" panose="02020603050405020304" pitchFamily="18" charset="0"/>
              </a:rPr>
              <a:t>, in which </a:t>
            </a:r>
            <a:r>
              <a:rPr lang="en-GB" sz="3200" dirty="0" smtClean="0">
                <a:latin typeface="Times New Roman" panose="02020603050405020304" pitchFamily="18" charset="0"/>
                <a:ea typeface="Times New Roman" panose="02020603050405020304" pitchFamily="18" charset="0"/>
              </a:rPr>
              <a:t>metering </a:t>
            </a:r>
            <a:r>
              <a:rPr lang="en-GB" sz="3200" dirty="0">
                <a:latin typeface="Times New Roman" panose="02020603050405020304" pitchFamily="18" charset="0"/>
                <a:ea typeface="Times New Roman" panose="02020603050405020304" pitchFamily="18" charset="0"/>
              </a:rPr>
              <a:t>standards, communication infrastructures, and </a:t>
            </a:r>
            <a:r>
              <a:rPr lang="en-GB" sz="3200" dirty="0" smtClean="0">
                <a:latin typeface="Times New Roman" panose="02020603050405020304" pitchFamily="18" charset="0"/>
                <a:ea typeface="Times New Roman" panose="02020603050405020304" pitchFamily="18" charset="0"/>
              </a:rPr>
              <a:t>socio-technical evaluation </a:t>
            </a:r>
            <a:r>
              <a:rPr lang="en-GB" sz="3200" dirty="0">
                <a:latin typeface="Times New Roman" panose="02020603050405020304" pitchFamily="18" charset="0"/>
                <a:ea typeface="Times New Roman" panose="02020603050405020304" pitchFamily="18" charset="0"/>
              </a:rPr>
              <a:t>bring </a:t>
            </a:r>
            <a:r>
              <a:rPr lang="en-GB" sz="3200" dirty="0" smtClean="0">
                <a:latin typeface="Times New Roman" panose="02020603050405020304" pitchFamily="18" charset="0"/>
                <a:ea typeface="Times New Roman" panose="02020603050405020304" pitchFamily="18" charset="0"/>
              </a:rPr>
              <a:t>together.</a:t>
            </a:r>
          </a:p>
          <a:p>
            <a:pPr marL="0" indent="0">
              <a:buNone/>
            </a:pPr>
            <a:r>
              <a:rPr lang="en-GB" sz="3200" dirty="0" smtClean="0">
                <a:latin typeface="Times New Roman" panose="02020603050405020304" pitchFamily="18" charset="0"/>
                <a:ea typeface="Times New Roman" panose="02020603050405020304" pitchFamily="18" charset="0"/>
              </a:rPr>
              <a:t>2) The </a:t>
            </a:r>
            <a:r>
              <a:rPr lang="en-GB" sz="3200" dirty="0">
                <a:latin typeface="Times New Roman" panose="02020603050405020304" pitchFamily="18" charset="0"/>
                <a:ea typeface="Times New Roman" panose="02020603050405020304" pitchFamily="18" charset="0"/>
              </a:rPr>
              <a:t>second one is to conceive </a:t>
            </a:r>
            <a:r>
              <a:rPr lang="en-GB" sz="3200" b="1" dirty="0">
                <a:latin typeface="Times New Roman" panose="02020603050405020304" pitchFamily="18" charset="0"/>
                <a:ea typeface="Times New Roman" panose="02020603050405020304" pitchFamily="18" charset="0"/>
              </a:rPr>
              <a:t>energy grids as apparatuses</a:t>
            </a:r>
            <a:r>
              <a:rPr lang="en-GB" sz="3200" dirty="0">
                <a:latin typeface="Times New Roman" panose="02020603050405020304" pitchFamily="18" charset="0"/>
                <a:ea typeface="Times New Roman" panose="02020603050405020304" pitchFamily="18" charset="0"/>
              </a:rPr>
              <a:t> in which </a:t>
            </a:r>
            <a:r>
              <a:rPr lang="en-GB" sz="3200" dirty="0" smtClean="0">
                <a:latin typeface="Times New Roman" panose="02020603050405020304" pitchFamily="18" charset="0"/>
                <a:ea typeface="Times New Roman" panose="02020603050405020304" pitchFamily="18" charset="0"/>
              </a:rPr>
              <a:t>asymmetric </a:t>
            </a:r>
            <a:r>
              <a:rPr lang="en-GB" sz="3200" dirty="0">
                <a:latin typeface="Times New Roman" panose="02020603050405020304" pitchFamily="18" charset="0"/>
                <a:ea typeface="Times New Roman" panose="02020603050405020304" pitchFamily="18" charset="0"/>
              </a:rPr>
              <a:t>lines of power, knowledge, information, decision-making, intensity </a:t>
            </a:r>
            <a:r>
              <a:rPr lang="en-GB" sz="3200" dirty="0" smtClean="0">
                <a:latin typeface="Times New Roman" panose="02020603050405020304" pitchFamily="18" charset="0"/>
                <a:ea typeface="Times New Roman" panose="02020603050405020304" pitchFamily="18" charset="0"/>
              </a:rPr>
              <a:t>and </a:t>
            </a:r>
            <a:r>
              <a:rPr lang="en-GB" sz="3200" dirty="0">
                <a:latin typeface="Times New Roman" panose="02020603050405020304" pitchFamily="18" charset="0"/>
                <a:ea typeface="Times New Roman" panose="02020603050405020304" pitchFamily="18" charset="0"/>
              </a:rPr>
              <a:t>artefacts, constitute the ontology of the grid </a:t>
            </a:r>
            <a:r>
              <a:rPr lang="en-GB" sz="3200" dirty="0" smtClean="0">
                <a:latin typeface="Times New Roman" panose="02020603050405020304" pitchFamily="18" charset="0"/>
                <a:ea typeface="Times New Roman" panose="02020603050405020304" pitchFamily="18" charset="0"/>
              </a:rPr>
              <a:t>itself.</a:t>
            </a:r>
            <a:endParaRPr lang="en-GB" sz="32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915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052" y="245856"/>
            <a:ext cx="11035748" cy="1026353"/>
          </a:xfrm>
        </p:spPr>
        <p:txBody>
          <a:bodyPr>
            <a:normAutofit/>
          </a:bodyPr>
          <a:lstStyle/>
          <a:p>
            <a:pPr algn="ctr"/>
            <a:r>
              <a:rPr lang="en-GB" sz="4800" dirty="0" smtClean="0">
                <a:latin typeface="Times New Roman" panose="02020603050405020304" pitchFamily="18" charset="0"/>
                <a:cs typeface="Times New Roman" panose="02020603050405020304" pitchFamily="18" charset="0"/>
              </a:rPr>
              <a:t>Technological zones</a:t>
            </a:r>
            <a:endParaRPr lang="en-GB" sz="48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238539" y="1361662"/>
            <a:ext cx="11713975" cy="5218042"/>
          </a:xfrm>
        </p:spPr>
        <p:txBody>
          <a:bodyPr>
            <a:normAutofit lnSpcReduction="10000"/>
          </a:bodyPr>
          <a:lstStyle/>
          <a:p>
            <a:pPr algn="just">
              <a:lnSpc>
                <a:spcPct val="115000"/>
              </a:lnSpc>
              <a:spcAft>
                <a:spcPts val="0"/>
              </a:spcAft>
            </a:pPr>
            <a:r>
              <a:rPr lang="en-GB"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Thermal grids are situated socio-technical systems that combine hard technical infrastructures and devices with expectations of ordinary and pre-established actions and behaviours from both distributors and final users.</a:t>
            </a:r>
          </a:p>
          <a:p>
            <a:pPr algn="just">
              <a:lnSpc>
                <a:spcPct val="115000"/>
              </a:lnSpc>
              <a:spcAft>
                <a:spcPts val="0"/>
              </a:spcAft>
            </a:pPr>
            <a:r>
              <a:rPr lang="en-GB"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need for working repetitive interactions among all human agents and technical devices involved and locally composing the grids. A thermal grid can also be understood as a technological zone that develops in extensity where differences and intensity are reduced thanks to standardized techniques, procedures, and spatial forms.</a:t>
            </a:r>
          </a:p>
          <a:p>
            <a:pPr algn="just">
              <a:lnSpc>
                <a:spcPct val="115000"/>
              </a:lnSpc>
              <a:spcAft>
                <a:spcPts val="0"/>
              </a:spcAft>
            </a:pPr>
            <a:r>
              <a:rPr lang="en-GB"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Andrew Barry (2008) suggests that technological zones take one or a mix of three forms:</a:t>
            </a:r>
            <a:endParaRPr lang="it-IT" sz="2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742950" lvl="1" indent="-285750" algn="just">
              <a:lnSpc>
                <a:spcPct val="115000"/>
              </a:lnSpc>
              <a:spcAft>
                <a:spcPts val="0"/>
              </a:spcAft>
              <a:buFont typeface="+mj-lt"/>
              <a:buAutoNum type="alphaLcPeriod"/>
            </a:pPr>
            <a:r>
              <a:rPr lang="en-GB" sz="2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metrological zones</a:t>
            </a:r>
            <a:r>
              <a:rPr lang="en-GB"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associated with the development of common forms of measurement;</a:t>
            </a:r>
            <a:endParaRPr lang="it-IT" sz="2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742950" lvl="1" indent="-285750" algn="just">
              <a:lnSpc>
                <a:spcPct val="115000"/>
              </a:lnSpc>
              <a:spcAft>
                <a:spcPts val="0"/>
              </a:spcAft>
              <a:buFont typeface="+mj-lt"/>
              <a:buAutoNum type="alphaLcPeriod"/>
            </a:pPr>
            <a:r>
              <a:rPr lang="en-GB" sz="2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infrastructural zones</a:t>
            </a:r>
            <a:r>
              <a:rPr lang="en-GB"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associated with the creation of common standardized infrastructures for connection</a:t>
            </a:r>
            <a:r>
              <a:rPr lang="en-GB"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sz="2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742950" lvl="1" indent="-285750" algn="just">
              <a:lnSpc>
                <a:spcPct val="115000"/>
              </a:lnSpc>
              <a:spcAft>
                <a:spcPts val="0"/>
              </a:spcAft>
              <a:buFont typeface="+mj-lt"/>
              <a:buAutoNum type="alphaLcPeriod"/>
            </a:pPr>
            <a:r>
              <a:rPr lang="en-GB" sz="2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zones of qualification and improvement</a:t>
            </a:r>
            <a:r>
              <a:rPr lang="en-GB" sz="2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that come into being when objects and practices are assessed according to common standards and criteria.</a:t>
            </a:r>
            <a:endParaRPr lang="it-IT" sz="2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978297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37284"/>
          </a:xfrm>
        </p:spPr>
        <p:txBody>
          <a:bodyPr/>
          <a:lstStyle/>
          <a:p>
            <a:pPr algn="ctr"/>
            <a:r>
              <a:rPr lang="it-IT" dirty="0" err="1" smtClean="0">
                <a:latin typeface="Times New Roman"/>
                <a:cs typeface="Times New Roman"/>
              </a:rPr>
              <a:t>Technological</a:t>
            </a:r>
            <a:r>
              <a:rPr lang="it-IT" dirty="0" smtClean="0">
                <a:latin typeface="Times New Roman"/>
                <a:cs typeface="Times New Roman"/>
              </a:rPr>
              <a:t> </a:t>
            </a:r>
            <a:r>
              <a:rPr lang="it-IT" dirty="0" err="1" smtClean="0">
                <a:latin typeface="Times New Roman"/>
                <a:cs typeface="Times New Roman"/>
              </a:rPr>
              <a:t>zones</a:t>
            </a:r>
            <a:endParaRPr lang="it-IT" dirty="0">
              <a:latin typeface="Times New Roman"/>
              <a:cs typeface="Times New Roman"/>
            </a:endParaRPr>
          </a:p>
        </p:txBody>
      </p:sp>
      <p:sp>
        <p:nvSpPr>
          <p:cNvPr id="3" name="Segnaposto contenuto 2"/>
          <p:cNvSpPr>
            <a:spLocks noGrp="1"/>
          </p:cNvSpPr>
          <p:nvPr>
            <p:ph idx="1"/>
          </p:nvPr>
        </p:nvSpPr>
        <p:spPr>
          <a:xfrm>
            <a:off x="260530" y="1367530"/>
            <a:ext cx="11642444" cy="5372439"/>
          </a:xfrm>
        </p:spPr>
        <p:txBody>
          <a:bodyPr>
            <a:normAutofit lnSpcReduction="10000"/>
          </a:bodyPr>
          <a:lstStyle/>
          <a:p>
            <a:r>
              <a:rPr lang="en-GB" dirty="0">
                <a:latin typeface="Times New Roman"/>
                <a:cs typeface="Times New Roman"/>
              </a:rPr>
              <a:t>Technological zones described by Barry (2006) are “forms of space which are neither territorially bounded nor global in their extension, yet are of considerable political and economic significance”</a:t>
            </a:r>
            <a:r>
              <a:rPr lang="en-GB" dirty="0" smtClean="0">
                <a:latin typeface="Times New Roman"/>
                <a:cs typeface="Times New Roman"/>
              </a:rPr>
              <a:t>.</a:t>
            </a:r>
          </a:p>
          <a:p>
            <a:r>
              <a:rPr lang="en-GB" dirty="0" smtClean="0">
                <a:latin typeface="Times New Roman"/>
                <a:cs typeface="Times New Roman"/>
              </a:rPr>
              <a:t>This </a:t>
            </a:r>
            <a:r>
              <a:rPr lang="en-GB" dirty="0">
                <a:latin typeface="Times New Roman"/>
                <a:cs typeface="Times New Roman"/>
              </a:rPr>
              <a:t>definition fits our idea of energy grid in the sense that even it is deployed at the rather local level, the energy flowing into it comes from different and often very globalized sites and infrastructures (</a:t>
            </a:r>
            <a:r>
              <a:rPr lang="en-GB" dirty="0" err="1">
                <a:latin typeface="Times New Roman"/>
                <a:cs typeface="Times New Roman"/>
              </a:rPr>
              <a:t>Urry</a:t>
            </a:r>
            <a:r>
              <a:rPr lang="en-GB" dirty="0">
                <a:latin typeface="Times New Roman"/>
                <a:cs typeface="Times New Roman"/>
              </a:rPr>
              <a:t>, 2014)</a:t>
            </a:r>
            <a:r>
              <a:rPr lang="en-GB" dirty="0" smtClean="0">
                <a:latin typeface="Times New Roman"/>
                <a:cs typeface="Times New Roman"/>
              </a:rPr>
              <a:t>.</a:t>
            </a:r>
          </a:p>
          <a:p>
            <a:r>
              <a:rPr lang="en-GB" dirty="0" smtClean="0">
                <a:latin typeface="Times New Roman"/>
                <a:cs typeface="Times New Roman"/>
              </a:rPr>
              <a:t>Our </a:t>
            </a:r>
            <a:r>
              <a:rPr lang="en-GB" dirty="0">
                <a:latin typeface="Times New Roman"/>
                <a:cs typeface="Times New Roman"/>
              </a:rPr>
              <a:t>focus is on agents acting where the grid is deployed, on a space of place “within which differences between technical practices, procedures or forms have been reduced, or common standards have been established” (Barry, 2006)</a:t>
            </a:r>
            <a:r>
              <a:rPr lang="en-GB" dirty="0" smtClean="0">
                <a:latin typeface="Times New Roman"/>
                <a:cs typeface="Times New Roman"/>
              </a:rPr>
              <a:t>.</a:t>
            </a:r>
          </a:p>
          <a:p>
            <a:r>
              <a:rPr lang="en-GB" dirty="0" smtClean="0">
                <a:latin typeface="Times New Roman"/>
                <a:cs typeface="Times New Roman"/>
              </a:rPr>
              <a:t>We </a:t>
            </a:r>
            <a:r>
              <a:rPr lang="en-GB" dirty="0">
                <a:latin typeface="Times New Roman"/>
                <a:cs typeface="Times New Roman"/>
              </a:rPr>
              <a:t>believe that the analytical approach of “technological zones” to investigate energy grids is plausible in order to pinpoint hotspots and difficulties in the process of smartness.</a:t>
            </a:r>
            <a:endParaRPr lang="it-IT" dirty="0">
              <a:latin typeface="Times New Roman"/>
              <a:cs typeface="Times New Roman"/>
            </a:endParaRPr>
          </a:p>
          <a:p>
            <a:endParaRPr lang="it-IT" dirty="0">
              <a:latin typeface="Times New Roman"/>
              <a:cs typeface="Times New Roman"/>
            </a:endParaRPr>
          </a:p>
        </p:txBody>
      </p:sp>
    </p:spTree>
    <p:extLst>
      <p:ext uri="{BB962C8B-B14F-4D97-AF65-F5344CB8AC3E}">
        <p14:creationId xmlns:p14="http://schemas.microsoft.com/office/powerpoint/2010/main" val="2092750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3422</Words>
  <Application>Microsoft Office PowerPoint</Application>
  <PresentationFormat>Custom</PresentationFormat>
  <Paragraphs>139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di Office</vt:lpstr>
      <vt:lpstr>Energy transition. The normalizing power of apparatuses</vt:lpstr>
      <vt:lpstr>Introduction</vt:lpstr>
      <vt:lpstr>District Heating</vt:lpstr>
      <vt:lpstr>PowerPoint Presentation</vt:lpstr>
      <vt:lpstr>From conventional thermal grids…</vt:lpstr>
      <vt:lpstr>…to smart thermal grids</vt:lpstr>
      <vt:lpstr>Approaching the issue </vt:lpstr>
      <vt:lpstr>Technological zones</vt:lpstr>
      <vt:lpstr>Technological zones</vt:lpstr>
      <vt:lpstr>Metrological zones</vt:lpstr>
      <vt:lpstr>Infrastructural zones</vt:lpstr>
      <vt:lpstr>Zones of qualification</vt:lpstr>
      <vt:lpstr>PowerPoint Presentation</vt:lpstr>
      <vt:lpstr>Foucault apparatus or dispositive</vt:lpstr>
      <vt:lpstr>PowerPoint Presentation</vt:lpstr>
      <vt:lpstr>PowerPoint Presentation</vt:lpstr>
      <vt:lpstr>Deleuze’s apparatus</vt:lpstr>
      <vt:lpstr>PowerPoint Presentation</vt:lpstr>
      <vt:lpstr>Beyond «smart grid» concept</vt:lpstr>
      <vt:lpstr>Apparatus and flows</vt:lpstr>
      <vt:lpstr>Apparatuses as agents of change</vt:lpstr>
      <vt:lpstr>PowerPoint Presentation</vt:lpstr>
      <vt:lpstr>Asymmetries of energy and power</vt:lpstr>
      <vt:lpstr>Conclusions</vt:lpstr>
    </vt:vector>
  </TitlesOfParts>
  <Company>UNITO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energy grids smart. The transition of socio-technical apparatuses toward a new ontology.</dc:title>
  <dc:creator>Dario Padovan</dc:creator>
  <cp:lastModifiedBy>LABANCA Nicola (JRC-ISPRA)</cp:lastModifiedBy>
  <cp:revision>80</cp:revision>
  <dcterms:created xsi:type="dcterms:W3CDTF">2016-07-13T09:27:50Z</dcterms:created>
  <dcterms:modified xsi:type="dcterms:W3CDTF">2018-03-26T13:05:11Z</dcterms:modified>
</cp:coreProperties>
</file>