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4"/>
  </p:notesMasterIdLst>
  <p:sldIdLst>
    <p:sldId id="257" r:id="rId2"/>
    <p:sldId id="412" r:id="rId3"/>
    <p:sldId id="415" r:id="rId4"/>
    <p:sldId id="430" r:id="rId5"/>
    <p:sldId id="425" r:id="rId6"/>
    <p:sldId id="435" r:id="rId7"/>
    <p:sldId id="416" r:id="rId8"/>
    <p:sldId id="420" r:id="rId9"/>
    <p:sldId id="437" r:id="rId10"/>
    <p:sldId id="440" r:id="rId11"/>
    <p:sldId id="427" r:id="rId12"/>
    <p:sldId id="432" r:id="rId13"/>
    <p:sldId id="431" r:id="rId14"/>
    <p:sldId id="433" r:id="rId15"/>
    <p:sldId id="434" r:id="rId16"/>
    <p:sldId id="421" r:id="rId17"/>
    <p:sldId id="428" r:id="rId18"/>
    <p:sldId id="407" r:id="rId19"/>
    <p:sldId id="424" r:id="rId20"/>
    <p:sldId id="426" r:id="rId21"/>
    <p:sldId id="308" r:id="rId22"/>
    <p:sldId id="423"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BF29"/>
    <a:srgbClr val="B7ECFF"/>
    <a:srgbClr val="125ECE"/>
    <a:srgbClr val="7DDDFF"/>
    <a:srgbClr val="573028"/>
    <a:srgbClr val="422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82114" autoAdjust="0"/>
  </p:normalViewPr>
  <p:slideViewPr>
    <p:cSldViewPr>
      <p:cViewPr>
        <p:scale>
          <a:sx n="88" d="100"/>
          <a:sy n="88" d="100"/>
        </p:scale>
        <p:origin x="512" y="184"/>
      </p:cViewPr>
      <p:guideLst>
        <p:guide orient="horz" pos="2160"/>
        <p:guide pos="2880"/>
      </p:guideLst>
    </p:cSldViewPr>
  </p:slideViewPr>
  <p:outlineViewPr>
    <p:cViewPr>
      <p:scale>
        <a:sx n="33" d="100"/>
        <a:sy n="33" d="100"/>
      </p:scale>
      <p:origin x="0" y="-913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6A843-6E9F-4BA2-9AE7-061B4D7A7DF5}" type="datetimeFigureOut">
              <a:rPr lang="de-DE" smtClean="0"/>
              <a:pPr/>
              <a:t>21.11.18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0AC03-BB85-4906-B89B-CA10DD908F11}" type="slidenum">
              <a:rPr lang="de-DE" smtClean="0"/>
              <a:pPr/>
              <a:t>‹#›</a:t>
            </a:fld>
            <a:endParaRPr lang="de-DE"/>
          </a:p>
        </p:txBody>
      </p:sp>
    </p:spTree>
    <p:extLst>
      <p:ext uri="{BB962C8B-B14F-4D97-AF65-F5344CB8AC3E}">
        <p14:creationId xmlns:p14="http://schemas.microsoft.com/office/powerpoint/2010/main" val="2285765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zeit.de/politik/deutschland/2010-10/fs-castor-2"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spiegel.de/fotostrecke/anti-akw-bewegung-no-atomstrom-in-my-wohnhome-fotostrecke-107148.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lienbildplatzhalter 1"/>
          <p:cNvSpPr>
            <a:spLocks noGrp="1" noRot="1" noChangeAspect="1" noTextEdit="1"/>
          </p:cNvSpPr>
          <p:nvPr>
            <p:ph type="sldImg"/>
          </p:nvPr>
        </p:nvSpPr>
        <p:spPr bwMode="auto">
          <a:noFill/>
          <a:ln>
            <a:solidFill>
              <a:srgbClr val="000000"/>
            </a:solidFill>
            <a:miter lim="800000"/>
            <a:headEnd/>
            <a:tailEnd/>
          </a:ln>
        </p:spPr>
      </p:sp>
      <p:sp>
        <p:nvSpPr>
          <p:cNvPr id="1259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107524"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43866E-0CE5-4E82-BCD0-B2E51C46A66B}" type="slidenum">
              <a:rPr lang="de-DE" smtClean="0">
                <a:latin typeface="Times" pitchFamily="18" charset="0"/>
              </a:rPr>
              <a:pPr>
                <a:defRPr/>
              </a:pPr>
              <a:t>1</a:t>
            </a:fld>
            <a:endParaRPr lang="de-DE">
              <a:latin typeface="Times" pitchFamily="18" charset="0"/>
            </a:endParaRPr>
          </a:p>
        </p:txBody>
      </p:sp>
    </p:spTree>
    <p:extLst>
      <p:ext uri="{BB962C8B-B14F-4D97-AF65-F5344CB8AC3E}">
        <p14:creationId xmlns:p14="http://schemas.microsoft.com/office/powerpoint/2010/main" val="747180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13D0AC03-BB85-4906-B89B-CA10DD908F11}" type="slidenum">
              <a:rPr lang="de-DE" smtClean="0"/>
              <a:pPr/>
              <a:t>11</a:t>
            </a:fld>
            <a:endParaRPr lang="de-DE"/>
          </a:p>
        </p:txBody>
      </p:sp>
    </p:spTree>
    <p:extLst>
      <p:ext uri="{BB962C8B-B14F-4D97-AF65-F5344CB8AC3E}">
        <p14:creationId xmlns:p14="http://schemas.microsoft.com/office/powerpoint/2010/main" val="3702628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Source: </a:t>
            </a:r>
            <a:r>
              <a:rPr lang="de-DE" dirty="0" err="1"/>
              <a:t>sonnentiatiative</a:t>
            </a:r>
            <a:r>
              <a:rPr lang="de-DE" dirty="0"/>
              <a:t> eV</a:t>
            </a:r>
          </a:p>
        </p:txBody>
      </p:sp>
      <p:sp>
        <p:nvSpPr>
          <p:cNvPr id="4" name="Slide Number Placeholder 3"/>
          <p:cNvSpPr>
            <a:spLocks noGrp="1"/>
          </p:cNvSpPr>
          <p:nvPr>
            <p:ph type="sldNum" sz="quarter" idx="5"/>
          </p:nvPr>
        </p:nvSpPr>
        <p:spPr/>
        <p:txBody>
          <a:bodyPr/>
          <a:lstStyle/>
          <a:p>
            <a:fld id="{13D0AC03-BB85-4906-B89B-CA10DD908F11}" type="slidenum">
              <a:rPr lang="de-DE" smtClean="0"/>
              <a:pPr/>
              <a:t>12</a:t>
            </a:fld>
            <a:endParaRPr lang="de-DE"/>
          </a:p>
        </p:txBody>
      </p:sp>
    </p:spTree>
    <p:extLst>
      <p:ext uri="{BB962C8B-B14F-4D97-AF65-F5344CB8AC3E}">
        <p14:creationId xmlns:p14="http://schemas.microsoft.com/office/powerpoint/2010/main" val="3222292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13D0AC03-BB85-4906-B89B-CA10DD908F11}" type="slidenum">
              <a:rPr lang="de-DE" smtClean="0"/>
              <a:pPr/>
              <a:t>13</a:t>
            </a:fld>
            <a:endParaRPr lang="de-DE"/>
          </a:p>
        </p:txBody>
      </p:sp>
    </p:spTree>
    <p:extLst>
      <p:ext uri="{BB962C8B-B14F-4D97-AF65-F5344CB8AC3E}">
        <p14:creationId xmlns:p14="http://schemas.microsoft.com/office/powerpoint/2010/main" val="350764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13D0AC03-BB85-4906-B89B-CA10DD908F11}" type="slidenum">
              <a:rPr lang="de-DE" smtClean="0"/>
              <a:pPr/>
              <a:t>14</a:t>
            </a:fld>
            <a:endParaRPr lang="de-DE"/>
          </a:p>
        </p:txBody>
      </p:sp>
    </p:spTree>
    <p:extLst>
      <p:ext uri="{BB962C8B-B14F-4D97-AF65-F5344CB8AC3E}">
        <p14:creationId xmlns:p14="http://schemas.microsoft.com/office/powerpoint/2010/main" val="4047387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13D0AC03-BB85-4906-B89B-CA10DD908F11}" type="slidenum">
              <a:rPr lang="de-DE" smtClean="0"/>
              <a:pPr/>
              <a:t>15</a:t>
            </a:fld>
            <a:endParaRPr lang="de-DE"/>
          </a:p>
        </p:txBody>
      </p:sp>
    </p:spTree>
    <p:extLst>
      <p:ext uri="{BB962C8B-B14F-4D97-AF65-F5344CB8AC3E}">
        <p14:creationId xmlns:p14="http://schemas.microsoft.com/office/powerpoint/2010/main" val="2656858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13D0AC03-BB85-4906-B89B-CA10DD908F11}" type="slidenum">
              <a:rPr lang="de-DE" smtClean="0"/>
              <a:pPr/>
              <a:t>16</a:t>
            </a:fld>
            <a:endParaRPr lang="de-DE"/>
          </a:p>
        </p:txBody>
      </p:sp>
    </p:spTree>
    <p:extLst>
      <p:ext uri="{BB962C8B-B14F-4D97-AF65-F5344CB8AC3E}">
        <p14:creationId xmlns:p14="http://schemas.microsoft.com/office/powerpoint/2010/main" val="1892380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13D0AC03-BB85-4906-B89B-CA10DD908F11}" type="slidenum">
              <a:rPr lang="de-DE" smtClean="0"/>
              <a:pPr/>
              <a:t>17</a:t>
            </a:fld>
            <a:endParaRPr lang="de-DE"/>
          </a:p>
        </p:txBody>
      </p:sp>
    </p:spTree>
    <p:extLst>
      <p:ext uri="{BB962C8B-B14F-4D97-AF65-F5344CB8AC3E}">
        <p14:creationId xmlns:p14="http://schemas.microsoft.com/office/powerpoint/2010/main" val="3989215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13D0AC03-BB85-4906-B89B-CA10DD908F11}" type="slidenum">
              <a:rPr lang="de-DE" smtClean="0"/>
              <a:pPr/>
              <a:t>18</a:t>
            </a:fld>
            <a:endParaRPr lang="de-DE"/>
          </a:p>
        </p:txBody>
      </p:sp>
    </p:spTree>
    <p:extLst>
      <p:ext uri="{BB962C8B-B14F-4D97-AF65-F5344CB8AC3E}">
        <p14:creationId xmlns:p14="http://schemas.microsoft.com/office/powerpoint/2010/main" val="761945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Community energy in Germany can look back at two truly impressive decades of success. However, there are many signs that the 20</a:t>
            </a:r>
            <a:r>
              <a:rPr lang="en-US" sz="1200" kern="1200" baseline="30000">
                <a:solidFill>
                  <a:schemeClr val="tx1"/>
                </a:solidFill>
                <a:effectLst/>
                <a:latin typeface="+mn-lt"/>
                <a:ea typeface="+mn-ea"/>
                <a:cs typeface="+mn-cs"/>
              </a:rPr>
              <a:t>th</a:t>
            </a:r>
            <a:r>
              <a:rPr lang="en-US" sz="1200" kern="1200">
                <a:solidFill>
                  <a:schemeClr val="tx1"/>
                </a:solidFill>
                <a:effectLst/>
                <a:latin typeface="+mn-lt"/>
                <a:ea typeface="+mn-ea"/>
                <a:cs typeface="+mn-cs"/>
              </a:rPr>
              <a:t> century could repeat itself, with community energy wiped out again. This would be the result of strategic policymaking. The German feed-in-legislation was altered, in a step-by-step process, in favor of large corporations and market concentration. After the end of solar and the introduction of auction systems, collective community investment is unlikely to defend its position and could soon be reduced to a niche phenomenon. </a:t>
            </a:r>
            <a:endParaRPr lang="de-DE" sz="1200" kern="1200">
              <a:solidFill>
                <a:schemeClr val="tx1"/>
              </a:solidFill>
              <a:effectLst/>
              <a:latin typeface="+mn-lt"/>
              <a:ea typeface="+mn-ea"/>
              <a:cs typeface="+mn-cs"/>
            </a:endParaRPr>
          </a:p>
          <a:p>
            <a:endParaRPr lang="de-DE"/>
          </a:p>
        </p:txBody>
      </p:sp>
      <p:sp>
        <p:nvSpPr>
          <p:cNvPr id="4" name="Foliennummernplatzhalter 3"/>
          <p:cNvSpPr>
            <a:spLocks noGrp="1"/>
          </p:cNvSpPr>
          <p:nvPr>
            <p:ph type="sldNum" sz="quarter" idx="5"/>
          </p:nvPr>
        </p:nvSpPr>
        <p:spPr/>
        <p:txBody>
          <a:bodyPr/>
          <a:lstStyle/>
          <a:p>
            <a:fld id="{13D0AC03-BB85-4906-B89B-CA10DD908F11}" type="slidenum">
              <a:rPr lang="de-DE" smtClean="0"/>
              <a:pPr/>
              <a:t>19</a:t>
            </a:fld>
            <a:endParaRPr lang="de-DE"/>
          </a:p>
        </p:txBody>
      </p:sp>
    </p:spTree>
    <p:extLst>
      <p:ext uri="{BB962C8B-B14F-4D97-AF65-F5344CB8AC3E}">
        <p14:creationId xmlns:p14="http://schemas.microsoft.com/office/powerpoint/2010/main" val="121807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lienbildplatzhalter 1"/>
          <p:cNvSpPr>
            <a:spLocks noGrp="1" noRot="1" noChangeAspect="1" noTextEdit="1"/>
          </p:cNvSpPr>
          <p:nvPr>
            <p:ph type="sldImg"/>
          </p:nvPr>
        </p:nvSpPr>
        <p:spPr bwMode="auto">
          <a:noFill/>
          <a:ln>
            <a:solidFill>
              <a:srgbClr val="000000"/>
            </a:solidFill>
            <a:miter lim="800000"/>
            <a:headEnd/>
            <a:tailEnd/>
          </a:ln>
        </p:spPr>
      </p:sp>
      <p:sp>
        <p:nvSpPr>
          <p:cNvPr id="1259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107524"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43866E-0CE5-4E82-BCD0-B2E51C46A66B}" type="slidenum">
              <a:rPr lang="de-DE" smtClean="0">
                <a:latin typeface="Times" pitchFamily="18" charset="0"/>
              </a:rPr>
              <a:pPr>
                <a:defRPr/>
              </a:pPr>
              <a:t>20</a:t>
            </a:fld>
            <a:endParaRPr lang="de-DE">
              <a:latin typeface="Times" pitchFamily="18" charset="0"/>
            </a:endParaRPr>
          </a:p>
        </p:txBody>
      </p:sp>
    </p:spTree>
    <p:extLst>
      <p:ext uri="{BB962C8B-B14F-4D97-AF65-F5344CB8AC3E}">
        <p14:creationId xmlns:p14="http://schemas.microsoft.com/office/powerpoint/2010/main" val="1281315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Germany looks back at a two-part history of community energy. The roll out of electrical infrastructure in the late 19</a:t>
            </a:r>
            <a:r>
              <a:rPr lang="en-GB" sz="1200" kern="1200" baseline="30000">
                <a:solidFill>
                  <a:schemeClr val="tx1"/>
                </a:solidFill>
                <a:effectLst/>
                <a:latin typeface="+mn-lt"/>
                <a:ea typeface="+mn-ea"/>
                <a:cs typeface="+mn-cs"/>
              </a:rPr>
              <a:t>th</a:t>
            </a:r>
            <a:r>
              <a:rPr lang="en-GB" sz="1200" kern="1200">
                <a:solidFill>
                  <a:schemeClr val="tx1"/>
                </a:solidFill>
                <a:effectLst/>
                <a:latin typeface="+mn-lt"/>
                <a:ea typeface="+mn-ea"/>
                <a:cs typeface="+mn-cs"/>
              </a:rPr>
              <a:t> century was also the beginning of modern community energy. Particularly in rural areas, which were largely neglected by commercially-run electricity providers, communities themselves stepped in and founded their own power companies. Researchers have shown that up to 6,000 energy cooperatives existed in Germany by the late 1920s. Most of these cooperatives did not survive the various regime changes that Germany experienced. After the Second World War, all electricity providers in East Germany were nationalized. In West Germany, the energy system came to be dominated by four major energy companies: E.ON, RWE, Vattenfall and EnBW. These four later took over the former GDR transmission (and many distribution) grids after reunification. </a:t>
            </a:r>
            <a:endParaRPr lang="de-DE"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0s </a:t>
            </a:r>
            <a:endParaRPr lang="de-DE"/>
          </a:p>
        </p:txBody>
      </p:sp>
      <p:sp>
        <p:nvSpPr>
          <p:cNvPr id="4" name="Foliennummernplatzhalter 3"/>
          <p:cNvSpPr>
            <a:spLocks noGrp="1"/>
          </p:cNvSpPr>
          <p:nvPr>
            <p:ph type="sldNum" sz="quarter" idx="5"/>
          </p:nvPr>
        </p:nvSpPr>
        <p:spPr/>
        <p:txBody>
          <a:bodyPr/>
          <a:lstStyle/>
          <a:p>
            <a:fld id="{13D0AC03-BB85-4906-B89B-CA10DD908F11}" type="slidenum">
              <a:rPr lang="de-DE" smtClean="0"/>
              <a:pPr/>
              <a:t>2</a:t>
            </a:fld>
            <a:endParaRPr lang="de-DE"/>
          </a:p>
        </p:txBody>
      </p:sp>
    </p:spTree>
    <p:extLst>
      <p:ext uri="{BB962C8B-B14F-4D97-AF65-F5344CB8AC3E}">
        <p14:creationId xmlns:p14="http://schemas.microsoft.com/office/powerpoint/2010/main" val="3409166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64516"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0D4957A-189C-43BE-AC58-23B54A105084}" type="slidenum">
              <a:rPr lang="de-DE" smtClean="0"/>
              <a:pPr>
                <a:defRPr/>
              </a:pPr>
              <a:t>21</a:t>
            </a:fld>
            <a:endParaRPr lang="de-DE"/>
          </a:p>
        </p:txBody>
      </p:sp>
    </p:spTree>
    <p:extLst>
      <p:ext uri="{BB962C8B-B14F-4D97-AF65-F5344CB8AC3E}">
        <p14:creationId xmlns:p14="http://schemas.microsoft.com/office/powerpoint/2010/main" val="3263820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first major hit for </a:t>
            </a:r>
            <a:r>
              <a:rPr lang="en-GB" sz="1200" kern="1200" dirty="0" err="1">
                <a:solidFill>
                  <a:schemeClr val="tx1"/>
                </a:solidFill>
                <a:effectLst/>
                <a:latin typeface="+mn-lt"/>
                <a:ea typeface="+mn-ea"/>
                <a:cs typeface="+mn-cs"/>
              </a:rPr>
              <a:t>CbRe</a:t>
            </a:r>
            <a:r>
              <a:rPr lang="en-GB" sz="1200" kern="1200" dirty="0">
                <a:solidFill>
                  <a:schemeClr val="tx1"/>
                </a:solidFill>
                <a:effectLst/>
                <a:latin typeface="+mn-lt"/>
                <a:ea typeface="+mn-ea"/>
                <a:cs typeface="+mn-cs"/>
              </a:rPr>
              <a:t> was the dramatic cut in PV feed-in tariffs. The</a:t>
            </a:r>
            <a:r>
              <a:rPr lang="en-US" sz="1200" kern="1200" dirty="0">
                <a:solidFill>
                  <a:schemeClr val="tx1"/>
                </a:solidFill>
                <a:effectLst/>
                <a:latin typeface="+mn-lt"/>
                <a:ea typeface="+mn-ea"/>
                <a:cs typeface="+mn-cs"/>
              </a:rPr>
              <a:t> community energy companies that were founded between 2009 and 2012 were heavily focused on photovoltaic energy (yellow line in Figure 5).</a:t>
            </a:r>
            <a:r>
              <a:rPr lang="en-GB" sz="1200" kern="1200" dirty="0">
                <a:solidFill>
                  <a:schemeClr val="tx1"/>
                </a:solidFill>
                <a:effectLst/>
                <a:latin typeface="+mn-lt"/>
                <a:ea typeface="+mn-ea"/>
                <a:cs typeface="+mn-cs"/>
              </a:rPr>
              <a:t> But in 2012, the CDU-CSU-FDP government cut the PV feed-in tariff to such an extent that business models based on feeding photovoltaic electricity into the grid were no longer viable. Since many community energy initiatives were based on this model, the founding of new initiatives largely came to a halt. </a:t>
            </a:r>
            <a:r>
              <a:rPr lang="en-US" sz="1200" kern="1200" dirty="0">
                <a:solidFill>
                  <a:schemeClr val="tx1"/>
                </a:solidFill>
                <a:effectLst/>
                <a:latin typeface="+mn-lt"/>
                <a:ea typeface="+mn-ea"/>
                <a:cs typeface="+mn-cs"/>
              </a:rPr>
              <a:t>By 2016, the number of new community energy companies focused on solar had practically dropped to zero. From 2012 onwards, most new community energy companies focused on wind (blue line in Figure 5).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13D0AC03-BB85-4906-B89B-CA10DD908F11}" type="slidenum">
              <a:rPr lang="de-DE" smtClean="0"/>
              <a:pPr/>
              <a:t>22</a:t>
            </a:fld>
            <a:endParaRPr lang="de-DE"/>
          </a:p>
        </p:txBody>
      </p:sp>
    </p:spTree>
    <p:extLst>
      <p:ext uri="{BB962C8B-B14F-4D97-AF65-F5344CB8AC3E}">
        <p14:creationId xmlns:p14="http://schemas.microsoft.com/office/powerpoint/2010/main" val="28382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en-GB" sz="1200" kern="1200" dirty="0">
                <a:solidFill>
                  <a:schemeClr val="tx1"/>
                </a:solidFill>
                <a:effectLst/>
                <a:latin typeface="+mn-lt"/>
                <a:ea typeface="+mn-ea"/>
                <a:cs typeface="+mn-cs"/>
              </a:rPr>
              <a:t>With the rise of the environmental and anti-nuclear movements in the late 1980s and early 1990s, many initiatives started experimenting with renewable energy to show that alternatives to fossil fuels, nuclear energy and centralized energy systems were possible. The first feed-in tariff for renewables, which later became known as the “Aachen Model,”</a:t>
            </a:r>
            <a:r>
              <a:rPr lang="en-GB" sz="1200" kern="1200" baseline="300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was passed by the city of Hammelburg in 1993. </a:t>
            </a:r>
            <a:r>
              <a:rPr lang="en-US" sz="1200" kern="1200" dirty="0">
                <a:solidFill>
                  <a:schemeClr val="tx1"/>
                </a:solidFill>
                <a:effectLst/>
                <a:latin typeface="+mn-lt"/>
                <a:ea typeface="+mn-ea"/>
                <a:cs typeface="+mn-cs"/>
              </a:rPr>
              <a:t>40 other German cities followed by the year 2000. </a:t>
            </a:r>
            <a:r>
              <a:rPr lang="en-GB" sz="1200" kern="1200" dirty="0">
                <a:solidFill>
                  <a:schemeClr val="tx1"/>
                </a:solidFill>
                <a:effectLst/>
                <a:latin typeface="+mn-lt"/>
                <a:ea typeface="+mn-ea"/>
                <a:cs typeface="+mn-cs"/>
              </a:rPr>
              <a:t>Similar energy revolutions took place with the grid infrastructure: After a decade-long fight to take control of their electricity grid, the “Energy Rebels of </a:t>
            </a:r>
            <a:r>
              <a:rPr lang="en-GB" sz="1200" kern="1200" dirty="0" err="1">
                <a:solidFill>
                  <a:schemeClr val="tx1"/>
                </a:solidFill>
                <a:effectLst/>
                <a:latin typeface="+mn-lt"/>
                <a:ea typeface="+mn-ea"/>
                <a:cs typeface="+mn-cs"/>
              </a:rPr>
              <a:t>Schönau</a:t>
            </a:r>
            <a:r>
              <a:rPr lang="en-GB" sz="1200" kern="1200" dirty="0">
                <a:solidFill>
                  <a:schemeClr val="tx1"/>
                </a:solidFill>
                <a:effectLst/>
                <a:latin typeface="+mn-lt"/>
                <a:ea typeface="+mn-ea"/>
                <a:cs typeface="+mn-cs"/>
              </a:rPr>
              <a:t>” succeeded in buying their district grid in 1996.</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year 2000, a national feed-in tariff was established, transforming a community rebellion into large-scale investment in energy infrastructure. </a:t>
            </a:r>
            <a:r>
              <a:rPr lang="en-US" sz="1200" kern="1200" dirty="0">
                <a:solidFill>
                  <a:schemeClr val="tx1"/>
                </a:solidFill>
                <a:effectLst/>
                <a:latin typeface="+mn-lt"/>
                <a:ea typeface="+mn-ea"/>
                <a:cs typeface="+mn-cs"/>
              </a:rPr>
              <a:t>By 2012, investment by private individuals in renewable energy installations reached 5.1 billion euros, about 30 % of total investment (</a:t>
            </a:r>
            <a:r>
              <a:rPr lang="en-US" sz="1200" kern="1200" dirty="0" err="1">
                <a:solidFill>
                  <a:schemeClr val="tx1"/>
                </a:solidFill>
                <a:effectLst/>
                <a:latin typeface="+mn-lt"/>
                <a:ea typeface="+mn-ea"/>
                <a:cs typeface="+mn-cs"/>
              </a:rPr>
              <a:t>ReNews</a:t>
            </a:r>
            <a:r>
              <a:rPr lang="en-US" sz="1200" kern="1200" dirty="0">
                <a:solidFill>
                  <a:schemeClr val="tx1"/>
                </a:solidFill>
                <a:effectLst/>
                <a:latin typeface="+mn-lt"/>
                <a:ea typeface="+mn-ea"/>
                <a:cs typeface="+mn-cs"/>
              </a:rPr>
              <a:t>, 2014).</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 the feed-in tariff, community energy experienced a revival, though still far behind the first wave of community energy in the 20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century. At the end of 2016, 1,747 community energy companies and cooperatives existed in Germany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Holstenkamp</a:t>
            </a:r>
            <a:r>
              <a:rPr lang="en-US" sz="1200" kern="1200" dirty="0">
                <a:solidFill>
                  <a:schemeClr val="tx1"/>
                </a:solidFill>
                <a:effectLst/>
                <a:latin typeface="+mn-lt"/>
                <a:ea typeface="+mn-ea"/>
                <a:cs typeface="+mn-cs"/>
              </a:rPr>
              <a:t> et al., 2017)</a:t>
            </a:r>
            <a:r>
              <a:rPr lang="en-GB" sz="1200" kern="1200" dirty="0">
                <a:solidFill>
                  <a:schemeClr val="tx1"/>
                </a:solidFill>
                <a:effectLst/>
                <a:latin typeface="+mn-lt"/>
                <a:ea typeface="+mn-ea"/>
                <a:cs typeface="+mn-cs"/>
              </a:rPr>
              <a:t>. Of these, the vast majority (87 %) were active in energy production, 15 % were involved in energy distribution and 12 % in heat networks. The cooperatives and companies not only managed to collect large amounts of capital but have also shown to be at the forefront of innovative business models as well as developing technologies for the energy transition. The next section presents some examples with truly innovative models.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city of Aachen, civic groups (among them a solar and a wind energy association) proposed communal feed-in legislation to their council. But the city of Hammelburg became the first municipality to pass municipal feed-in legislation according to the “Aachen Model.“ </a:t>
            </a:r>
            <a:endParaRPr lang="de-DE" sz="1200" kern="1200" dirty="0">
              <a:solidFill>
                <a:schemeClr val="tx1"/>
              </a:solidFill>
              <a:effectLst/>
              <a:latin typeface="+mn-lt"/>
              <a:ea typeface="+mn-ea"/>
              <a:cs typeface="+mn-cs"/>
            </a:endParaRPr>
          </a:p>
          <a:p>
            <a:endParaRPr lang="de-DE" dirty="0"/>
          </a:p>
          <a:p>
            <a:endParaRPr lang="de-DE" dirty="0"/>
          </a:p>
          <a:p>
            <a:r>
              <a:rPr lang="de-DE" dirty="0"/>
              <a:t>Picture </a:t>
            </a:r>
            <a:r>
              <a:rPr lang="de-DE" dirty="0" err="1"/>
              <a:t>sources</a:t>
            </a:r>
            <a:r>
              <a:rPr lang="de-DE" dirty="0"/>
              <a:t>: </a:t>
            </a:r>
            <a:r>
              <a:rPr lang="de-DE" dirty="0">
                <a:hlinkClick r:id="rId3"/>
              </a:rPr>
              <a:t>https://www.zeit.de/politik/deutschland/2010-10/fs-castor-2</a:t>
            </a:r>
            <a:endParaRPr lang="de-DE" dirty="0"/>
          </a:p>
          <a:p>
            <a:r>
              <a:rPr lang="de-DE" dirty="0">
                <a:hlinkClick r:id="rId4"/>
              </a:rPr>
              <a:t>http://www.spiegel.de/fotostrecke/anti-akw-bewegung-no-atomstrom-in-my-wohnhome-fotostrecke-107148.html</a:t>
            </a:r>
            <a:endParaRPr lang="de-DE" dirty="0"/>
          </a:p>
          <a:p>
            <a:r>
              <a:rPr lang="de-DE" dirty="0"/>
              <a:t>https://</a:t>
            </a:r>
            <a:r>
              <a:rPr lang="de-DE" dirty="0" err="1"/>
              <a:t>www.energie-experten.org</a:t>
            </a:r>
            <a:r>
              <a:rPr lang="de-DE" dirty="0"/>
              <a:t>/erneuerbare-energien/</a:t>
            </a:r>
            <a:r>
              <a:rPr lang="de-DE" dirty="0" err="1"/>
              <a:t>windenergie.html</a:t>
            </a:r>
            <a:endParaRPr lang="de-DE" dirty="0"/>
          </a:p>
          <a:p>
            <a:endParaRPr lang="de-DE" dirty="0"/>
          </a:p>
        </p:txBody>
      </p:sp>
      <p:sp>
        <p:nvSpPr>
          <p:cNvPr id="4" name="Foliennummernplatzhalter 3"/>
          <p:cNvSpPr>
            <a:spLocks noGrp="1"/>
          </p:cNvSpPr>
          <p:nvPr>
            <p:ph type="sldNum" sz="quarter" idx="5"/>
          </p:nvPr>
        </p:nvSpPr>
        <p:spPr/>
        <p:txBody>
          <a:bodyPr/>
          <a:lstStyle/>
          <a:p>
            <a:fld id="{13D0AC03-BB85-4906-B89B-CA10DD908F11}" type="slidenum">
              <a:rPr lang="de-DE" smtClean="0"/>
              <a:pPr/>
              <a:t>3</a:t>
            </a:fld>
            <a:endParaRPr lang="de-DE"/>
          </a:p>
        </p:txBody>
      </p:sp>
    </p:spTree>
    <p:extLst>
      <p:ext uri="{BB962C8B-B14F-4D97-AF65-F5344CB8AC3E}">
        <p14:creationId xmlns:p14="http://schemas.microsoft.com/office/powerpoint/2010/main" val="3725610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13D0AC03-BB85-4906-B89B-CA10DD908F11}" type="slidenum">
              <a:rPr lang="de-DE" smtClean="0"/>
              <a:pPr/>
              <a:t>4</a:t>
            </a:fld>
            <a:endParaRPr lang="de-DE"/>
          </a:p>
        </p:txBody>
      </p:sp>
    </p:spTree>
    <p:extLst>
      <p:ext uri="{BB962C8B-B14F-4D97-AF65-F5344CB8AC3E}">
        <p14:creationId xmlns:p14="http://schemas.microsoft.com/office/powerpoint/2010/main" val="343046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13D0AC03-BB85-4906-B89B-CA10DD908F11}" type="slidenum">
              <a:rPr lang="de-DE" smtClean="0"/>
              <a:pPr/>
              <a:t>5</a:t>
            </a:fld>
            <a:endParaRPr lang="de-DE"/>
          </a:p>
        </p:txBody>
      </p:sp>
    </p:spTree>
    <p:extLst>
      <p:ext uri="{BB962C8B-B14F-4D97-AF65-F5344CB8AC3E}">
        <p14:creationId xmlns:p14="http://schemas.microsoft.com/office/powerpoint/2010/main" val="359401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EWS </a:t>
            </a:r>
            <a:r>
              <a:rPr lang="en-GB" sz="1200" b="1" kern="1200" dirty="0" err="1">
                <a:solidFill>
                  <a:schemeClr val="tx1"/>
                </a:solidFill>
                <a:effectLst/>
                <a:latin typeface="+mn-lt"/>
                <a:ea typeface="+mn-ea"/>
                <a:cs typeface="+mn-cs"/>
              </a:rPr>
              <a:t>Schönau</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 the product of the “Energy Rebels’“ fight to purchase their local distribution grid. The initiative functioned as an informational and educational hub for many civil society organisations dedicated to energy democracy, and also for other community-based renewable energy companies. </a:t>
            </a:r>
            <a:r>
              <a:rPr lang="en-US" sz="1200" kern="1200" dirty="0">
                <a:solidFill>
                  <a:schemeClr val="tx1"/>
                </a:solidFill>
                <a:effectLst/>
                <a:latin typeface="+mn-lt"/>
                <a:ea typeface="+mn-ea"/>
                <a:cs typeface="+mn-cs"/>
              </a:rPr>
              <a:t>EWS </a:t>
            </a:r>
            <a:r>
              <a:rPr lang="en-US" sz="1200" kern="1200" dirty="0" err="1">
                <a:solidFill>
                  <a:schemeClr val="tx1"/>
                </a:solidFill>
                <a:effectLst/>
                <a:latin typeface="+mn-lt"/>
                <a:ea typeface="+mn-ea"/>
                <a:cs typeface="+mn-cs"/>
              </a:rPr>
              <a:t>Schönau</a:t>
            </a:r>
            <a:r>
              <a:rPr lang="en-US" sz="1200" kern="1200" dirty="0">
                <a:solidFill>
                  <a:schemeClr val="tx1"/>
                </a:solidFill>
                <a:effectLst/>
                <a:latin typeface="+mn-lt"/>
                <a:ea typeface="+mn-ea"/>
                <a:cs typeface="+mn-cs"/>
              </a:rPr>
              <a:t> produces electricity from Combined Heat and Power (CHP), hydro, solar and wind. With its “solar-cent program”, the company offers a subsidy for privately-owned renewable energy installations. The company’s most recent innovative project is a prosumer model based on block-chain technology. 29 users, producers and prosumers with photovoltaics, CHP, two fuel cells and three electric vehicles are connected via a peer-to-peer trading system forming an independent consumer-producer unit.  </a:t>
            </a:r>
            <a:endParaRPr lang="de-DE" sz="1200" kern="1200" dirty="0">
              <a:solidFill>
                <a:schemeClr val="tx1"/>
              </a:solidFill>
              <a:effectLst/>
              <a:latin typeface="+mn-lt"/>
              <a:ea typeface="+mn-ea"/>
              <a:cs typeface="+mn-cs"/>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Heidelberger </a:t>
            </a:r>
            <a:r>
              <a:rPr lang="en-US" sz="1200" b="1" kern="1200" dirty="0" err="1">
                <a:solidFill>
                  <a:schemeClr val="tx1"/>
                </a:solidFill>
                <a:effectLst/>
                <a:latin typeface="+mn-lt"/>
                <a:ea typeface="+mn-ea"/>
                <a:cs typeface="+mn-cs"/>
              </a:rPr>
              <a:t>e.G.</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was founded in 2010 by students of Heidelberg University. By 2018, the cooperative had 339 members. When feed-in tariffs were cut dramatically, </a:t>
            </a:r>
            <a:r>
              <a:rPr lang="en-GB" sz="1200" kern="1200" dirty="0">
                <a:solidFill>
                  <a:schemeClr val="tx1"/>
                </a:solidFill>
                <a:effectLst/>
                <a:latin typeface="+mn-lt"/>
                <a:ea typeface="+mn-ea"/>
                <a:cs typeface="+mn-cs"/>
              </a:rPr>
              <a:t>the HEG reacted to the end of the PV business model by developing a so-called “tenant electricity” business model, exploiting a loophole in the electricity regulation. This model is exempted from certain electricity charges, allowing them to be competitive with the grid price. HEG has been a very innovative cooperative with several ground-breaking pilot projects. Their latest project is a sector-coupling energy project offering the inhabitants of an urban neighbourhood a full energy service package of tenant electricity, e-mobility, storage and load management.</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err="1">
                <a:solidFill>
                  <a:schemeClr val="tx1"/>
                </a:solidFill>
                <a:effectLst/>
                <a:latin typeface="+mn-lt"/>
                <a:ea typeface="+mn-ea"/>
                <a:cs typeface="+mn-cs"/>
              </a:rPr>
              <a:t>Inselwerke</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is an energy cooperative that was founded in 2013 on the island </a:t>
            </a:r>
            <a:r>
              <a:rPr lang="en-GB" sz="1200" kern="1200" dirty="0" err="1">
                <a:solidFill>
                  <a:schemeClr val="tx1"/>
                </a:solidFill>
                <a:effectLst/>
                <a:latin typeface="+mn-lt"/>
                <a:ea typeface="+mn-ea"/>
                <a:cs typeface="+mn-cs"/>
              </a:rPr>
              <a:t>Usedom</a:t>
            </a:r>
            <a:r>
              <a:rPr lang="en-GB" sz="1200" kern="1200" dirty="0">
                <a:solidFill>
                  <a:schemeClr val="tx1"/>
                </a:solidFill>
                <a:effectLst/>
                <a:latin typeface="+mn-lt"/>
                <a:ea typeface="+mn-ea"/>
                <a:cs typeface="+mn-cs"/>
              </a:rPr>
              <a:t> in the Baltic Sea. It is special to some degree as the co-op not only addresses energy production, but also mobility and energy efficiency. For example, the co-op has engaged in an energy service business model by replacing the municipal street lamps with LEDs. The cooperative’s investment is paid back from the energy savings. The co-op currently maintains 20 e-mobility charging stations on the island, most of them equipped with solar carports. The cooperative is active in the construction of a nation-wide network of e-mobility charging stations run by energy cooperatives throughout Germany.</a:t>
            </a:r>
            <a:endParaRPr lang="de-DE" sz="1200" kern="1200" dirty="0">
              <a:solidFill>
                <a:schemeClr val="tx1"/>
              </a:solidFill>
              <a:effectLst/>
              <a:latin typeface="+mn-lt"/>
              <a:ea typeface="+mn-ea"/>
              <a:cs typeface="+mn-cs"/>
            </a:endParaRP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13D0AC03-BB85-4906-B89B-CA10DD908F11}" type="slidenum">
              <a:rPr lang="de-DE" smtClean="0"/>
              <a:pPr/>
              <a:t>6</a:t>
            </a:fld>
            <a:endParaRPr lang="de-DE"/>
          </a:p>
        </p:txBody>
      </p:sp>
    </p:spTree>
    <p:extLst>
      <p:ext uri="{BB962C8B-B14F-4D97-AF65-F5344CB8AC3E}">
        <p14:creationId xmlns:p14="http://schemas.microsoft.com/office/powerpoint/2010/main" val="135255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13D0AC03-BB85-4906-B89B-CA10DD908F11}" type="slidenum">
              <a:rPr lang="de-DE" smtClean="0"/>
              <a:pPr/>
              <a:t>7</a:t>
            </a:fld>
            <a:endParaRPr lang="de-DE"/>
          </a:p>
        </p:txBody>
      </p:sp>
    </p:spTree>
    <p:extLst>
      <p:ext uri="{BB962C8B-B14F-4D97-AF65-F5344CB8AC3E}">
        <p14:creationId xmlns:p14="http://schemas.microsoft.com/office/powerpoint/2010/main" val="2278791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13D0AC03-BB85-4906-B89B-CA10DD908F11}" type="slidenum">
              <a:rPr lang="de-DE" smtClean="0"/>
              <a:pPr/>
              <a:t>8</a:t>
            </a:fld>
            <a:endParaRPr lang="de-DE"/>
          </a:p>
        </p:txBody>
      </p:sp>
    </p:spTree>
    <p:extLst>
      <p:ext uri="{BB962C8B-B14F-4D97-AF65-F5344CB8AC3E}">
        <p14:creationId xmlns:p14="http://schemas.microsoft.com/office/powerpoint/2010/main" val="371730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13D0AC03-BB85-4906-B89B-CA10DD908F11}" type="slidenum">
              <a:rPr lang="de-DE" smtClean="0"/>
              <a:pPr/>
              <a:t>9</a:t>
            </a:fld>
            <a:endParaRPr lang="de-DE"/>
          </a:p>
        </p:txBody>
      </p:sp>
    </p:spTree>
    <p:extLst>
      <p:ext uri="{BB962C8B-B14F-4D97-AF65-F5344CB8AC3E}">
        <p14:creationId xmlns:p14="http://schemas.microsoft.com/office/powerpoint/2010/main" val="416127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4" name="Foliennummernplatzhalter 5"/>
          <p:cNvSpPr>
            <a:spLocks noGrp="1"/>
          </p:cNvSpPr>
          <p:nvPr>
            <p:ph type="sldNum" sz="quarter" idx="10"/>
          </p:nvPr>
        </p:nvSpPr>
        <p:spPr/>
        <p:txBody>
          <a:bodyPr/>
          <a:lstStyle>
            <a:lvl1pPr>
              <a:defRPr/>
            </a:lvl1pPr>
          </a:lstStyle>
          <a:p>
            <a:fld id="{3AE8A0D9-401C-4DFD-BCD1-BCADBCD49500}"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lvl1pPr algn="ctr" eaLnBrk="0" hangingPunct="0">
              <a:defRPr>
                <a:latin typeface="Times" charset="0"/>
                <a:cs typeface="+mn-cs"/>
              </a:defRPr>
            </a:lvl1pPr>
          </a:lstStyle>
          <a:p>
            <a:fld id="{62D960C9-3B1F-46ED-87C6-CC0D407A75EB}" type="datetimeFigureOut">
              <a:rPr lang="de-DE" smtClean="0"/>
              <a:pPr/>
              <a:t>21.11.18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lvl1pPr algn="ctr" eaLnBrk="0" hangingPunct="0">
              <a:defRPr>
                <a:latin typeface="Times" charset="0"/>
                <a:cs typeface="+mn-cs"/>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3AE8A0D9-401C-4DFD-BCD1-BCADBCD49500}"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lgn="ctr" eaLnBrk="0" hangingPunct="0">
              <a:defRPr>
                <a:latin typeface="Times" charset="0"/>
                <a:cs typeface="+mn-cs"/>
              </a:defRPr>
            </a:lvl1pPr>
          </a:lstStyle>
          <a:p>
            <a:fld id="{62D960C9-3B1F-46ED-87C6-CC0D407A75EB}" type="datetimeFigureOut">
              <a:rPr lang="de-DE" smtClean="0"/>
              <a:pPr/>
              <a:t>21.11.18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lgn="ctr" eaLnBrk="0" hangingPunct="0">
              <a:defRPr>
                <a:latin typeface="Times" charset="0"/>
                <a:cs typeface="+mn-cs"/>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AE8A0D9-401C-4DFD-BCD1-BCADBCD49500}" type="slidenum">
              <a:rPr lang="de-DE" smtClean="0"/>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lgn="ctr" eaLnBrk="0" hangingPunct="0">
              <a:defRPr>
                <a:latin typeface="Times" charset="0"/>
                <a:cs typeface="+mn-cs"/>
              </a:defRPr>
            </a:lvl1pPr>
          </a:lstStyle>
          <a:p>
            <a:fld id="{62D960C9-3B1F-46ED-87C6-CC0D407A75EB}" type="datetimeFigureOut">
              <a:rPr lang="de-DE" smtClean="0"/>
              <a:pPr/>
              <a:t>21.11.18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lgn="ctr" eaLnBrk="0" hangingPunct="0">
              <a:defRPr>
                <a:latin typeface="Times" charset="0"/>
                <a:cs typeface="+mn-cs"/>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AE8A0D9-401C-4DFD-BCD1-BCADBCD49500}" type="slidenum">
              <a:rPr lang="de-DE" smtClean="0"/>
              <a:pPr/>
              <a:t>‹#›</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elfolie">
    <p:spTree>
      <p:nvGrpSpPr>
        <p:cNvPr id="1" name=""/>
        <p:cNvGrpSpPr/>
        <p:nvPr/>
      </p:nvGrpSpPr>
      <p:grpSpPr>
        <a:xfrm>
          <a:off x="0" y="0"/>
          <a:ext cx="0" cy="0"/>
          <a:chOff x="0" y="0"/>
          <a:chExt cx="0" cy="0"/>
        </a:xfrm>
      </p:grpSpPr>
      <p:pic>
        <p:nvPicPr>
          <p:cNvPr id="3" name="Grafik 9" descr="himmel.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285875"/>
            <a:ext cx="9144000" cy="1928813"/>
          </a:xfrm>
          <a:prstGeom prst="rect">
            <a:avLst/>
          </a:prstGeom>
          <a:noFill/>
          <a:ln w="9525">
            <a:noFill/>
            <a:miter lim="800000"/>
            <a:headEnd/>
            <a:tailEnd/>
          </a:ln>
        </p:spPr>
      </p:pic>
      <p:sp>
        <p:nvSpPr>
          <p:cNvPr id="4" name="Rechteck 3"/>
          <p:cNvSpPr/>
          <p:nvPr/>
        </p:nvSpPr>
        <p:spPr bwMode="auto">
          <a:xfrm>
            <a:off x="0" y="3143250"/>
            <a:ext cx="9144000" cy="71438"/>
          </a:xfrm>
          <a:prstGeom prst="rect">
            <a:avLst/>
          </a:prstGeom>
          <a:solidFill>
            <a:srgbClr val="42210B"/>
          </a:solidFill>
          <a:ln w="6350" cap="flat" cmpd="sng" algn="ctr">
            <a:solidFill>
              <a:srgbClr val="42210B"/>
            </a:solidFill>
            <a:prstDash val="solid"/>
            <a:round/>
            <a:headEnd type="none" w="med" len="med"/>
            <a:tailEnd type="none" w="med" len="med"/>
          </a:ln>
          <a:effectLst/>
        </p:spPr>
        <p:txBody>
          <a:bodyPr wrap="none" anchor="ctr"/>
          <a:lstStyle/>
          <a:p>
            <a:pPr algn="ctr" eaLnBrk="0" hangingPunct="0">
              <a:defRPr/>
            </a:pPr>
            <a:endParaRPr lang="de-DE">
              <a:latin typeface="Times" charset="0"/>
              <a:cs typeface="+mn-cs"/>
            </a:endParaRPr>
          </a:p>
        </p:txBody>
      </p:sp>
      <p:sp>
        <p:nvSpPr>
          <p:cNvPr id="5" name="Rechteck 4"/>
          <p:cNvSpPr/>
          <p:nvPr/>
        </p:nvSpPr>
        <p:spPr bwMode="auto">
          <a:xfrm>
            <a:off x="0" y="1285875"/>
            <a:ext cx="9144000" cy="71438"/>
          </a:xfrm>
          <a:prstGeom prst="rect">
            <a:avLst/>
          </a:prstGeom>
          <a:solidFill>
            <a:srgbClr val="B0C91B"/>
          </a:solidFill>
          <a:ln w="6350" cap="flat" cmpd="sng" algn="ctr">
            <a:solidFill>
              <a:srgbClr val="B0C91B"/>
            </a:solidFill>
            <a:prstDash val="solid"/>
            <a:round/>
            <a:headEnd type="none" w="med" len="med"/>
            <a:tailEnd type="none" w="med" len="med"/>
          </a:ln>
          <a:effectLst/>
        </p:spPr>
        <p:txBody>
          <a:bodyPr wrap="none" anchor="ctr"/>
          <a:lstStyle/>
          <a:p>
            <a:pPr algn="ctr" eaLnBrk="0" hangingPunct="0">
              <a:defRPr/>
            </a:pPr>
            <a:endParaRPr lang="de-DE">
              <a:latin typeface="Times" charset="0"/>
              <a:cs typeface="+mn-cs"/>
            </a:endParaRPr>
          </a:p>
        </p:txBody>
      </p:sp>
      <p:pic>
        <p:nvPicPr>
          <p:cNvPr id="7" name="Grafik 9" descr="himmel.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285875"/>
            <a:ext cx="9144000" cy="1928813"/>
          </a:xfrm>
          <a:prstGeom prst="rect">
            <a:avLst/>
          </a:prstGeom>
          <a:noFill/>
          <a:ln w="9525">
            <a:noFill/>
            <a:miter lim="800000"/>
            <a:headEnd/>
            <a:tailEnd/>
          </a:ln>
        </p:spPr>
      </p:pic>
      <p:sp>
        <p:nvSpPr>
          <p:cNvPr id="8" name="Rechteck 7"/>
          <p:cNvSpPr/>
          <p:nvPr userDrawn="1"/>
        </p:nvSpPr>
        <p:spPr bwMode="auto">
          <a:xfrm>
            <a:off x="0" y="3143250"/>
            <a:ext cx="9144000" cy="71438"/>
          </a:xfrm>
          <a:prstGeom prst="rect">
            <a:avLst/>
          </a:prstGeom>
          <a:solidFill>
            <a:srgbClr val="573028"/>
          </a:solidFill>
          <a:ln w="6350" cap="flat" cmpd="sng" algn="ctr">
            <a:solidFill>
              <a:srgbClr val="42210B"/>
            </a:solidFill>
            <a:prstDash val="solid"/>
            <a:round/>
            <a:headEnd type="none" w="med" len="med"/>
            <a:tailEnd type="none" w="med" len="med"/>
          </a:ln>
          <a:effectLst/>
        </p:spPr>
        <p:txBody>
          <a:bodyPr wrap="none" anchor="ctr"/>
          <a:lstStyle/>
          <a:p>
            <a:pPr algn="ctr" eaLnBrk="0" hangingPunct="0">
              <a:defRPr/>
            </a:pPr>
            <a:endParaRPr lang="de-DE">
              <a:latin typeface="Times" charset="0"/>
              <a:cs typeface="+mn-cs"/>
            </a:endParaRPr>
          </a:p>
        </p:txBody>
      </p:sp>
      <p:sp>
        <p:nvSpPr>
          <p:cNvPr id="9" name="Rechteck 8"/>
          <p:cNvSpPr/>
          <p:nvPr userDrawn="1"/>
        </p:nvSpPr>
        <p:spPr bwMode="auto">
          <a:xfrm>
            <a:off x="0" y="1285875"/>
            <a:ext cx="9144000" cy="71438"/>
          </a:xfrm>
          <a:prstGeom prst="rect">
            <a:avLst/>
          </a:prstGeom>
          <a:solidFill>
            <a:srgbClr val="96BF29"/>
          </a:solidFill>
          <a:ln w="6350" cap="flat" cmpd="sng" algn="ctr">
            <a:solidFill>
              <a:srgbClr val="B0C91B"/>
            </a:solidFill>
            <a:prstDash val="solid"/>
            <a:round/>
            <a:headEnd type="none" w="med" len="med"/>
            <a:tailEnd type="none" w="med" len="med"/>
          </a:ln>
          <a:effectLst/>
        </p:spPr>
        <p:txBody>
          <a:bodyPr wrap="none" anchor="ctr"/>
          <a:lstStyle/>
          <a:p>
            <a:pPr algn="ctr" eaLnBrk="0" hangingPunct="0">
              <a:defRPr/>
            </a:pPr>
            <a:endParaRPr lang="de-DE">
              <a:latin typeface="Times" charset="0"/>
              <a:cs typeface="+mn-cs"/>
            </a:endParaRPr>
          </a:p>
        </p:txBody>
      </p:sp>
      <p:pic>
        <p:nvPicPr>
          <p:cNvPr id="10" name="Grafik 9"/>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396956" y="247649"/>
            <a:ext cx="1517650" cy="4603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 links">
    <p:spTree>
      <p:nvGrpSpPr>
        <p:cNvPr id="1" name=""/>
        <p:cNvGrpSpPr/>
        <p:nvPr/>
      </p:nvGrpSpPr>
      <p:grpSpPr>
        <a:xfrm>
          <a:off x="0" y="0"/>
          <a:ext cx="0" cy="0"/>
          <a:chOff x="0" y="0"/>
          <a:chExt cx="0" cy="0"/>
        </a:xfrm>
      </p:grpSpPr>
      <p:sp>
        <p:nvSpPr>
          <p:cNvPr id="2" name="Titel 1"/>
          <p:cNvSpPr>
            <a:spLocks noGrp="1"/>
          </p:cNvSpPr>
          <p:nvPr>
            <p:ph type="title"/>
          </p:nvPr>
        </p:nvSpPr>
        <p:spPr>
          <a:xfrm>
            <a:off x="990600" y="1295400"/>
            <a:ext cx="8001000" cy="633402"/>
          </a:xfrm>
        </p:spPr>
        <p:txBody>
          <a:bodyPr/>
          <a:lstStyle>
            <a:lvl1pPr>
              <a:defRPr/>
            </a:lvl1pPr>
          </a:lstStyle>
          <a:p>
            <a:r>
              <a:rPr lang="de-DE"/>
              <a:t>Titelmasterformat durch Klicken bearbeiten</a:t>
            </a:r>
            <a:endParaRPr lang="de-DE" dirty="0"/>
          </a:p>
        </p:txBody>
      </p:sp>
      <p:sp>
        <p:nvSpPr>
          <p:cNvPr id="4" name="Inhaltsplatzhalter 3"/>
          <p:cNvSpPr>
            <a:spLocks noGrp="1"/>
          </p:cNvSpPr>
          <p:nvPr>
            <p:ph sz="half" idx="2"/>
          </p:nvPr>
        </p:nvSpPr>
        <p:spPr>
          <a:xfrm>
            <a:off x="4572000" y="2057400"/>
            <a:ext cx="4419600" cy="4343400"/>
          </a:xfrm>
        </p:spPr>
        <p:txBody>
          <a:bodyPr/>
          <a:lstStyle>
            <a:lvl1pPr marL="266700" indent="-266700">
              <a:defRPr sz="1800"/>
            </a:lvl1pPr>
            <a:lvl2pPr>
              <a:defRPr sz="1600"/>
            </a:lvl2pPr>
            <a:lvl3pPr marL="623888" indent="-171450">
              <a:tabLst/>
              <a:defRPr sz="1600"/>
            </a:lvl3pPr>
            <a:lvl4pPr>
              <a:defRPr sz="1400"/>
            </a:lvl4pPr>
            <a:lvl5pPr>
              <a:defRPr sz="14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2800" b="1"/>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400"/>
            </a:lvl1pPr>
            <a:lvl2pPr>
              <a:defRPr sz="2000" b="1"/>
            </a:lvl2pPr>
            <a:lvl3pPr>
              <a:defRPr sz="2000" b="1"/>
            </a:lvl3pPr>
            <a:lvl4pPr>
              <a:defRPr sz="2000" b="1"/>
            </a:lvl4pPr>
            <a:lvl5pPr>
              <a:defRPr sz="2000" b="1"/>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lgn="ctr" eaLnBrk="0" hangingPunct="0">
              <a:defRPr>
                <a:latin typeface="Times" charset="0"/>
                <a:cs typeface="+mn-cs"/>
              </a:defRPr>
            </a:lvl1pPr>
          </a:lstStyle>
          <a:p>
            <a:fld id="{62D960C9-3B1F-46ED-87C6-CC0D407A75EB}" type="datetimeFigureOut">
              <a:rPr lang="de-DE" smtClean="0"/>
              <a:pPr/>
              <a:t>21.11.18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lgn="ctr" eaLnBrk="0" hangingPunct="0">
              <a:defRPr>
                <a:latin typeface="Times" charset="0"/>
                <a:cs typeface="+mn-cs"/>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AE8A0D9-401C-4DFD-BCD1-BCADBCD49500}"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lgn="ctr" eaLnBrk="0" hangingPunct="0">
              <a:defRPr>
                <a:latin typeface="Times" charset="0"/>
                <a:cs typeface="+mn-cs"/>
              </a:defRPr>
            </a:lvl1pPr>
          </a:lstStyle>
          <a:p>
            <a:fld id="{62D960C9-3B1F-46ED-87C6-CC0D407A75EB}" type="datetimeFigureOut">
              <a:rPr lang="de-DE" smtClean="0"/>
              <a:pPr/>
              <a:t>21.11.18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lgn="ctr" eaLnBrk="0" hangingPunct="0">
              <a:defRPr>
                <a:latin typeface="Times" charset="0"/>
                <a:cs typeface="+mn-cs"/>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AE8A0D9-401C-4DFD-BCD1-BCADBCD49500}"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defTabSz="914400" rtl="0" eaLnBrk="1" latinLnBrk="0" hangingPunct="1">
              <a:spcBef>
                <a:spcPct val="0"/>
              </a:spcBef>
              <a:buNone/>
              <a:defRPr lang="de-DE" sz="2800" b="1" kern="1200" dirty="0">
                <a:solidFill>
                  <a:schemeClr val="tx1"/>
                </a:solidFill>
                <a:latin typeface="+mj-lt"/>
                <a:ea typeface="+mj-ea"/>
                <a:cs typeface="+mj-cs"/>
              </a:defRPr>
            </a:lvl1pPr>
          </a:lstStyle>
          <a:p>
            <a:r>
              <a:rPr lang="de-DE"/>
              <a:t>Titelmasterformat durch Klicken bearbeiten</a:t>
            </a:r>
            <a:endParaRPr lang="de-DE"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356350"/>
            <a:ext cx="2133600" cy="365125"/>
          </a:xfrm>
          <a:prstGeom prst="rect">
            <a:avLst/>
          </a:prstGeom>
        </p:spPr>
        <p:txBody>
          <a:bodyPr/>
          <a:lstStyle>
            <a:lvl1pPr algn="ctr" eaLnBrk="0" hangingPunct="0">
              <a:defRPr>
                <a:latin typeface="Times" charset="0"/>
                <a:cs typeface="+mn-cs"/>
              </a:defRPr>
            </a:lvl1pPr>
          </a:lstStyle>
          <a:p>
            <a:fld id="{62D960C9-3B1F-46ED-87C6-CC0D407A75EB}" type="datetimeFigureOut">
              <a:rPr lang="de-DE" smtClean="0"/>
              <a:pPr/>
              <a:t>21.11.18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lvl1pPr algn="ctr" eaLnBrk="0" hangingPunct="0">
              <a:defRPr>
                <a:latin typeface="Times" charset="0"/>
                <a:cs typeface="+mn-cs"/>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3AE8A0D9-401C-4DFD-BCD1-BCADBCD49500}"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defTabSz="914400" rtl="0" eaLnBrk="1" latinLnBrk="0" hangingPunct="1">
              <a:spcBef>
                <a:spcPct val="0"/>
              </a:spcBef>
              <a:buNone/>
              <a:defRPr lang="de-DE" sz="2800" b="1" kern="1200" dirty="0">
                <a:solidFill>
                  <a:schemeClr val="tx1"/>
                </a:solidFill>
                <a:latin typeface="+mj-lt"/>
                <a:ea typeface="+mj-ea"/>
                <a:cs typeface="+mj-cs"/>
              </a:defRPr>
            </a:lvl1pPr>
          </a:lstStyle>
          <a:p>
            <a:r>
              <a:rPr lang="de-DE"/>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457200" y="6356350"/>
            <a:ext cx="2133600" cy="365125"/>
          </a:xfrm>
          <a:prstGeom prst="rect">
            <a:avLst/>
          </a:prstGeom>
        </p:spPr>
        <p:txBody>
          <a:bodyPr/>
          <a:lstStyle>
            <a:lvl1pPr algn="ctr" eaLnBrk="0" hangingPunct="0">
              <a:defRPr>
                <a:latin typeface="Times" charset="0"/>
                <a:cs typeface="+mn-cs"/>
              </a:defRPr>
            </a:lvl1pPr>
          </a:lstStyle>
          <a:p>
            <a:fld id="{62D960C9-3B1F-46ED-87C6-CC0D407A75EB}" type="datetimeFigureOut">
              <a:rPr lang="de-DE" smtClean="0"/>
              <a:pPr/>
              <a:t>21.11.18</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lvl1pPr algn="ctr" eaLnBrk="0" hangingPunct="0">
              <a:defRPr>
                <a:latin typeface="Times" charset="0"/>
                <a:cs typeface="+mn-cs"/>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3AE8A0D9-401C-4DFD-BCD1-BCADBCD49500}"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2800" b="1"/>
            </a:lvl1pPr>
          </a:lstStyle>
          <a:p>
            <a:r>
              <a:rPr lang="de-DE"/>
              <a:t>Titelmasterformat durch Klicken bearbeiten</a:t>
            </a:r>
            <a:endParaRPr lang="de-DE" dirty="0"/>
          </a:p>
        </p:txBody>
      </p:sp>
      <p:sp>
        <p:nvSpPr>
          <p:cNvPr id="3" name="Datumsplatzhalter 2"/>
          <p:cNvSpPr>
            <a:spLocks noGrp="1"/>
          </p:cNvSpPr>
          <p:nvPr>
            <p:ph type="dt" sz="half" idx="10"/>
          </p:nvPr>
        </p:nvSpPr>
        <p:spPr>
          <a:xfrm>
            <a:off x="457200" y="6356350"/>
            <a:ext cx="2133600" cy="365125"/>
          </a:xfrm>
          <a:prstGeom prst="rect">
            <a:avLst/>
          </a:prstGeom>
        </p:spPr>
        <p:txBody>
          <a:bodyPr/>
          <a:lstStyle>
            <a:lvl1pPr algn="ctr" eaLnBrk="0" hangingPunct="0">
              <a:defRPr>
                <a:latin typeface="Times" charset="0"/>
                <a:cs typeface="+mn-cs"/>
              </a:defRPr>
            </a:lvl1pPr>
          </a:lstStyle>
          <a:p>
            <a:fld id="{62D960C9-3B1F-46ED-87C6-CC0D407A75EB}" type="datetimeFigureOut">
              <a:rPr lang="de-DE" smtClean="0"/>
              <a:pPr/>
              <a:t>21.11.18</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lvl1pPr algn="ctr" eaLnBrk="0" hangingPunct="0">
              <a:defRPr>
                <a:latin typeface="Times" charset="0"/>
                <a:cs typeface="+mn-cs"/>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3AE8A0D9-401C-4DFD-BCD1-BCADBCD49500}"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lang="de-DE" sz="2800" b="1" kern="1200" dirty="0">
                <a:solidFill>
                  <a:schemeClr val="tx1"/>
                </a:solidFill>
                <a:latin typeface="+mj-lt"/>
                <a:ea typeface="+mj-ea"/>
                <a:cs typeface="+mj-cs"/>
              </a:defRPr>
            </a:lvl1pPr>
          </a:lstStyle>
          <a:p>
            <a:r>
              <a:rPr lang="de-DE"/>
              <a:t>Titelmasterformat durch Klicken bearbeiten</a:t>
            </a:r>
            <a:endParaRPr lang="de-DE" dirty="0"/>
          </a:p>
        </p:txBody>
      </p:sp>
      <p:sp>
        <p:nvSpPr>
          <p:cNvPr id="3" name="Datumsplatzhalter 2"/>
          <p:cNvSpPr>
            <a:spLocks noGrp="1"/>
          </p:cNvSpPr>
          <p:nvPr>
            <p:ph type="dt" sz="half" idx="10"/>
          </p:nvPr>
        </p:nvSpPr>
        <p:spPr>
          <a:xfrm>
            <a:off x="457200" y="6356350"/>
            <a:ext cx="2133600" cy="365125"/>
          </a:xfrm>
          <a:prstGeom prst="rect">
            <a:avLst/>
          </a:prstGeom>
        </p:spPr>
        <p:txBody>
          <a:bodyPr/>
          <a:lstStyle>
            <a:lvl1pPr algn="ctr" eaLnBrk="0" hangingPunct="0">
              <a:defRPr>
                <a:latin typeface="Times" charset="0"/>
                <a:cs typeface="+mn-cs"/>
              </a:defRPr>
            </a:lvl1pPr>
          </a:lstStyle>
          <a:p>
            <a:fld id="{62D960C9-3B1F-46ED-87C6-CC0D407A75EB}" type="datetimeFigureOut">
              <a:rPr lang="de-DE" smtClean="0"/>
              <a:pPr/>
              <a:t>21.11.18</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lvl1pPr algn="ctr" eaLnBrk="0" hangingPunct="0">
              <a:defRPr>
                <a:latin typeface="Times" charset="0"/>
                <a:cs typeface="+mn-cs"/>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3AE8A0D9-401C-4DFD-BCD1-BCADBCD49500}"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lvl1pPr algn="ctr" eaLnBrk="0" hangingPunct="0">
              <a:defRPr>
                <a:latin typeface="Times" charset="0"/>
                <a:cs typeface="+mn-cs"/>
              </a:defRPr>
            </a:lvl1pPr>
          </a:lstStyle>
          <a:p>
            <a:fld id="{62D960C9-3B1F-46ED-87C6-CC0D407A75EB}" type="datetimeFigureOut">
              <a:rPr lang="de-DE" smtClean="0"/>
              <a:pPr/>
              <a:t>21.11.18</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lvl1pPr algn="ctr" eaLnBrk="0" hangingPunct="0">
              <a:defRPr>
                <a:latin typeface="Times" charset="0"/>
                <a:cs typeface="+mn-cs"/>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3AE8A0D9-401C-4DFD-BCD1-BCADBCD49500}"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lvl1pPr algn="ctr" eaLnBrk="0" hangingPunct="0">
              <a:defRPr>
                <a:latin typeface="Times" charset="0"/>
                <a:cs typeface="+mn-cs"/>
              </a:defRPr>
            </a:lvl1pPr>
          </a:lstStyle>
          <a:p>
            <a:fld id="{62D960C9-3B1F-46ED-87C6-CC0D407A75EB}" type="datetimeFigureOut">
              <a:rPr lang="de-DE" smtClean="0"/>
              <a:pPr/>
              <a:t>21.11.18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lvl1pPr algn="ctr" eaLnBrk="0" hangingPunct="0">
              <a:defRPr>
                <a:latin typeface="Times" charset="0"/>
                <a:cs typeface="+mn-cs"/>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3AE8A0D9-401C-4DFD-BCD1-BCADBCD49500}"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3075"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4"/>
          </p:nvPr>
        </p:nvSpPr>
        <p:spPr>
          <a:xfrm>
            <a:off x="6715125" y="6637338"/>
            <a:ext cx="2133600" cy="220662"/>
          </a:xfrm>
          <a:prstGeom prst="rect">
            <a:avLst/>
          </a:prstGeom>
        </p:spPr>
        <p:txBody>
          <a:bodyPr vert="horz" lIns="91440" tIns="45720" rIns="91440" bIns="45720" rtlCol="0" anchor="ctr"/>
          <a:lstStyle>
            <a:lvl1pPr algn="r" eaLnBrk="0" hangingPunct="0">
              <a:defRPr sz="1200">
                <a:solidFill>
                  <a:schemeClr val="bg1"/>
                </a:solidFill>
                <a:latin typeface="+mn-lt"/>
                <a:cs typeface="+mn-cs"/>
              </a:defRPr>
            </a:lvl1pPr>
          </a:lstStyle>
          <a:p>
            <a:fld id="{3AE8A0D9-401C-4DFD-BCD1-BCADBCD49500}" type="slidenum">
              <a:rPr lang="de-DE" smtClean="0"/>
              <a:pPr/>
              <a:t>‹#›</a:t>
            </a:fld>
            <a:endParaRPr lang="de-DE"/>
          </a:p>
        </p:txBody>
      </p:sp>
      <p:sp>
        <p:nvSpPr>
          <p:cNvPr id="7" name="Rechteck 6"/>
          <p:cNvSpPr/>
          <p:nvPr/>
        </p:nvSpPr>
        <p:spPr bwMode="auto">
          <a:xfrm>
            <a:off x="0" y="6572250"/>
            <a:ext cx="9144000" cy="285750"/>
          </a:xfrm>
          <a:prstGeom prst="rect">
            <a:avLst/>
          </a:prstGeom>
          <a:solidFill>
            <a:srgbClr val="573028"/>
          </a:solidFill>
          <a:ln w="6350" cap="flat" cmpd="sng" algn="ctr">
            <a:noFill/>
            <a:prstDash val="solid"/>
            <a:round/>
            <a:headEnd type="none" w="med" len="med"/>
            <a:tailEnd type="none" w="med" len="med"/>
          </a:ln>
          <a:effectLst/>
        </p:spPr>
        <p:txBody>
          <a:bodyPr wrap="none" anchor="ctr"/>
          <a:lstStyle/>
          <a:p>
            <a:pPr algn="ctr" eaLnBrk="0" hangingPunct="0">
              <a:defRPr/>
            </a:pPr>
            <a:endParaRPr lang="de-DE">
              <a:latin typeface="Times" charset="0"/>
              <a:cs typeface="+mn-cs"/>
            </a:endParaRPr>
          </a:p>
        </p:txBody>
      </p:sp>
      <p:sp>
        <p:nvSpPr>
          <p:cNvPr id="8" name="Rechteck 7"/>
          <p:cNvSpPr/>
          <p:nvPr/>
        </p:nvSpPr>
        <p:spPr bwMode="auto">
          <a:xfrm>
            <a:off x="0" y="0"/>
            <a:ext cx="9144000" cy="142875"/>
          </a:xfrm>
          <a:prstGeom prst="rect">
            <a:avLst/>
          </a:prstGeom>
          <a:solidFill>
            <a:srgbClr val="96BF29"/>
          </a:solidFill>
          <a:ln w="6350" cap="flat" cmpd="sng" algn="ctr">
            <a:noFill/>
            <a:prstDash val="solid"/>
            <a:round/>
            <a:headEnd type="none" w="med" len="med"/>
            <a:tailEnd type="none" w="med" len="med"/>
          </a:ln>
          <a:effectLst/>
        </p:spPr>
        <p:txBody>
          <a:bodyPr wrap="none" anchor="ctr"/>
          <a:lstStyle/>
          <a:p>
            <a:pPr algn="ctr" eaLnBrk="0" hangingPunct="0">
              <a:defRPr/>
            </a:pPr>
            <a:endParaRPr lang="de-DE">
              <a:latin typeface="Times" charset="0"/>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l" rtl="0" eaLnBrk="1" fontAlgn="base" hangingPunct="1">
        <a:spcBef>
          <a:spcPct val="0"/>
        </a:spcBef>
        <a:spcAft>
          <a:spcPct val="0"/>
        </a:spcAft>
        <a:defRPr sz="2800" b="1" kern="1200">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Calibri" pitchFamily="34" charset="0"/>
        </a:defRPr>
      </a:lvl2pPr>
      <a:lvl3pPr algn="l" rtl="0" eaLnBrk="1" fontAlgn="base" hangingPunct="1">
        <a:spcBef>
          <a:spcPct val="0"/>
        </a:spcBef>
        <a:spcAft>
          <a:spcPct val="0"/>
        </a:spcAft>
        <a:defRPr sz="2800" b="1">
          <a:solidFill>
            <a:schemeClr val="tx1"/>
          </a:solidFill>
          <a:latin typeface="Calibri" pitchFamily="34" charset="0"/>
        </a:defRPr>
      </a:lvl3pPr>
      <a:lvl4pPr algn="l" rtl="0" eaLnBrk="1" fontAlgn="base" hangingPunct="1">
        <a:spcBef>
          <a:spcPct val="0"/>
        </a:spcBef>
        <a:spcAft>
          <a:spcPct val="0"/>
        </a:spcAft>
        <a:defRPr sz="2800" b="1">
          <a:solidFill>
            <a:schemeClr val="tx1"/>
          </a:solidFill>
          <a:latin typeface="Calibri" pitchFamily="34" charset="0"/>
        </a:defRPr>
      </a:lvl4pPr>
      <a:lvl5pPr algn="l" rtl="0" eaLnBrk="1" fontAlgn="base" hangingPunct="1">
        <a:spcBef>
          <a:spcPct val="0"/>
        </a:spcBef>
        <a:spcAft>
          <a:spcPct val="0"/>
        </a:spcAft>
        <a:defRPr sz="2800" b="1">
          <a:solidFill>
            <a:schemeClr val="tx1"/>
          </a:solidFill>
          <a:latin typeface="Calibri" pitchFamily="34" charset="0"/>
        </a:defRPr>
      </a:lvl5pPr>
      <a:lvl6pPr marL="457200" algn="l" rtl="0" eaLnBrk="1" fontAlgn="base" hangingPunct="1">
        <a:spcBef>
          <a:spcPct val="0"/>
        </a:spcBef>
        <a:spcAft>
          <a:spcPct val="0"/>
        </a:spcAft>
        <a:defRPr sz="2800" b="1">
          <a:solidFill>
            <a:schemeClr val="tx1"/>
          </a:solidFill>
          <a:latin typeface="Calibri" pitchFamily="34" charset="0"/>
        </a:defRPr>
      </a:lvl6pPr>
      <a:lvl7pPr marL="914400" algn="l" rtl="0" eaLnBrk="1" fontAlgn="base" hangingPunct="1">
        <a:spcBef>
          <a:spcPct val="0"/>
        </a:spcBef>
        <a:spcAft>
          <a:spcPct val="0"/>
        </a:spcAft>
        <a:defRPr sz="2800" b="1">
          <a:solidFill>
            <a:schemeClr val="tx1"/>
          </a:solidFill>
          <a:latin typeface="Calibri" pitchFamily="34" charset="0"/>
        </a:defRPr>
      </a:lvl7pPr>
      <a:lvl8pPr marL="1371600" algn="l" rtl="0" eaLnBrk="1" fontAlgn="base" hangingPunct="1">
        <a:spcBef>
          <a:spcPct val="0"/>
        </a:spcBef>
        <a:spcAft>
          <a:spcPct val="0"/>
        </a:spcAft>
        <a:defRPr sz="2800" b="1">
          <a:solidFill>
            <a:schemeClr val="tx1"/>
          </a:solidFill>
          <a:latin typeface="Calibri" pitchFamily="34" charset="0"/>
        </a:defRPr>
      </a:lvl8pPr>
      <a:lvl9pPr marL="1828800" algn="l" rtl="0" eaLnBrk="1" fontAlgn="base" hangingPunct="1">
        <a:spcBef>
          <a:spcPct val="0"/>
        </a:spcBef>
        <a:spcAft>
          <a:spcPct val="0"/>
        </a:spcAft>
        <a:defRPr sz="28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9.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hyperlink" Target="https://www.giz.de/fachexpertise/downloads/giz2016-en-pep-soa-th-subsector-analysis-community-based-renewable-energy.pdf"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1.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42910" y="5929330"/>
            <a:ext cx="2786062" cy="738664"/>
          </a:xfrm>
          <a:prstGeom prst="rect">
            <a:avLst/>
          </a:prstGeom>
          <a:noFill/>
        </p:spPr>
        <p:txBody>
          <a:bodyPr>
            <a:spAutoFit/>
          </a:bodyPr>
          <a:lstStyle/>
          <a:p>
            <a:pPr eaLnBrk="0" hangingPunct="0">
              <a:defRPr/>
            </a:pPr>
            <a:r>
              <a:rPr lang="de-DE" sz="1400" b="0" dirty="0">
                <a:solidFill>
                  <a:srgbClr val="42210B"/>
                </a:solidFill>
                <a:latin typeface="+mn-lt"/>
                <a:cs typeface="+mn-cs"/>
              </a:rPr>
              <a:t>Sarah Rieseberg</a:t>
            </a:r>
          </a:p>
          <a:p>
            <a:pPr eaLnBrk="0" hangingPunct="0">
              <a:defRPr/>
            </a:pPr>
            <a:r>
              <a:rPr lang="de-DE" sz="1400" b="0" dirty="0">
                <a:solidFill>
                  <a:srgbClr val="42210B"/>
                </a:solidFill>
                <a:latin typeface="+mn-lt"/>
                <a:cs typeface="+mn-cs"/>
              </a:rPr>
              <a:t>Arepo Consult</a:t>
            </a:r>
          </a:p>
          <a:p>
            <a:pPr eaLnBrk="0" hangingPunct="0">
              <a:defRPr/>
            </a:pPr>
            <a:r>
              <a:rPr lang="de-DE" sz="1400" b="0" dirty="0" err="1">
                <a:solidFill>
                  <a:srgbClr val="42210B"/>
                </a:solidFill>
                <a:latin typeface="+mn-lt"/>
                <a:cs typeface="+mn-cs"/>
              </a:rPr>
              <a:t>rieseberg@arepo-consult.com</a:t>
            </a:r>
            <a:endParaRPr lang="de-DE" sz="1400" b="0">
              <a:solidFill>
                <a:srgbClr val="42210B"/>
              </a:solidFill>
              <a:latin typeface="+mn-lt"/>
              <a:cs typeface="+mn-cs"/>
            </a:endParaRPr>
          </a:p>
        </p:txBody>
      </p:sp>
      <p:sp>
        <p:nvSpPr>
          <p:cNvPr id="4" name="Rectangle 2"/>
          <p:cNvSpPr txBox="1">
            <a:spLocks noChangeArrowheads="1"/>
          </p:cNvSpPr>
          <p:nvPr/>
        </p:nvSpPr>
        <p:spPr bwMode="auto">
          <a:xfrm>
            <a:off x="642910" y="3500438"/>
            <a:ext cx="8286808" cy="2143125"/>
          </a:xfrm>
          <a:prstGeom prst="rect">
            <a:avLst/>
          </a:prstGeom>
          <a:noFill/>
          <a:ln w="9525">
            <a:noFill/>
            <a:miter lim="800000"/>
            <a:headEnd/>
            <a:tailEnd/>
          </a:ln>
          <a:effectLst/>
        </p:spPr>
        <p:txBody>
          <a:bodyPr lIns="108000" tIns="0" rIns="0" bIns="0"/>
          <a:lstStyle/>
          <a:p>
            <a:pPr>
              <a:lnSpc>
                <a:spcPts val="3560"/>
              </a:lnSpc>
              <a:defRPr/>
            </a:pPr>
            <a:r>
              <a:rPr lang="en-US" sz="2800" kern="0" dirty="0">
                <a:solidFill>
                  <a:srgbClr val="42210B"/>
                </a:solidFill>
                <a:latin typeface="+mj-lt"/>
                <a:ea typeface="+mj-ea"/>
                <a:cs typeface="Arial" pitchFamily="34" charset="0"/>
              </a:rPr>
              <a:t>Opportunities and Challenges Associated with the Development of Local Energy Communities in Germany</a:t>
            </a:r>
            <a:endParaRPr lang="de-DE" sz="2800" kern="0" dirty="0">
              <a:solidFill>
                <a:srgbClr val="42210B"/>
              </a:solidFill>
              <a:latin typeface="+mj-lt"/>
              <a:ea typeface="+mj-ea"/>
              <a:cs typeface="Arial" pitchFamily="34" charset="0"/>
            </a:endParaRPr>
          </a:p>
          <a:p>
            <a:pPr>
              <a:defRPr/>
            </a:pPr>
            <a:endParaRPr lang="en-GB" sz="2000" dirty="0"/>
          </a:p>
          <a:p>
            <a:pPr>
              <a:defRPr/>
            </a:pPr>
            <a:r>
              <a:rPr lang="en-GB" sz="2000" dirty="0"/>
              <a:t>Discussion Panel 5: Some main existing experiences in the EU</a:t>
            </a:r>
          </a:p>
          <a:p>
            <a:endParaRPr lang="en-GB" sz="1600" dirty="0"/>
          </a:p>
          <a:p>
            <a:r>
              <a:rPr lang="en-GB" sz="1600" dirty="0"/>
              <a:t>JRC </a:t>
            </a:r>
            <a:r>
              <a:rPr lang="en-GB" sz="1600" dirty="0" err="1"/>
              <a:t>Ispra</a:t>
            </a:r>
            <a:r>
              <a:rPr lang="en-GB" sz="1600" dirty="0"/>
              <a:t> Site </a:t>
            </a:r>
            <a:br>
              <a:rPr lang="it-IT" sz="1600" dirty="0"/>
            </a:br>
            <a:r>
              <a:rPr lang="it-IT" sz="1600" dirty="0"/>
              <a:t>IT-21027 Ispra, Varese, </a:t>
            </a:r>
            <a:r>
              <a:rPr lang="it-IT" sz="1600" dirty="0" err="1"/>
              <a:t>Italy</a:t>
            </a:r>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2192C0-8D88-1E48-BE0C-D6EDAEEBDD43}"/>
              </a:ext>
            </a:extLst>
          </p:cNvPr>
          <p:cNvSpPr>
            <a:spLocks noGrp="1"/>
          </p:cNvSpPr>
          <p:nvPr>
            <p:ph idx="1"/>
          </p:nvPr>
        </p:nvSpPr>
        <p:spPr>
          <a:xfrm>
            <a:off x="933676" y="476672"/>
            <a:ext cx="6912768" cy="497208"/>
          </a:xfrm>
          <a:solidFill>
            <a:schemeClr val="bg1"/>
          </a:solidFill>
        </p:spPr>
        <p:txBody>
          <a:bodyPr/>
          <a:lstStyle/>
          <a:p>
            <a:pPr marL="0" indent="0" algn="ctr">
              <a:buNone/>
            </a:pPr>
            <a:r>
              <a:rPr lang="en-US" sz="2000" dirty="0">
                <a:solidFill>
                  <a:srgbClr val="FF0000"/>
                </a:solidFill>
                <a:cs typeface="Arial" panose="020B0604020202020204" pitchFamily="34" charset="0"/>
              </a:rPr>
              <a:t>The growth of community energy has not gone uncontested.</a:t>
            </a:r>
            <a:endParaRPr lang="en-US" sz="2000" u="sng" dirty="0">
              <a:solidFill>
                <a:srgbClr val="FF0000"/>
              </a:solidFill>
              <a:cs typeface="Arial" panose="020B0604020202020204" pitchFamily="34" charset="0"/>
            </a:endParaRPr>
          </a:p>
          <a:p>
            <a:pPr algn="ctr"/>
            <a:endParaRPr lang="de-DE" sz="2000" dirty="0">
              <a:solidFill>
                <a:srgbClr val="FF0000"/>
              </a:solidFill>
            </a:endParaRPr>
          </a:p>
        </p:txBody>
      </p:sp>
      <p:pic>
        <p:nvPicPr>
          <p:cNvPr id="11" name="Grafik 18">
            <a:extLst>
              <a:ext uri="{FF2B5EF4-FFF2-40B4-BE49-F238E27FC236}">
                <a16:creationId xmlns:a16="http://schemas.microsoft.com/office/drawing/2014/main" id="{19AAAAF2-C307-F74C-ADDB-2BBABA807047}"/>
              </a:ext>
            </a:extLst>
          </p:cNvPr>
          <p:cNvPicPr>
            <a:picLocks noChangeAspect="1"/>
          </p:cNvPicPr>
          <p:nvPr/>
        </p:nvPicPr>
        <p:blipFill rotWithShape="1">
          <a:blip r:embed="rId2">
            <a:extLst>
              <a:ext uri="{28A0092B-C50C-407E-A947-70E740481C1C}">
                <a14:useLocalDpi xmlns:a14="http://schemas.microsoft.com/office/drawing/2010/main"/>
              </a:ext>
            </a:extLst>
          </a:blip>
          <a:srcRect b="21334"/>
          <a:stretch/>
        </p:blipFill>
        <p:spPr>
          <a:xfrm>
            <a:off x="3419872" y="3674684"/>
            <a:ext cx="4481046" cy="2368447"/>
          </a:xfrm>
          <a:prstGeom prst="rect">
            <a:avLst/>
          </a:prstGeom>
          <a:noFill/>
          <a:ln w="57150">
            <a:solidFill>
              <a:schemeClr val="bg1"/>
            </a:solidFill>
          </a:ln>
          <a:effectLst>
            <a:outerShdw blurRad="63500" sx="102000" sy="102000" algn="ctr" rotWithShape="0">
              <a:prstClr val="black">
                <a:alpha val="40000"/>
              </a:prstClr>
            </a:outerShdw>
          </a:effectLst>
        </p:spPr>
      </p:pic>
      <p:pic>
        <p:nvPicPr>
          <p:cNvPr id="9" name="Picture 2">
            <a:extLst>
              <a:ext uri="{FF2B5EF4-FFF2-40B4-BE49-F238E27FC236}">
                <a16:creationId xmlns:a16="http://schemas.microsoft.com/office/drawing/2014/main" id="{08F3B4D1-B826-334F-87B1-18410DDB3BB7}"/>
              </a:ext>
            </a:extLst>
          </p:cNvPr>
          <p:cNvPicPr>
            <a:picLocks noChangeAspect="1" noChangeArrowheads="1"/>
          </p:cNvPicPr>
          <p:nvPr/>
        </p:nvPicPr>
        <p:blipFill>
          <a:blip r:embed="rId3" cstate="email"/>
          <a:srcRect/>
          <a:stretch>
            <a:fillRect/>
          </a:stretch>
        </p:blipFill>
        <p:spPr bwMode="auto">
          <a:xfrm>
            <a:off x="827583" y="1268760"/>
            <a:ext cx="3650967" cy="2736304"/>
          </a:xfrm>
          <a:prstGeom prst="rect">
            <a:avLst/>
          </a:prstGeom>
          <a:ln>
            <a:noFill/>
          </a:ln>
          <a:effectLst>
            <a:outerShdw blurRad="292100" dist="139700" dir="2700000" algn="tl" rotWithShape="0">
              <a:srgbClr val="333333">
                <a:alpha val="65000"/>
              </a:srgbClr>
            </a:outerShdw>
          </a:effectLst>
        </p:spPr>
      </p:pic>
      <p:pic>
        <p:nvPicPr>
          <p:cNvPr id="8" name="Picture 4" descr="http://eurosolar.de/de/images/stories/DSP2014/HEG-Team_web.jpg">
            <a:extLst>
              <a:ext uri="{FF2B5EF4-FFF2-40B4-BE49-F238E27FC236}">
                <a16:creationId xmlns:a16="http://schemas.microsoft.com/office/drawing/2014/main" id="{36D626D7-A3ED-2D40-B5D0-9C3342F019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78721" y="1268760"/>
            <a:ext cx="3601957" cy="2736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Grafik 8">
            <a:extLst>
              <a:ext uri="{FF2B5EF4-FFF2-40B4-BE49-F238E27FC236}">
                <a16:creationId xmlns:a16="http://schemas.microsoft.com/office/drawing/2014/main" id="{B97E70B5-C6D0-244F-9454-79017BE0A41D}"/>
              </a:ext>
            </a:extLst>
          </p:cNvPr>
          <p:cNvPicPr>
            <a:picLocks noChangeAspect="1"/>
          </p:cNvPicPr>
          <p:nvPr/>
        </p:nvPicPr>
        <p:blipFill rotWithShape="1">
          <a:blip r:embed="rId5">
            <a:extLst>
              <a:ext uri="{28A0092B-C50C-407E-A947-70E740481C1C}">
                <a14:useLocalDpi xmlns:a14="http://schemas.microsoft.com/office/drawing/2010/main"/>
              </a:ext>
            </a:extLst>
          </a:blip>
          <a:srcRect t="-2"/>
          <a:stretch/>
        </p:blipFill>
        <p:spPr>
          <a:xfrm>
            <a:off x="827582" y="3306827"/>
            <a:ext cx="3641336" cy="2763525"/>
          </a:xfrm>
          <a:prstGeom prst="rect">
            <a:avLst/>
          </a:prstGeom>
          <a:ln>
            <a:noFill/>
          </a:ln>
          <a:effectLst>
            <a:outerShdw blurRad="292100" dist="139700" dir="2700000" algn="tl" rotWithShape="0">
              <a:srgbClr val="333333">
                <a:alpha val="65000"/>
              </a:srgbClr>
            </a:outerShdw>
          </a:effectLst>
        </p:spPr>
      </p:pic>
      <p:pic>
        <p:nvPicPr>
          <p:cNvPr id="4" name="Picture 10" descr=" Wasser marsch: Auch gegen gewaltlosen Widerstand der Atomkraft-Gegner ging die...">
            <a:extLst>
              <a:ext uri="{FF2B5EF4-FFF2-40B4-BE49-F238E27FC236}">
                <a16:creationId xmlns:a16="http://schemas.microsoft.com/office/drawing/2014/main" id="{F5D3CC47-FC11-3748-8E2A-32AEE047B6A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27584" y="1268760"/>
            <a:ext cx="7124952" cy="4794718"/>
          </a:xfrm>
          <a:prstGeom prst="rect">
            <a:avLst/>
          </a:prstGeom>
          <a:noFill/>
          <a:ln w="5715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89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bg/>
                                          </p:spTgt>
                                        </p:tgtEl>
                                        <p:attrNameLst>
                                          <p:attrName>style.visibility</p:attrName>
                                        </p:attrNameLst>
                                      </p:cBhvr>
                                      <p:to>
                                        <p:strVal val="visible"/>
                                      </p:to>
                                    </p:set>
                                    <p:animEffect transition="in" filter="dissolve">
                                      <p:cBhvr>
                                        <p:cTn id="10" dur="500"/>
                                        <p:tgtEl>
                                          <p:spTgt spid="5">
                                            <p:bg/>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dissolve">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E56C8A5-3D77-440D-B88A-7914319F4116}"/>
              </a:ext>
            </a:extLst>
          </p:cNvPr>
          <p:cNvPicPr>
            <a:picLocks noChangeAspect="1"/>
          </p:cNvPicPr>
          <p:nvPr/>
        </p:nvPicPr>
        <p:blipFill rotWithShape="1">
          <a:blip r:embed="rId3">
            <a:extLst>
              <a:ext uri="{28A0092B-C50C-407E-A947-70E740481C1C}">
                <a14:useLocalDpi xmlns:a14="http://schemas.microsoft.com/office/drawing/2010/main"/>
              </a:ext>
            </a:extLst>
          </a:blip>
          <a:srcRect t="16098"/>
          <a:stretch/>
        </p:blipFill>
        <p:spPr>
          <a:xfrm>
            <a:off x="0" y="2297509"/>
            <a:ext cx="9144000" cy="1779563"/>
          </a:xfrm>
          <a:prstGeom prst="rect">
            <a:avLst/>
          </a:prstGeom>
        </p:spPr>
      </p:pic>
      <p:sp>
        <p:nvSpPr>
          <p:cNvPr id="2" name="Titel 1">
            <a:extLst>
              <a:ext uri="{FF2B5EF4-FFF2-40B4-BE49-F238E27FC236}">
                <a16:creationId xmlns:a16="http://schemas.microsoft.com/office/drawing/2014/main" id="{6990252B-3A00-40E0-8926-21D462623A76}"/>
              </a:ext>
            </a:extLst>
          </p:cNvPr>
          <p:cNvSpPr>
            <a:spLocks noGrp="1"/>
          </p:cNvSpPr>
          <p:nvPr>
            <p:ph type="title"/>
          </p:nvPr>
        </p:nvSpPr>
        <p:spPr>
          <a:xfrm>
            <a:off x="323528" y="2298217"/>
            <a:ext cx="8229600" cy="1778855"/>
          </a:xfrm>
        </p:spPr>
        <p:txBody>
          <a:bodyPr/>
          <a:lstStyle/>
          <a:p>
            <a:r>
              <a:rPr lang="en-GB">
                <a:solidFill>
                  <a:schemeClr val="bg1"/>
                </a:solidFill>
                <a:latin typeface="Calibri" panose="020F0502020204030204" pitchFamily="34" charset="0"/>
                <a:ea typeface="Calibri" panose="020F0502020204030204" pitchFamily="34" charset="0"/>
                <a:cs typeface="Calibri" panose="020F0502020204030204" pitchFamily="34" charset="0"/>
              </a:rPr>
              <a:t>Two blows  to community energy in Germany </a:t>
            </a:r>
            <a:endParaRPr lang="de-DE">
              <a:solidFill>
                <a:schemeClr val="bg1"/>
              </a:solidFill>
            </a:endParaRPr>
          </a:p>
        </p:txBody>
      </p:sp>
    </p:spTree>
    <p:extLst>
      <p:ext uri="{BB962C8B-B14F-4D97-AF65-F5344CB8AC3E}">
        <p14:creationId xmlns:p14="http://schemas.microsoft.com/office/powerpoint/2010/main" val="93285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823627-12D9-4B4F-87A3-9D07E8AF643B}"/>
              </a:ext>
            </a:extLst>
          </p:cNvPr>
          <p:cNvSpPr/>
          <p:nvPr/>
        </p:nvSpPr>
        <p:spPr>
          <a:xfrm>
            <a:off x="457200" y="6399912"/>
            <a:ext cx="6605881" cy="458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E85C71E-59E6-40BD-9B6F-877751C50547}"/>
              </a:ext>
            </a:extLst>
          </p:cNvPr>
          <p:cNvSpPr>
            <a:spLocks noGrp="1"/>
          </p:cNvSpPr>
          <p:nvPr>
            <p:ph type="title"/>
          </p:nvPr>
        </p:nvSpPr>
        <p:spPr/>
        <p:txBody>
          <a:bodyPr/>
          <a:lstStyle/>
          <a:p>
            <a:r>
              <a:rPr lang="de-DE" dirty="0" err="1"/>
              <a:t>Blow</a:t>
            </a:r>
            <a:r>
              <a:rPr lang="de-DE" dirty="0"/>
              <a:t> # 1: </a:t>
            </a:r>
            <a:r>
              <a:rPr lang="de-DE" dirty="0" err="1"/>
              <a:t>Dramatic</a:t>
            </a:r>
            <a:r>
              <a:rPr lang="de-DE" dirty="0"/>
              <a:t> </a:t>
            </a:r>
            <a:r>
              <a:rPr lang="de-DE" dirty="0" err="1"/>
              <a:t>cut</a:t>
            </a:r>
            <a:r>
              <a:rPr lang="de-DE" dirty="0"/>
              <a:t> in </a:t>
            </a:r>
            <a:r>
              <a:rPr lang="de-DE" dirty="0" err="1"/>
              <a:t>roof</a:t>
            </a:r>
            <a:r>
              <a:rPr lang="de-DE" dirty="0"/>
              <a:t>-top solar </a:t>
            </a:r>
            <a:r>
              <a:rPr lang="de-DE" dirty="0" err="1"/>
              <a:t>feed</a:t>
            </a:r>
            <a:r>
              <a:rPr lang="de-DE" dirty="0"/>
              <a:t>-in </a:t>
            </a:r>
            <a:r>
              <a:rPr lang="de-DE" dirty="0" err="1"/>
              <a:t>tariffs</a:t>
            </a:r>
            <a:endParaRPr lang="de-DE" dirty="0"/>
          </a:p>
        </p:txBody>
      </p:sp>
      <p:sp>
        <p:nvSpPr>
          <p:cNvPr id="5" name="Inhaltsplatzhalter 4">
            <a:extLst>
              <a:ext uri="{FF2B5EF4-FFF2-40B4-BE49-F238E27FC236}">
                <a16:creationId xmlns:a16="http://schemas.microsoft.com/office/drawing/2014/main" id="{D56B3C95-1610-4EA2-A77B-A1642BFB6466}"/>
              </a:ext>
            </a:extLst>
          </p:cNvPr>
          <p:cNvSpPr>
            <a:spLocks noGrp="1"/>
          </p:cNvSpPr>
          <p:nvPr>
            <p:ph idx="1"/>
          </p:nvPr>
        </p:nvSpPr>
        <p:spPr>
          <a:xfrm>
            <a:off x="426653" y="1158680"/>
            <a:ext cx="8229600" cy="773244"/>
          </a:xfrm>
        </p:spPr>
        <p:txBody>
          <a:bodyPr/>
          <a:lstStyle/>
          <a:p>
            <a:pPr marL="0" indent="0">
              <a:buNone/>
            </a:pPr>
            <a:r>
              <a:rPr lang="de-DE" dirty="0"/>
              <a:t>Rapid </a:t>
            </a:r>
            <a:r>
              <a:rPr lang="de-DE" dirty="0" err="1"/>
              <a:t>cuts</a:t>
            </a:r>
            <a:r>
              <a:rPr lang="de-DE" dirty="0"/>
              <a:t> in </a:t>
            </a:r>
            <a:r>
              <a:rPr lang="de-DE" dirty="0" err="1"/>
              <a:t>feed</a:t>
            </a:r>
            <a:r>
              <a:rPr lang="de-DE" dirty="0"/>
              <a:t>-in </a:t>
            </a:r>
            <a:r>
              <a:rPr lang="de-DE" dirty="0" err="1"/>
              <a:t>tariff</a:t>
            </a:r>
            <a:r>
              <a:rPr lang="de-DE" dirty="0"/>
              <a:t> </a:t>
            </a:r>
            <a:r>
              <a:rPr lang="de-DE" dirty="0" err="1"/>
              <a:t>for</a:t>
            </a:r>
            <a:r>
              <a:rPr lang="de-DE" dirty="0"/>
              <a:t> </a:t>
            </a:r>
            <a:r>
              <a:rPr lang="de-DE" dirty="0" err="1"/>
              <a:t>roof</a:t>
            </a:r>
            <a:r>
              <a:rPr lang="de-DE" dirty="0"/>
              <a:t>-top solar </a:t>
            </a:r>
            <a:r>
              <a:rPr lang="de-DE" dirty="0" err="1"/>
              <a:t>render</a:t>
            </a:r>
            <a:r>
              <a:rPr lang="de-DE" dirty="0"/>
              <a:t> </a:t>
            </a:r>
            <a:r>
              <a:rPr lang="de-DE" dirty="0" err="1"/>
              <a:t>roof</a:t>
            </a:r>
            <a:r>
              <a:rPr lang="de-DE" dirty="0"/>
              <a:t>-top solar -outside </a:t>
            </a:r>
            <a:r>
              <a:rPr lang="de-DE" dirty="0" err="1"/>
              <a:t>of</a:t>
            </a:r>
            <a:r>
              <a:rPr lang="de-DE" dirty="0"/>
              <a:t> individual </a:t>
            </a:r>
            <a:r>
              <a:rPr lang="de-DE" dirty="0" err="1"/>
              <a:t>self-consumption</a:t>
            </a:r>
            <a:r>
              <a:rPr lang="de-DE" dirty="0"/>
              <a:t>- unprofitable</a:t>
            </a:r>
          </a:p>
        </p:txBody>
      </p:sp>
      <p:pic>
        <p:nvPicPr>
          <p:cNvPr id="6" name="Grafik 5">
            <a:extLst>
              <a:ext uri="{FF2B5EF4-FFF2-40B4-BE49-F238E27FC236}">
                <a16:creationId xmlns:a16="http://schemas.microsoft.com/office/drawing/2014/main" id="{F65011D4-0107-4D6D-A878-C6B61A1F664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11560" y="6399912"/>
            <a:ext cx="5400600" cy="457306"/>
          </a:xfrm>
          <a:prstGeom prst="rect">
            <a:avLst/>
          </a:prstGeom>
        </p:spPr>
      </p:pic>
      <p:pic>
        <p:nvPicPr>
          <p:cNvPr id="9" name="Grafik 8">
            <a:extLst>
              <a:ext uri="{FF2B5EF4-FFF2-40B4-BE49-F238E27FC236}">
                <a16:creationId xmlns:a16="http://schemas.microsoft.com/office/drawing/2014/main" id="{646EE335-F048-4775-BDFE-B0D70382C04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54369" y="2007440"/>
            <a:ext cx="6408712" cy="4340352"/>
          </a:xfrm>
          <a:prstGeom prst="rect">
            <a:avLst/>
          </a:prstGeom>
        </p:spPr>
      </p:pic>
      <p:sp>
        <p:nvSpPr>
          <p:cNvPr id="7" name="Textfeld 6">
            <a:extLst>
              <a:ext uri="{FF2B5EF4-FFF2-40B4-BE49-F238E27FC236}">
                <a16:creationId xmlns:a16="http://schemas.microsoft.com/office/drawing/2014/main" id="{65AA9F67-B63E-4182-A596-18219D8B99EC}"/>
              </a:ext>
            </a:extLst>
          </p:cNvPr>
          <p:cNvSpPr txBox="1"/>
          <p:nvPr/>
        </p:nvSpPr>
        <p:spPr>
          <a:xfrm rot="16200000">
            <a:off x="-910995" y="3968691"/>
            <a:ext cx="3777059" cy="646331"/>
          </a:xfrm>
          <a:prstGeom prst="rect">
            <a:avLst/>
          </a:prstGeom>
          <a:solidFill>
            <a:schemeClr val="bg1"/>
          </a:solidFill>
        </p:spPr>
        <p:txBody>
          <a:bodyPr wrap="square" rtlCol="0">
            <a:spAutoFit/>
          </a:bodyPr>
          <a:lstStyle/>
          <a:p>
            <a:pPr algn="ctr"/>
            <a:r>
              <a:rPr lang="de-DE" dirty="0" err="1"/>
              <a:t>feed</a:t>
            </a:r>
            <a:r>
              <a:rPr lang="de-DE" dirty="0"/>
              <a:t>-in </a:t>
            </a:r>
            <a:r>
              <a:rPr lang="de-DE" dirty="0" err="1"/>
              <a:t>tariff</a:t>
            </a:r>
            <a:r>
              <a:rPr lang="de-DE" dirty="0"/>
              <a:t> (€Cent/KWh </a:t>
            </a:r>
            <a:r>
              <a:rPr lang="de-DE" dirty="0" err="1"/>
              <a:t>over</a:t>
            </a:r>
            <a:r>
              <a:rPr lang="de-DE" dirty="0"/>
              <a:t> 20 </a:t>
            </a:r>
            <a:r>
              <a:rPr lang="de-DE" dirty="0" err="1"/>
              <a:t>years</a:t>
            </a:r>
            <a:r>
              <a:rPr lang="de-DE" dirty="0"/>
              <a:t> </a:t>
            </a:r>
            <a:r>
              <a:rPr lang="de-DE" dirty="0" err="1"/>
              <a:t>for</a:t>
            </a:r>
            <a:r>
              <a:rPr lang="de-DE" dirty="0"/>
              <a:t> </a:t>
            </a:r>
            <a:r>
              <a:rPr lang="de-DE" dirty="0" err="1"/>
              <a:t>roof</a:t>
            </a:r>
            <a:r>
              <a:rPr lang="de-DE" dirty="0"/>
              <a:t>-top 30 KWp</a:t>
            </a:r>
          </a:p>
        </p:txBody>
      </p:sp>
      <p:sp>
        <p:nvSpPr>
          <p:cNvPr id="11" name="Textfeld 10">
            <a:extLst>
              <a:ext uri="{FF2B5EF4-FFF2-40B4-BE49-F238E27FC236}">
                <a16:creationId xmlns:a16="http://schemas.microsoft.com/office/drawing/2014/main" id="{B2E2E68D-EBC4-431A-9283-1AE5B37A4B3D}"/>
              </a:ext>
            </a:extLst>
          </p:cNvPr>
          <p:cNvSpPr txBox="1"/>
          <p:nvPr/>
        </p:nvSpPr>
        <p:spPr>
          <a:xfrm>
            <a:off x="3419872" y="2320578"/>
            <a:ext cx="2052228" cy="646331"/>
          </a:xfrm>
          <a:prstGeom prst="rect">
            <a:avLst/>
          </a:prstGeom>
          <a:solidFill>
            <a:schemeClr val="accent5">
              <a:lumMod val="40000"/>
              <a:lumOff val="60000"/>
            </a:schemeClr>
          </a:solidFill>
        </p:spPr>
        <p:txBody>
          <a:bodyPr wrap="square" rtlCol="0">
            <a:spAutoFit/>
          </a:bodyPr>
          <a:lstStyle/>
          <a:p>
            <a:pPr algn="ctr"/>
            <a:r>
              <a:rPr lang="de-DE" dirty="0"/>
              <a:t>Solar </a:t>
            </a:r>
            <a:r>
              <a:rPr lang="de-DE" dirty="0" err="1"/>
              <a:t>feed</a:t>
            </a:r>
            <a:r>
              <a:rPr lang="de-DE" dirty="0"/>
              <a:t>-in </a:t>
            </a:r>
            <a:r>
              <a:rPr lang="de-DE" dirty="0" err="1"/>
              <a:t>tariff</a:t>
            </a:r>
            <a:r>
              <a:rPr lang="de-DE" dirty="0"/>
              <a:t> </a:t>
            </a:r>
            <a:r>
              <a:rPr lang="de-DE" dirty="0" err="1"/>
              <a:t>cuts</a:t>
            </a:r>
            <a:r>
              <a:rPr lang="de-DE" dirty="0"/>
              <a:t> 2010</a:t>
            </a:r>
          </a:p>
        </p:txBody>
      </p:sp>
      <p:cxnSp>
        <p:nvCxnSpPr>
          <p:cNvPr id="12" name="Gerade Verbindung mit Pfeil 11">
            <a:extLst>
              <a:ext uri="{FF2B5EF4-FFF2-40B4-BE49-F238E27FC236}">
                <a16:creationId xmlns:a16="http://schemas.microsoft.com/office/drawing/2014/main" id="{A1A77098-7891-4F6B-AD9B-20042E8D444B}"/>
              </a:ext>
            </a:extLst>
          </p:cNvPr>
          <p:cNvCxnSpPr>
            <a:cxnSpLocks/>
          </p:cNvCxnSpPr>
          <p:nvPr/>
        </p:nvCxnSpPr>
        <p:spPr>
          <a:xfrm>
            <a:off x="4139952" y="2966909"/>
            <a:ext cx="0" cy="882291"/>
          </a:xfrm>
          <a:prstGeom prst="straightConnector1">
            <a:avLst/>
          </a:prstGeom>
          <a:ln w="38100">
            <a:solidFill>
              <a:srgbClr val="FFC000"/>
            </a:solidFill>
            <a:tailEnd type="triangle"/>
          </a:ln>
        </p:spPr>
        <p:style>
          <a:lnRef idx="1">
            <a:schemeClr val="accent5"/>
          </a:lnRef>
          <a:fillRef idx="0">
            <a:schemeClr val="accent5"/>
          </a:fillRef>
          <a:effectRef idx="0">
            <a:schemeClr val="accent5"/>
          </a:effectRef>
          <a:fontRef idx="minor">
            <a:schemeClr val="tx1"/>
          </a:fontRef>
        </p:style>
      </p:cxnSp>
      <p:sp>
        <p:nvSpPr>
          <p:cNvPr id="4" name="TextBox 3">
            <a:extLst>
              <a:ext uri="{FF2B5EF4-FFF2-40B4-BE49-F238E27FC236}">
                <a16:creationId xmlns:a16="http://schemas.microsoft.com/office/drawing/2014/main" id="{D0B2F04B-E465-AB48-9AF7-EA3609936BB5}"/>
              </a:ext>
            </a:extLst>
          </p:cNvPr>
          <p:cNvSpPr txBox="1"/>
          <p:nvPr/>
        </p:nvSpPr>
        <p:spPr>
          <a:xfrm>
            <a:off x="2771800" y="6115531"/>
            <a:ext cx="3600400" cy="307777"/>
          </a:xfrm>
          <a:prstGeom prst="rect">
            <a:avLst/>
          </a:prstGeom>
          <a:solidFill>
            <a:schemeClr val="bg1"/>
          </a:solidFill>
        </p:spPr>
        <p:txBody>
          <a:bodyPr wrap="square" rtlCol="0">
            <a:spAutoFit/>
          </a:bodyPr>
          <a:lstStyle/>
          <a:p>
            <a:pPr algn="ctr"/>
            <a:r>
              <a:rPr lang="de-DE" sz="1400" dirty="0"/>
              <a:t>Year </a:t>
            </a:r>
            <a:r>
              <a:rPr lang="de-DE" sz="1400" dirty="0" err="1"/>
              <a:t>of</a:t>
            </a:r>
            <a:r>
              <a:rPr lang="de-DE" sz="1400" dirty="0"/>
              <a:t> </a:t>
            </a:r>
            <a:r>
              <a:rPr lang="de-DE" sz="1400" dirty="0" err="1"/>
              <a:t>entry</a:t>
            </a:r>
            <a:r>
              <a:rPr lang="de-DE" sz="1400" dirty="0"/>
              <a:t> </a:t>
            </a:r>
            <a:r>
              <a:rPr lang="de-DE" sz="1400" dirty="0" err="1"/>
              <a:t>into</a:t>
            </a:r>
            <a:r>
              <a:rPr lang="de-DE" sz="1400" dirty="0"/>
              <a:t> </a:t>
            </a:r>
            <a:r>
              <a:rPr lang="de-DE" sz="1400" dirty="0" err="1"/>
              <a:t>service</a:t>
            </a:r>
            <a:endParaRPr lang="de-DE" sz="1400" dirty="0"/>
          </a:p>
        </p:txBody>
      </p:sp>
    </p:spTree>
    <p:extLst>
      <p:ext uri="{BB962C8B-B14F-4D97-AF65-F5344CB8AC3E}">
        <p14:creationId xmlns:p14="http://schemas.microsoft.com/office/powerpoint/2010/main" val="4254048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F8473-AECB-46DB-97C3-2931096EDC4B}"/>
              </a:ext>
            </a:extLst>
          </p:cNvPr>
          <p:cNvSpPr>
            <a:spLocks noGrp="1"/>
          </p:cNvSpPr>
          <p:nvPr>
            <p:ph type="title"/>
          </p:nvPr>
        </p:nvSpPr>
        <p:spPr/>
        <p:txBody>
          <a:bodyPr/>
          <a:lstStyle/>
          <a:p>
            <a:r>
              <a:rPr lang="de-DE"/>
              <a:t>Trends on </a:t>
            </a:r>
            <a:r>
              <a:rPr lang="de-DE" err="1"/>
              <a:t>the</a:t>
            </a:r>
            <a:r>
              <a:rPr lang="de-DE"/>
              <a:t> </a:t>
            </a:r>
            <a:r>
              <a:rPr lang="de-DE" err="1"/>
              <a:t>funding</a:t>
            </a:r>
            <a:r>
              <a:rPr lang="de-DE"/>
              <a:t> </a:t>
            </a:r>
            <a:r>
              <a:rPr lang="de-DE" err="1"/>
              <a:t>of</a:t>
            </a:r>
            <a:r>
              <a:rPr lang="de-DE"/>
              <a:t> </a:t>
            </a:r>
            <a:r>
              <a:rPr lang="de-DE" err="1"/>
              <a:t>new</a:t>
            </a:r>
            <a:r>
              <a:rPr lang="de-DE"/>
              <a:t> </a:t>
            </a:r>
            <a:r>
              <a:rPr lang="de-DE" err="1"/>
              <a:t>community-based</a:t>
            </a:r>
            <a:r>
              <a:rPr lang="de-DE"/>
              <a:t> </a:t>
            </a:r>
            <a:r>
              <a:rPr lang="de-DE" err="1"/>
              <a:t>companies</a:t>
            </a:r>
            <a:endParaRPr lang="de-DE"/>
          </a:p>
        </p:txBody>
      </p:sp>
      <p:sp>
        <p:nvSpPr>
          <p:cNvPr id="3" name="Inhaltsplatzhalter 2">
            <a:extLst>
              <a:ext uri="{FF2B5EF4-FFF2-40B4-BE49-F238E27FC236}">
                <a16:creationId xmlns:a16="http://schemas.microsoft.com/office/drawing/2014/main" id="{10E58F47-A420-4776-B769-E150185B88B6}"/>
              </a:ext>
            </a:extLst>
          </p:cNvPr>
          <p:cNvSpPr>
            <a:spLocks noGrp="1"/>
          </p:cNvSpPr>
          <p:nvPr>
            <p:ph idx="1"/>
          </p:nvPr>
        </p:nvSpPr>
        <p:spPr>
          <a:xfrm>
            <a:off x="457200" y="1359622"/>
            <a:ext cx="8229600" cy="1252735"/>
          </a:xfrm>
        </p:spPr>
        <p:txBody>
          <a:bodyPr/>
          <a:lstStyle/>
          <a:p>
            <a:pPr marL="0" indent="0">
              <a:buNone/>
            </a:pPr>
            <a:r>
              <a:rPr lang="en-US" sz="2000"/>
              <a:t>Establishment of new community energy companies by energy type</a:t>
            </a:r>
            <a:endParaRPr lang="de-DE" sz="1600"/>
          </a:p>
        </p:txBody>
      </p:sp>
      <p:sp>
        <p:nvSpPr>
          <p:cNvPr id="9" name="Inhaltsplatzhalter 2">
            <a:extLst>
              <a:ext uri="{FF2B5EF4-FFF2-40B4-BE49-F238E27FC236}">
                <a16:creationId xmlns:a16="http://schemas.microsoft.com/office/drawing/2014/main" id="{E81115BD-3613-4B9F-9B2C-5969F4E1F939}"/>
              </a:ext>
            </a:extLst>
          </p:cNvPr>
          <p:cNvSpPr txBox="1">
            <a:spLocks/>
          </p:cNvSpPr>
          <p:nvPr/>
        </p:nvSpPr>
        <p:spPr bwMode="auto">
          <a:xfrm>
            <a:off x="457200" y="5733256"/>
            <a:ext cx="8229600" cy="3929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600" i="1">
                <a:solidFill>
                  <a:schemeClr val="tx1">
                    <a:lumMod val="50000"/>
                    <a:lumOff val="50000"/>
                  </a:schemeClr>
                </a:solidFill>
              </a:rPr>
              <a:t>Source: </a:t>
            </a:r>
            <a:r>
              <a:rPr lang="en-US" sz="1600" i="1" err="1">
                <a:solidFill>
                  <a:schemeClr val="tx1">
                    <a:lumMod val="50000"/>
                    <a:lumOff val="50000"/>
                  </a:schemeClr>
                </a:solidFill>
              </a:rPr>
              <a:t>Holstenkamp</a:t>
            </a:r>
            <a:r>
              <a:rPr lang="en-US" sz="1600" i="1">
                <a:solidFill>
                  <a:schemeClr val="tx1">
                    <a:lumMod val="50000"/>
                    <a:lumOff val="50000"/>
                  </a:schemeClr>
                </a:solidFill>
              </a:rPr>
              <a:t> (2017).</a:t>
            </a:r>
            <a:endParaRPr lang="de-DE" sz="1600">
              <a:solidFill>
                <a:schemeClr val="tx1">
                  <a:lumMod val="50000"/>
                  <a:lumOff val="50000"/>
                </a:schemeClr>
              </a:solidFill>
            </a:endParaRPr>
          </a:p>
        </p:txBody>
      </p:sp>
      <p:pic>
        <p:nvPicPr>
          <p:cNvPr id="11" name="Picture 6">
            <a:extLst>
              <a:ext uri="{FF2B5EF4-FFF2-40B4-BE49-F238E27FC236}">
                <a16:creationId xmlns:a16="http://schemas.microsoft.com/office/drawing/2014/main" id="{76604912-B274-4746-9D42-1BF904EC3200}"/>
              </a:ext>
            </a:extLst>
          </p:cNvPr>
          <p:cNvPicPr/>
          <p:nvPr/>
        </p:nvPicPr>
        <p:blipFill>
          <a:blip r:embed="rId3"/>
          <a:stretch>
            <a:fillRect/>
          </a:stretch>
        </p:blipFill>
        <p:spPr>
          <a:xfrm>
            <a:off x="539552" y="1844824"/>
            <a:ext cx="7488832" cy="3816424"/>
          </a:xfrm>
          <a:prstGeom prst="rect">
            <a:avLst/>
          </a:prstGeom>
          <a:ln>
            <a:solidFill>
              <a:schemeClr val="bg1">
                <a:lumMod val="50000"/>
              </a:schemeClr>
            </a:solidFill>
          </a:ln>
        </p:spPr>
      </p:pic>
      <p:sp>
        <p:nvSpPr>
          <p:cNvPr id="5" name="Textfeld 4">
            <a:extLst>
              <a:ext uri="{FF2B5EF4-FFF2-40B4-BE49-F238E27FC236}">
                <a16:creationId xmlns:a16="http://schemas.microsoft.com/office/drawing/2014/main" id="{DF4A9ED0-42BB-4392-B8E9-2A5A6DA01DEE}"/>
              </a:ext>
            </a:extLst>
          </p:cNvPr>
          <p:cNvSpPr txBox="1"/>
          <p:nvPr/>
        </p:nvSpPr>
        <p:spPr>
          <a:xfrm>
            <a:off x="4834372" y="1814552"/>
            <a:ext cx="2052228" cy="646331"/>
          </a:xfrm>
          <a:prstGeom prst="rect">
            <a:avLst/>
          </a:prstGeom>
          <a:solidFill>
            <a:schemeClr val="accent5"/>
          </a:solidFill>
          <a:ln>
            <a:noFill/>
          </a:ln>
          <a:effectLst>
            <a:outerShdw blurRad="292100" dist="139700" dir="2700000" algn="tl" rotWithShape="0">
              <a:srgbClr val="333333">
                <a:alpha val="65000"/>
              </a:srgbClr>
            </a:outerShdw>
          </a:effectLst>
        </p:spPr>
        <p:txBody>
          <a:bodyPr wrap="square" rtlCol="0">
            <a:spAutoFit/>
          </a:bodyPr>
          <a:lstStyle>
            <a:defPPr>
              <a:defRPr lang="de-DE"/>
            </a:defPPr>
            <a:lvl1pPr algn="ctr">
              <a:defRPr b="1"/>
            </a:lvl1pPr>
          </a:lstStyle>
          <a:p>
            <a:r>
              <a:rPr lang="de-DE" dirty="0"/>
              <a:t>Solar </a:t>
            </a:r>
            <a:r>
              <a:rPr lang="de-DE" dirty="0" err="1"/>
              <a:t>feed</a:t>
            </a:r>
            <a:r>
              <a:rPr lang="de-DE" dirty="0"/>
              <a:t>-in </a:t>
            </a:r>
            <a:r>
              <a:rPr lang="de-DE" dirty="0" err="1"/>
              <a:t>tariffs</a:t>
            </a:r>
            <a:r>
              <a:rPr lang="de-DE" dirty="0"/>
              <a:t> </a:t>
            </a:r>
            <a:r>
              <a:rPr lang="de-DE" dirty="0" err="1"/>
              <a:t>cuts</a:t>
            </a:r>
            <a:r>
              <a:rPr lang="de-DE" dirty="0"/>
              <a:t> 2010</a:t>
            </a:r>
          </a:p>
        </p:txBody>
      </p:sp>
      <p:cxnSp>
        <p:nvCxnSpPr>
          <p:cNvPr id="13" name="Gerade Verbindung mit Pfeil 12">
            <a:extLst>
              <a:ext uri="{FF2B5EF4-FFF2-40B4-BE49-F238E27FC236}">
                <a16:creationId xmlns:a16="http://schemas.microsoft.com/office/drawing/2014/main" id="{168E7802-C96E-4A16-B115-7F24FDEE89B8}"/>
              </a:ext>
            </a:extLst>
          </p:cNvPr>
          <p:cNvCxnSpPr>
            <a:cxnSpLocks/>
          </p:cNvCxnSpPr>
          <p:nvPr/>
        </p:nvCxnSpPr>
        <p:spPr>
          <a:xfrm>
            <a:off x="5898976" y="2470420"/>
            <a:ext cx="0" cy="384947"/>
          </a:xfrm>
          <a:prstGeom prst="straightConnector1">
            <a:avLst/>
          </a:prstGeom>
          <a:ln w="38100">
            <a:solidFill>
              <a:srgbClr val="FFC0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1839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8A73C-8781-4521-B58F-D8E500CB6D86}"/>
              </a:ext>
            </a:extLst>
          </p:cNvPr>
          <p:cNvSpPr>
            <a:spLocks noGrp="1"/>
          </p:cNvSpPr>
          <p:nvPr>
            <p:ph type="title"/>
          </p:nvPr>
        </p:nvSpPr>
        <p:spPr>
          <a:xfrm>
            <a:off x="457200" y="274638"/>
            <a:ext cx="6059016" cy="1143000"/>
          </a:xfrm>
        </p:spPr>
        <p:txBody>
          <a:bodyPr/>
          <a:lstStyle/>
          <a:p>
            <a:r>
              <a:rPr lang="de-DE" dirty="0" err="1"/>
              <a:t>Blow</a:t>
            </a:r>
            <a:r>
              <a:rPr lang="de-DE" dirty="0"/>
              <a:t> # 1: </a:t>
            </a:r>
            <a:r>
              <a:rPr lang="de-DE" dirty="0" err="1"/>
              <a:t>Dramatic</a:t>
            </a:r>
            <a:r>
              <a:rPr lang="de-DE" dirty="0"/>
              <a:t> </a:t>
            </a:r>
            <a:r>
              <a:rPr lang="de-DE" dirty="0" err="1"/>
              <a:t>cut</a:t>
            </a:r>
            <a:r>
              <a:rPr lang="de-DE" dirty="0"/>
              <a:t> in </a:t>
            </a:r>
            <a:r>
              <a:rPr lang="de-DE" dirty="0" err="1"/>
              <a:t>roof</a:t>
            </a:r>
            <a:r>
              <a:rPr lang="de-DE" dirty="0"/>
              <a:t>-top solar </a:t>
            </a:r>
            <a:r>
              <a:rPr lang="de-DE" dirty="0" err="1"/>
              <a:t>feed</a:t>
            </a:r>
            <a:r>
              <a:rPr lang="de-DE" dirty="0"/>
              <a:t>-in </a:t>
            </a:r>
            <a:r>
              <a:rPr lang="de-DE" dirty="0" err="1"/>
              <a:t>tariffs</a:t>
            </a:r>
            <a:endParaRPr lang="de-DE" dirty="0"/>
          </a:p>
        </p:txBody>
      </p:sp>
      <p:sp>
        <p:nvSpPr>
          <p:cNvPr id="3" name="Inhaltsplatzhalter 2">
            <a:extLst>
              <a:ext uri="{FF2B5EF4-FFF2-40B4-BE49-F238E27FC236}">
                <a16:creationId xmlns:a16="http://schemas.microsoft.com/office/drawing/2014/main" id="{EF55A1FE-B458-4D58-838A-0A52EBE190BC}"/>
              </a:ext>
            </a:extLst>
          </p:cNvPr>
          <p:cNvSpPr>
            <a:spLocks noGrp="1"/>
          </p:cNvSpPr>
          <p:nvPr>
            <p:ph idx="1"/>
          </p:nvPr>
        </p:nvSpPr>
        <p:spPr/>
        <p:txBody>
          <a:bodyPr/>
          <a:lstStyle/>
          <a:p>
            <a:r>
              <a:rPr lang="de-DE" dirty="0"/>
              <a:t>The </a:t>
            </a:r>
            <a:r>
              <a:rPr lang="de-DE" dirty="0" err="1"/>
              <a:t>dramatic</a:t>
            </a:r>
            <a:r>
              <a:rPr lang="de-DE" dirty="0"/>
              <a:t> </a:t>
            </a:r>
            <a:r>
              <a:rPr lang="de-DE" dirty="0" err="1"/>
              <a:t>cut</a:t>
            </a:r>
            <a:r>
              <a:rPr lang="de-DE" dirty="0"/>
              <a:t> in </a:t>
            </a:r>
            <a:r>
              <a:rPr lang="de-DE" dirty="0" err="1"/>
              <a:t>feed</a:t>
            </a:r>
            <a:r>
              <a:rPr lang="de-DE" dirty="0"/>
              <a:t>-in </a:t>
            </a:r>
            <a:r>
              <a:rPr lang="de-DE" dirty="0" err="1"/>
              <a:t>tariffs</a:t>
            </a:r>
            <a:r>
              <a:rPr lang="de-DE" dirty="0"/>
              <a:t> </a:t>
            </a:r>
            <a:r>
              <a:rPr lang="de-DE" dirty="0" err="1"/>
              <a:t>hit</a:t>
            </a:r>
            <a:r>
              <a:rPr lang="de-DE" dirty="0"/>
              <a:t> </a:t>
            </a:r>
            <a:r>
              <a:rPr lang="de-DE" dirty="0" err="1"/>
              <a:t>collective</a:t>
            </a:r>
            <a:r>
              <a:rPr lang="de-DE" dirty="0"/>
              <a:t> </a:t>
            </a:r>
            <a:r>
              <a:rPr lang="de-DE" dirty="0" err="1"/>
              <a:t>community-based</a:t>
            </a:r>
            <a:r>
              <a:rPr lang="de-DE" dirty="0"/>
              <a:t> </a:t>
            </a:r>
            <a:r>
              <a:rPr lang="de-DE" dirty="0" err="1"/>
              <a:t>renewable</a:t>
            </a:r>
            <a:r>
              <a:rPr lang="de-DE" dirty="0"/>
              <a:t> </a:t>
            </a:r>
            <a:r>
              <a:rPr lang="de-DE" dirty="0" err="1"/>
              <a:t>energy</a:t>
            </a:r>
            <a:r>
              <a:rPr lang="de-DE" dirty="0"/>
              <a:t> </a:t>
            </a:r>
            <a:r>
              <a:rPr lang="de-DE" dirty="0" err="1"/>
              <a:t>the</a:t>
            </a:r>
            <a:r>
              <a:rPr lang="de-DE" dirty="0"/>
              <a:t> </a:t>
            </a:r>
            <a:r>
              <a:rPr lang="de-DE" dirty="0" err="1"/>
              <a:t>hardest</a:t>
            </a:r>
            <a:r>
              <a:rPr lang="de-DE" dirty="0"/>
              <a:t> </a:t>
            </a:r>
            <a:r>
              <a:rPr lang="de-DE" dirty="0" err="1"/>
              <a:t>because</a:t>
            </a:r>
            <a:r>
              <a:rPr lang="de-DE" dirty="0"/>
              <a:t> </a:t>
            </a:r>
            <a:r>
              <a:rPr lang="de-DE" dirty="0" err="1"/>
              <a:t>it</a:t>
            </a:r>
            <a:r>
              <a:rPr lang="de-DE" dirty="0"/>
              <a:t> </a:t>
            </a:r>
            <a:r>
              <a:rPr lang="de-DE" dirty="0" err="1"/>
              <a:t>destroyed</a:t>
            </a:r>
            <a:r>
              <a:rPr lang="de-DE" dirty="0"/>
              <a:t> </a:t>
            </a:r>
            <a:r>
              <a:rPr lang="de-DE" dirty="0" err="1"/>
              <a:t>its</a:t>
            </a:r>
            <a:r>
              <a:rPr lang="de-DE" dirty="0"/>
              <a:t> </a:t>
            </a:r>
            <a:r>
              <a:rPr lang="de-DE" dirty="0" err="1"/>
              <a:t>core</a:t>
            </a:r>
            <a:r>
              <a:rPr lang="de-DE" dirty="0"/>
              <a:t> </a:t>
            </a:r>
            <a:r>
              <a:rPr lang="de-DE" dirty="0" err="1"/>
              <a:t>business</a:t>
            </a:r>
            <a:r>
              <a:rPr lang="de-DE" dirty="0"/>
              <a:t> </a:t>
            </a:r>
            <a:r>
              <a:rPr lang="de-DE" dirty="0" err="1"/>
              <a:t>model</a:t>
            </a:r>
            <a:endParaRPr lang="de-DE" dirty="0"/>
          </a:p>
          <a:p>
            <a:r>
              <a:rPr lang="de-DE" dirty="0"/>
              <a:t>The </a:t>
            </a:r>
            <a:r>
              <a:rPr lang="de-DE" dirty="0" err="1"/>
              <a:t>only</a:t>
            </a:r>
            <a:r>
              <a:rPr lang="de-DE" dirty="0"/>
              <a:t> </a:t>
            </a:r>
            <a:r>
              <a:rPr lang="de-DE" dirty="0" err="1"/>
              <a:t>remaining</a:t>
            </a:r>
            <a:r>
              <a:rPr lang="de-DE" dirty="0"/>
              <a:t> </a:t>
            </a:r>
            <a:r>
              <a:rPr lang="de-DE" dirty="0" err="1"/>
              <a:t>fields</a:t>
            </a:r>
            <a:r>
              <a:rPr lang="de-DE" dirty="0"/>
              <a:t> </a:t>
            </a:r>
            <a:r>
              <a:rPr lang="de-DE" dirty="0" err="1"/>
              <a:t>are</a:t>
            </a:r>
            <a:r>
              <a:rPr lang="de-DE" dirty="0"/>
              <a:t>:</a:t>
            </a:r>
          </a:p>
          <a:p>
            <a:pPr lvl="1"/>
            <a:r>
              <a:rPr lang="de-DE" dirty="0" err="1"/>
              <a:t>roof</a:t>
            </a:r>
            <a:r>
              <a:rPr lang="de-DE" dirty="0"/>
              <a:t>-top PV </a:t>
            </a:r>
            <a:r>
              <a:rPr lang="de-DE" dirty="0" err="1"/>
              <a:t>for</a:t>
            </a:r>
            <a:r>
              <a:rPr lang="de-DE" dirty="0"/>
              <a:t> </a:t>
            </a:r>
            <a:r>
              <a:rPr lang="de-DE" dirty="0" err="1"/>
              <a:t>self-consumption</a:t>
            </a:r>
            <a:r>
              <a:rPr lang="de-DE" dirty="0"/>
              <a:t> (</a:t>
            </a:r>
            <a:r>
              <a:rPr lang="de-DE" dirty="0" err="1"/>
              <a:t>owner</a:t>
            </a:r>
            <a:r>
              <a:rPr lang="de-DE" dirty="0"/>
              <a:t> = </a:t>
            </a:r>
            <a:r>
              <a:rPr lang="de-DE" dirty="0" err="1"/>
              <a:t>investor</a:t>
            </a:r>
            <a:r>
              <a:rPr lang="de-DE" dirty="0"/>
              <a:t>) </a:t>
            </a:r>
            <a:r>
              <a:rPr lang="de-DE" dirty="0" err="1"/>
              <a:t>for</a:t>
            </a:r>
            <a:r>
              <a:rPr lang="de-DE" dirty="0"/>
              <a:t> private </a:t>
            </a:r>
            <a:r>
              <a:rPr lang="de-DE" dirty="0" err="1"/>
              <a:t>individuals</a:t>
            </a:r>
            <a:r>
              <a:rPr lang="de-DE" dirty="0"/>
              <a:t> </a:t>
            </a:r>
            <a:r>
              <a:rPr lang="de-DE" dirty="0" err="1"/>
              <a:t>with</a:t>
            </a:r>
            <a:r>
              <a:rPr lang="de-DE" dirty="0"/>
              <a:t> </a:t>
            </a:r>
            <a:r>
              <a:rPr lang="de-DE" dirty="0" err="1"/>
              <a:t>very</a:t>
            </a:r>
            <a:r>
              <a:rPr lang="de-DE" dirty="0"/>
              <a:t> high </a:t>
            </a:r>
            <a:r>
              <a:rPr lang="de-DE" dirty="0" err="1"/>
              <a:t>energy</a:t>
            </a:r>
            <a:r>
              <a:rPr lang="de-DE" dirty="0"/>
              <a:t> </a:t>
            </a:r>
            <a:r>
              <a:rPr lang="de-DE" dirty="0" err="1"/>
              <a:t>demands</a:t>
            </a:r>
            <a:r>
              <a:rPr lang="de-DE" dirty="0"/>
              <a:t> </a:t>
            </a:r>
            <a:r>
              <a:rPr lang="de-DE" dirty="0" err="1"/>
              <a:t>or</a:t>
            </a:r>
            <a:r>
              <a:rPr lang="de-DE" dirty="0"/>
              <a:t> </a:t>
            </a:r>
            <a:r>
              <a:rPr lang="de-DE" dirty="0" err="1"/>
              <a:t>for</a:t>
            </a:r>
            <a:r>
              <a:rPr lang="de-DE" dirty="0"/>
              <a:t> medium-</a:t>
            </a:r>
            <a:r>
              <a:rPr lang="de-DE" dirty="0" err="1"/>
              <a:t>sized</a:t>
            </a:r>
            <a:r>
              <a:rPr lang="de-DE" dirty="0"/>
              <a:t> </a:t>
            </a:r>
            <a:r>
              <a:rPr lang="de-DE" dirty="0" err="1"/>
              <a:t>companies</a:t>
            </a:r>
            <a:endParaRPr lang="de-DE" dirty="0"/>
          </a:p>
          <a:p>
            <a:pPr marL="457200" lvl="1" indent="0">
              <a:buNone/>
            </a:pPr>
            <a:endParaRPr lang="de-DE" dirty="0"/>
          </a:p>
        </p:txBody>
      </p:sp>
      <p:sp>
        <p:nvSpPr>
          <p:cNvPr id="6" name="Textfeld 5">
            <a:extLst>
              <a:ext uri="{FF2B5EF4-FFF2-40B4-BE49-F238E27FC236}">
                <a16:creationId xmlns:a16="http://schemas.microsoft.com/office/drawing/2014/main" id="{AE1736CE-2CDE-4D9A-929F-F869A0CE0DED}"/>
              </a:ext>
            </a:extLst>
          </p:cNvPr>
          <p:cNvSpPr txBox="1"/>
          <p:nvPr/>
        </p:nvSpPr>
        <p:spPr>
          <a:xfrm>
            <a:off x="6876256" y="507876"/>
            <a:ext cx="2052228" cy="646331"/>
          </a:xfrm>
          <a:prstGeom prst="rect">
            <a:avLst/>
          </a:prstGeom>
          <a:solidFill>
            <a:schemeClr val="accent5">
              <a:lumMod val="40000"/>
              <a:lumOff val="60000"/>
            </a:schemeClr>
          </a:solidFill>
        </p:spPr>
        <p:txBody>
          <a:bodyPr wrap="square" rtlCol="0" anchor="ctr">
            <a:spAutoFit/>
          </a:bodyPr>
          <a:lstStyle/>
          <a:p>
            <a:pPr algn="ctr"/>
            <a:r>
              <a:rPr lang="de-DE" b="1" dirty="0"/>
              <a:t>Solar </a:t>
            </a:r>
            <a:r>
              <a:rPr lang="de-DE" b="1" dirty="0" err="1"/>
              <a:t>feed</a:t>
            </a:r>
            <a:r>
              <a:rPr lang="de-DE" b="1" dirty="0"/>
              <a:t>-in </a:t>
            </a:r>
            <a:r>
              <a:rPr lang="de-DE" b="1" dirty="0" err="1"/>
              <a:t>tariffs</a:t>
            </a:r>
            <a:r>
              <a:rPr lang="de-DE" b="1" dirty="0"/>
              <a:t> </a:t>
            </a:r>
            <a:r>
              <a:rPr lang="de-DE" b="1" dirty="0" err="1"/>
              <a:t>cuts</a:t>
            </a:r>
            <a:r>
              <a:rPr lang="de-DE" b="1" dirty="0"/>
              <a:t> 2010</a:t>
            </a:r>
          </a:p>
        </p:txBody>
      </p:sp>
    </p:spTree>
    <p:extLst>
      <p:ext uri="{BB962C8B-B14F-4D97-AF65-F5344CB8AC3E}">
        <p14:creationId xmlns:p14="http://schemas.microsoft.com/office/powerpoint/2010/main" val="212313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C3D3A-FEE6-43A6-BC4D-A3E7AF348147}"/>
              </a:ext>
            </a:extLst>
          </p:cNvPr>
          <p:cNvSpPr>
            <a:spLocks noGrp="1"/>
          </p:cNvSpPr>
          <p:nvPr>
            <p:ph type="title"/>
          </p:nvPr>
        </p:nvSpPr>
        <p:spPr>
          <a:xfrm>
            <a:off x="457200" y="274638"/>
            <a:ext cx="6419056" cy="1143000"/>
          </a:xfrm>
        </p:spPr>
        <p:txBody>
          <a:bodyPr/>
          <a:lstStyle/>
          <a:p>
            <a:r>
              <a:rPr lang="de-DE" err="1"/>
              <a:t>Blow</a:t>
            </a:r>
            <a:r>
              <a:rPr lang="de-DE"/>
              <a:t> # 2:  EU-Guidelines </a:t>
            </a:r>
            <a:r>
              <a:rPr lang="de-DE" err="1"/>
              <a:t>and</a:t>
            </a:r>
            <a:r>
              <a:rPr lang="de-DE"/>
              <a:t> </a:t>
            </a:r>
            <a:r>
              <a:rPr lang="de-DE" err="1"/>
              <a:t>the</a:t>
            </a:r>
            <a:r>
              <a:rPr lang="de-DE"/>
              <a:t> </a:t>
            </a:r>
            <a:r>
              <a:rPr lang="de-DE" err="1"/>
              <a:t>implementation</a:t>
            </a:r>
            <a:r>
              <a:rPr lang="de-DE"/>
              <a:t> </a:t>
            </a:r>
            <a:r>
              <a:rPr lang="de-DE" err="1"/>
              <a:t>of</a:t>
            </a:r>
            <a:r>
              <a:rPr lang="de-DE"/>
              <a:t> </a:t>
            </a:r>
            <a:r>
              <a:rPr lang="de-DE" err="1"/>
              <a:t>tender</a:t>
            </a:r>
            <a:r>
              <a:rPr lang="de-DE"/>
              <a:t> </a:t>
            </a:r>
            <a:r>
              <a:rPr lang="de-DE" err="1"/>
              <a:t>models</a:t>
            </a:r>
            <a:endParaRPr lang="de-DE"/>
          </a:p>
        </p:txBody>
      </p:sp>
      <p:sp>
        <p:nvSpPr>
          <p:cNvPr id="3" name="Inhaltsplatzhalter 2">
            <a:extLst>
              <a:ext uri="{FF2B5EF4-FFF2-40B4-BE49-F238E27FC236}">
                <a16:creationId xmlns:a16="http://schemas.microsoft.com/office/drawing/2014/main" id="{BD58B37A-4549-4E48-84E8-21D4392D9657}"/>
              </a:ext>
            </a:extLst>
          </p:cNvPr>
          <p:cNvSpPr>
            <a:spLocks noGrp="1"/>
          </p:cNvSpPr>
          <p:nvPr>
            <p:ph idx="1"/>
          </p:nvPr>
        </p:nvSpPr>
        <p:spPr>
          <a:xfrm>
            <a:off x="457200" y="2909773"/>
            <a:ext cx="8229600" cy="3398952"/>
          </a:xfrm>
        </p:spPr>
        <p:txBody>
          <a:bodyPr/>
          <a:lstStyle/>
          <a:p>
            <a:r>
              <a:rPr lang="en-US" dirty="0"/>
              <a:t>2017 Interpretation and implementation of the guidelines by the German government: The German government introduces tender models for onshore &amp; offshore wind and free-field PV</a:t>
            </a:r>
          </a:p>
          <a:p>
            <a:pPr lvl="1"/>
            <a:r>
              <a:rPr lang="en-US" dirty="0"/>
              <a:t>At first legislation included preferential treatment for “community energy” </a:t>
            </a:r>
          </a:p>
          <a:p>
            <a:pPr lvl="1"/>
            <a:r>
              <a:rPr lang="en-US" dirty="0"/>
              <a:t>conventional investors had formed puppet community energy companies as a vehicle to benefit from the exemptions and won &gt;90% of auctions, thereafter the German government stripped the legislation of preferential treatment for community energy</a:t>
            </a:r>
            <a:endParaRPr lang="de-DE" dirty="0"/>
          </a:p>
        </p:txBody>
      </p:sp>
      <p:sp>
        <p:nvSpPr>
          <p:cNvPr id="4" name="Textfeld 3">
            <a:extLst>
              <a:ext uri="{FF2B5EF4-FFF2-40B4-BE49-F238E27FC236}">
                <a16:creationId xmlns:a16="http://schemas.microsoft.com/office/drawing/2014/main" id="{1B43B39D-C2A6-4DB0-9A4B-0FD429FA7270}"/>
              </a:ext>
            </a:extLst>
          </p:cNvPr>
          <p:cNvSpPr txBox="1"/>
          <p:nvPr/>
        </p:nvSpPr>
        <p:spPr>
          <a:xfrm>
            <a:off x="7086560" y="305534"/>
            <a:ext cx="1800200" cy="923330"/>
          </a:xfrm>
          <a:prstGeom prst="rect">
            <a:avLst/>
          </a:prstGeom>
          <a:solidFill>
            <a:srgbClr val="B7ECFF"/>
          </a:solidFill>
        </p:spPr>
        <p:txBody>
          <a:bodyPr wrap="square" rtlCol="0">
            <a:spAutoFit/>
          </a:bodyPr>
          <a:lstStyle/>
          <a:p>
            <a:pPr algn="ctr"/>
            <a:r>
              <a:rPr lang="de-DE" b="1" err="1"/>
              <a:t>Introduction</a:t>
            </a:r>
            <a:r>
              <a:rPr lang="de-DE" b="1"/>
              <a:t> </a:t>
            </a:r>
            <a:r>
              <a:rPr lang="de-DE" b="1" err="1"/>
              <a:t>of</a:t>
            </a:r>
            <a:r>
              <a:rPr lang="de-DE" b="1"/>
              <a:t> </a:t>
            </a:r>
            <a:r>
              <a:rPr lang="de-DE" b="1" err="1"/>
              <a:t>tender</a:t>
            </a:r>
            <a:r>
              <a:rPr lang="de-DE" b="1"/>
              <a:t> </a:t>
            </a:r>
            <a:r>
              <a:rPr lang="de-DE" b="1" err="1"/>
              <a:t>model</a:t>
            </a:r>
            <a:r>
              <a:rPr lang="de-DE" b="1"/>
              <a:t> 2017</a:t>
            </a:r>
          </a:p>
        </p:txBody>
      </p:sp>
      <p:pic>
        <p:nvPicPr>
          <p:cNvPr id="5" name="Picture 4">
            <a:extLst>
              <a:ext uri="{FF2B5EF4-FFF2-40B4-BE49-F238E27FC236}">
                <a16:creationId xmlns:a16="http://schemas.microsoft.com/office/drawing/2014/main" id="{31399F66-769C-5048-BE6A-8E2CEDE4732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086560" y="305534"/>
            <a:ext cx="1800200" cy="2081425"/>
          </a:xfrm>
          <a:prstGeom prst="rect">
            <a:avLst/>
          </a:prstGeom>
          <a:noFill/>
          <a:ln w="57150">
            <a:solidFill>
              <a:schemeClr val="bg1"/>
            </a:solidFill>
          </a:ln>
          <a:effectLst>
            <a:outerShdw blurRad="63500" sx="102000" sy="102000" algn="ctr" rotWithShape="0">
              <a:prstClr val="black">
                <a:alpha val="40000"/>
              </a:prstClr>
            </a:outerShdw>
          </a:effectLst>
        </p:spPr>
      </p:pic>
      <p:sp>
        <p:nvSpPr>
          <p:cNvPr id="7" name="Inhaltsplatzhalter 2">
            <a:extLst>
              <a:ext uri="{FF2B5EF4-FFF2-40B4-BE49-F238E27FC236}">
                <a16:creationId xmlns:a16="http://schemas.microsoft.com/office/drawing/2014/main" id="{3C4205FA-ECBF-404F-94B5-A712189AE919}"/>
              </a:ext>
            </a:extLst>
          </p:cNvPr>
          <p:cNvSpPr txBox="1">
            <a:spLocks/>
          </p:cNvSpPr>
          <p:nvPr/>
        </p:nvSpPr>
        <p:spPr bwMode="auto">
          <a:xfrm>
            <a:off x="457200" y="1600200"/>
            <a:ext cx="6629360" cy="938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2014: EU </a:t>
            </a:r>
            <a:r>
              <a:rPr lang="en-US" dirty="0"/>
              <a:t>Guidelines on state aid for environmental protection and energy 2014-2020</a:t>
            </a:r>
          </a:p>
          <a:p>
            <a:pPr marL="0" indent="0">
              <a:buFont typeface="Arial" charset="0"/>
              <a:buNone/>
            </a:pPr>
            <a:endParaRPr lang="en-US" dirty="0"/>
          </a:p>
        </p:txBody>
      </p:sp>
      <p:sp>
        <p:nvSpPr>
          <p:cNvPr id="6" name="Pfeil: nach unten 5">
            <a:extLst>
              <a:ext uri="{FF2B5EF4-FFF2-40B4-BE49-F238E27FC236}">
                <a16:creationId xmlns:a16="http://schemas.microsoft.com/office/drawing/2014/main" id="{60C57D7C-1E43-47B8-A2F1-2D90EB5EA81F}"/>
              </a:ext>
            </a:extLst>
          </p:cNvPr>
          <p:cNvSpPr/>
          <p:nvPr/>
        </p:nvSpPr>
        <p:spPr>
          <a:xfrm>
            <a:off x="4139952" y="2401804"/>
            <a:ext cx="576064" cy="504056"/>
          </a:xfrm>
          <a:prstGeom prst="downArrow">
            <a:avLst/>
          </a:prstGeom>
          <a:solidFill>
            <a:srgbClr val="B7EC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9908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64C548-446F-D143-AA0E-BCAAE97AAC24}"/>
              </a:ext>
            </a:extLst>
          </p:cNvPr>
          <p:cNvPicPr>
            <a:picLocks noChangeAspect="1"/>
          </p:cNvPicPr>
          <p:nvPr/>
        </p:nvPicPr>
        <p:blipFill>
          <a:blip r:embed="rId3"/>
          <a:stretch>
            <a:fillRect/>
          </a:stretch>
        </p:blipFill>
        <p:spPr>
          <a:xfrm>
            <a:off x="0" y="1781060"/>
            <a:ext cx="9144000" cy="3295880"/>
          </a:xfrm>
          <a:prstGeom prst="rect">
            <a:avLst/>
          </a:prstGeom>
        </p:spPr>
      </p:pic>
      <p:sp>
        <p:nvSpPr>
          <p:cNvPr id="3" name="Inhaltsplatzhalter 2">
            <a:extLst>
              <a:ext uri="{FF2B5EF4-FFF2-40B4-BE49-F238E27FC236}">
                <a16:creationId xmlns:a16="http://schemas.microsoft.com/office/drawing/2014/main" id="{1DCAD7A0-1765-49C1-918C-C2609DEB0C5E}"/>
              </a:ext>
            </a:extLst>
          </p:cNvPr>
          <p:cNvSpPr>
            <a:spLocks noGrp="1"/>
          </p:cNvSpPr>
          <p:nvPr>
            <p:ph idx="1"/>
          </p:nvPr>
        </p:nvSpPr>
        <p:spPr>
          <a:xfrm>
            <a:off x="140469" y="6237312"/>
            <a:ext cx="8229600" cy="320899"/>
          </a:xfrm>
        </p:spPr>
        <p:txBody>
          <a:bodyPr/>
          <a:lstStyle/>
          <a:p>
            <a:pPr marL="0" indent="0">
              <a:buNone/>
            </a:pPr>
            <a:r>
              <a:rPr lang="en-US" sz="1200" i="1" dirty="0">
                <a:solidFill>
                  <a:schemeClr val="tx1">
                    <a:lumMod val="50000"/>
                    <a:lumOff val="50000"/>
                  </a:schemeClr>
                </a:solidFill>
              </a:rPr>
              <a:t>Source: </a:t>
            </a:r>
            <a:r>
              <a:rPr lang="en-US" sz="1200" i="1" dirty="0" err="1">
                <a:solidFill>
                  <a:schemeClr val="tx1">
                    <a:lumMod val="50000"/>
                    <a:lumOff val="50000"/>
                  </a:schemeClr>
                </a:solidFill>
              </a:rPr>
              <a:t>trend:research</a:t>
            </a:r>
            <a:r>
              <a:rPr lang="en-US" sz="1200" i="1" dirty="0">
                <a:solidFill>
                  <a:schemeClr val="tx1">
                    <a:lumMod val="50000"/>
                    <a:lumOff val="50000"/>
                  </a:schemeClr>
                </a:solidFill>
              </a:rPr>
              <a:t> (</a:t>
            </a:r>
            <a:r>
              <a:rPr lang="en-US" sz="1200" dirty="0">
                <a:solidFill>
                  <a:schemeClr val="tx1">
                    <a:lumMod val="50000"/>
                    <a:lumOff val="50000"/>
                  </a:schemeClr>
                </a:solidFill>
              </a:rPr>
              <a:t>04/2013), </a:t>
            </a:r>
            <a:r>
              <a:rPr lang="en-US" sz="1200" dirty="0" err="1">
                <a:solidFill>
                  <a:schemeClr val="tx1">
                    <a:lumMod val="50000"/>
                    <a:lumOff val="50000"/>
                  </a:schemeClr>
                </a:solidFill>
              </a:rPr>
              <a:t>trend:research</a:t>
            </a:r>
            <a:r>
              <a:rPr lang="en-US" sz="1200" dirty="0">
                <a:solidFill>
                  <a:schemeClr val="tx1">
                    <a:lumMod val="50000"/>
                    <a:lumOff val="50000"/>
                  </a:schemeClr>
                </a:solidFill>
              </a:rPr>
              <a:t> (2017)</a:t>
            </a:r>
            <a:endParaRPr lang="de-DE" sz="1200" dirty="0">
              <a:solidFill>
                <a:schemeClr val="tx1">
                  <a:lumMod val="50000"/>
                  <a:lumOff val="50000"/>
                </a:schemeClr>
              </a:solidFill>
            </a:endParaRPr>
          </a:p>
          <a:p>
            <a:pPr marL="0" indent="0">
              <a:buNone/>
            </a:pPr>
            <a:endParaRPr lang="de-DE" sz="1200" dirty="0">
              <a:solidFill>
                <a:schemeClr val="tx1">
                  <a:lumMod val="50000"/>
                  <a:lumOff val="50000"/>
                </a:schemeClr>
              </a:solidFill>
            </a:endParaRPr>
          </a:p>
          <a:p>
            <a:endParaRPr lang="de-DE" sz="1200" dirty="0">
              <a:solidFill>
                <a:schemeClr val="tx1">
                  <a:lumMod val="50000"/>
                  <a:lumOff val="50000"/>
                </a:schemeClr>
              </a:solidFill>
            </a:endParaRPr>
          </a:p>
        </p:txBody>
      </p:sp>
      <p:sp>
        <p:nvSpPr>
          <p:cNvPr id="5" name="Titel 1">
            <a:extLst>
              <a:ext uri="{FF2B5EF4-FFF2-40B4-BE49-F238E27FC236}">
                <a16:creationId xmlns:a16="http://schemas.microsoft.com/office/drawing/2014/main" id="{0BC30BC9-94C1-4655-A12D-92B50B55A49D}"/>
              </a:ext>
            </a:extLst>
          </p:cNvPr>
          <p:cNvSpPr txBox="1">
            <a:spLocks/>
          </p:cNvSpPr>
          <p:nvPr/>
        </p:nvSpPr>
        <p:spPr bwMode="auto">
          <a:xfrm>
            <a:off x="457200" y="33722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800" b="1" kern="1200">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Calibri" pitchFamily="34" charset="0"/>
              </a:defRPr>
            </a:lvl2pPr>
            <a:lvl3pPr algn="l" rtl="0" eaLnBrk="1" fontAlgn="base" hangingPunct="1">
              <a:spcBef>
                <a:spcPct val="0"/>
              </a:spcBef>
              <a:spcAft>
                <a:spcPct val="0"/>
              </a:spcAft>
              <a:defRPr sz="2800" b="1">
                <a:solidFill>
                  <a:schemeClr val="tx1"/>
                </a:solidFill>
                <a:latin typeface="Calibri" pitchFamily="34" charset="0"/>
              </a:defRPr>
            </a:lvl3pPr>
            <a:lvl4pPr algn="l" rtl="0" eaLnBrk="1" fontAlgn="base" hangingPunct="1">
              <a:spcBef>
                <a:spcPct val="0"/>
              </a:spcBef>
              <a:spcAft>
                <a:spcPct val="0"/>
              </a:spcAft>
              <a:defRPr sz="2800" b="1">
                <a:solidFill>
                  <a:schemeClr val="tx1"/>
                </a:solidFill>
                <a:latin typeface="Calibri" pitchFamily="34" charset="0"/>
              </a:defRPr>
            </a:lvl4pPr>
            <a:lvl5pPr algn="l" rtl="0" eaLnBrk="1" fontAlgn="base" hangingPunct="1">
              <a:spcBef>
                <a:spcPct val="0"/>
              </a:spcBef>
              <a:spcAft>
                <a:spcPct val="0"/>
              </a:spcAft>
              <a:defRPr sz="2800" b="1">
                <a:solidFill>
                  <a:schemeClr val="tx1"/>
                </a:solidFill>
                <a:latin typeface="Calibri" pitchFamily="34" charset="0"/>
              </a:defRPr>
            </a:lvl5pPr>
            <a:lvl6pPr marL="457200" algn="l" rtl="0" eaLnBrk="1" fontAlgn="base" hangingPunct="1">
              <a:spcBef>
                <a:spcPct val="0"/>
              </a:spcBef>
              <a:spcAft>
                <a:spcPct val="0"/>
              </a:spcAft>
              <a:defRPr sz="2800" b="1">
                <a:solidFill>
                  <a:schemeClr val="tx1"/>
                </a:solidFill>
                <a:latin typeface="Calibri" pitchFamily="34" charset="0"/>
              </a:defRPr>
            </a:lvl6pPr>
            <a:lvl7pPr marL="914400" algn="l" rtl="0" eaLnBrk="1" fontAlgn="base" hangingPunct="1">
              <a:spcBef>
                <a:spcPct val="0"/>
              </a:spcBef>
              <a:spcAft>
                <a:spcPct val="0"/>
              </a:spcAft>
              <a:defRPr sz="2800" b="1">
                <a:solidFill>
                  <a:schemeClr val="tx1"/>
                </a:solidFill>
                <a:latin typeface="Calibri" pitchFamily="34" charset="0"/>
              </a:defRPr>
            </a:lvl7pPr>
            <a:lvl8pPr marL="1371600" algn="l" rtl="0" eaLnBrk="1" fontAlgn="base" hangingPunct="1">
              <a:spcBef>
                <a:spcPct val="0"/>
              </a:spcBef>
              <a:spcAft>
                <a:spcPct val="0"/>
              </a:spcAft>
              <a:defRPr sz="2800" b="1">
                <a:solidFill>
                  <a:schemeClr val="tx1"/>
                </a:solidFill>
                <a:latin typeface="Calibri" pitchFamily="34" charset="0"/>
              </a:defRPr>
            </a:lvl8pPr>
            <a:lvl9pPr marL="1828800" algn="l" rtl="0" eaLnBrk="1" fontAlgn="base" hangingPunct="1">
              <a:spcBef>
                <a:spcPct val="0"/>
              </a:spcBef>
              <a:spcAft>
                <a:spcPct val="0"/>
              </a:spcAft>
              <a:defRPr sz="2800" b="1">
                <a:solidFill>
                  <a:schemeClr val="tx1"/>
                </a:solidFill>
                <a:latin typeface="Calibri" pitchFamily="34" charset="0"/>
              </a:defRPr>
            </a:lvl9pPr>
          </a:lstStyle>
          <a:p>
            <a:r>
              <a:rPr lang="en-US"/>
              <a:t>Trends in the share of ownership in installed RE capacity</a:t>
            </a:r>
            <a:endParaRPr lang="de-DE"/>
          </a:p>
        </p:txBody>
      </p:sp>
      <p:sp>
        <p:nvSpPr>
          <p:cNvPr id="11" name="Pfeil: nach unten 10">
            <a:extLst>
              <a:ext uri="{FF2B5EF4-FFF2-40B4-BE49-F238E27FC236}">
                <a16:creationId xmlns:a16="http://schemas.microsoft.com/office/drawing/2014/main" id="{FC43FDEB-3AB2-48CE-8BFA-ED1DD9A03D19}"/>
              </a:ext>
            </a:extLst>
          </p:cNvPr>
          <p:cNvSpPr/>
          <p:nvPr/>
        </p:nvSpPr>
        <p:spPr>
          <a:xfrm>
            <a:off x="8316416" y="2348880"/>
            <a:ext cx="107307"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unten 12">
            <a:extLst>
              <a:ext uri="{FF2B5EF4-FFF2-40B4-BE49-F238E27FC236}">
                <a16:creationId xmlns:a16="http://schemas.microsoft.com/office/drawing/2014/main" id="{7B92795C-FB7D-49C6-AB38-05A5671F9490}"/>
              </a:ext>
            </a:extLst>
          </p:cNvPr>
          <p:cNvSpPr/>
          <p:nvPr/>
        </p:nvSpPr>
        <p:spPr>
          <a:xfrm flipV="1">
            <a:off x="6997846" y="4716900"/>
            <a:ext cx="144016" cy="360040"/>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38F29AC2-377C-4F66-833E-67537CF4CCD4}"/>
              </a:ext>
            </a:extLst>
          </p:cNvPr>
          <p:cNvSpPr/>
          <p:nvPr/>
        </p:nvSpPr>
        <p:spPr>
          <a:xfrm>
            <a:off x="1907704" y="2708920"/>
            <a:ext cx="1044000" cy="10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a:solidFill>
                  <a:schemeClr val="tx1"/>
                </a:solidFill>
              </a:rPr>
              <a:t>72.9 </a:t>
            </a:r>
            <a:r>
              <a:rPr lang="de-DE" sz="1200" b="1" err="1">
                <a:solidFill>
                  <a:schemeClr val="tx1"/>
                </a:solidFill>
              </a:rPr>
              <a:t>GWel</a:t>
            </a:r>
            <a:endParaRPr lang="de-DE" sz="1200" b="1">
              <a:solidFill>
                <a:schemeClr val="tx1"/>
              </a:solidFill>
            </a:endParaRPr>
          </a:p>
        </p:txBody>
      </p:sp>
      <p:sp>
        <p:nvSpPr>
          <p:cNvPr id="17" name="Ellipse 16">
            <a:extLst>
              <a:ext uri="{FF2B5EF4-FFF2-40B4-BE49-F238E27FC236}">
                <a16:creationId xmlns:a16="http://schemas.microsoft.com/office/drawing/2014/main" id="{0E8B38F5-2CBB-4947-8663-A0A8F0EF5B13}"/>
              </a:ext>
            </a:extLst>
          </p:cNvPr>
          <p:cNvSpPr/>
          <p:nvPr/>
        </p:nvSpPr>
        <p:spPr>
          <a:xfrm>
            <a:off x="5940152" y="2732403"/>
            <a:ext cx="1044000" cy="10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a:solidFill>
                  <a:schemeClr val="tx1"/>
                </a:solidFill>
              </a:rPr>
              <a:t>100.3 </a:t>
            </a:r>
            <a:r>
              <a:rPr lang="de-DE" sz="1200" b="1" err="1">
                <a:solidFill>
                  <a:schemeClr val="tx1"/>
                </a:solidFill>
              </a:rPr>
              <a:t>GWel</a:t>
            </a:r>
            <a:endParaRPr lang="de-DE" sz="1200" b="1">
              <a:solidFill>
                <a:schemeClr val="tx1"/>
              </a:solidFill>
            </a:endParaRPr>
          </a:p>
        </p:txBody>
      </p:sp>
      <p:sp>
        <p:nvSpPr>
          <p:cNvPr id="4" name="TextBox 3">
            <a:extLst>
              <a:ext uri="{FF2B5EF4-FFF2-40B4-BE49-F238E27FC236}">
                <a16:creationId xmlns:a16="http://schemas.microsoft.com/office/drawing/2014/main" id="{6791A804-0089-8B40-886E-A4A6542BB528}"/>
              </a:ext>
            </a:extLst>
          </p:cNvPr>
          <p:cNvSpPr txBox="1"/>
          <p:nvPr/>
        </p:nvSpPr>
        <p:spPr>
          <a:xfrm>
            <a:off x="1877414" y="1423460"/>
            <a:ext cx="7675015" cy="369332"/>
          </a:xfrm>
          <a:prstGeom prst="rect">
            <a:avLst/>
          </a:prstGeom>
          <a:noFill/>
        </p:spPr>
        <p:txBody>
          <a:bodyPr wrap="square" rtlCol="0">
            <a:spAutoFit/>
          </a:bodyPr>
          <a:lstStyle/>
          <a:p>
            <a:r>
              <a:rPr lang="de-DE" dirty="0"/>
              <a:t>2012				         2017</a:t>
            </a:r>
          </a:p>
        </p:txBody>
      </p:sp>
    </p:spTree>
    <p:extLst>
      <p:ext uri="{BB962C8B-B14F-4D97-AF65-F5344CB8AC3E}">
        <p14:creationId xmlns:p14="http://schemas.microsoft.com/office/powerpoint/2010/main" val="3310500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9CC41A-8337-4F37-828E-172CD8E04951}"/>
              </a:ext>
            </a:extLst>
          </p:cNvPr>
          <p:cNvSpPr>
            <a:spLocks noGrp="1"/>
          </p:cNvSpPr>
          <p:nvPr>
            <p:ph type="title"/>
          </p:nvPr>
        </p:nvSpPr>
        <p:spPr/>
        <p:txBody>
          <a:bodyPr/>
          <a:lstStyle/>
          <a:p>
            <a:r>
              <a:rPr lang="en-US"/>
              <a:t>Cumulative number of energy cooperatives founded (within the DGRV) </a:t>
            </a:r>
            <a:endParaRPr lang="de-DE"/>
          </a:p>
        </p:txBody>
      </p:sp>
      <p:sp>
        <p:nvSpPr>
          <p:cNvPr id="3" name="Inhaltsplatzhalter 2">
            <a:extLst>
              <a:ext uri="{FF2B5EF4-FFF2-40B4-BE49-F238E27FC236}">
                <a16:creationId xmlns:a16="http://schemas.microsoft.com/office/drawing/2014/main" id="{A382ADBF-D82E-41CC-AD63-9C4F9E3ACA15}"/>
              </a:ext>
            </a:extLst>
          </p:cNvPr>
          <p:cNvSpPr>
            <a:spLocks noGrp="1"/>
          </p:cNvSpPr>
          <p:nvPr>
            <p:ph idx="1"/>
          </p:nvPr>
        </p:nvSpPr>
        <p:spPr>
          <a:xfrm>
            <a:off x="457200" y="5733256"/>
            <a:ext cx="8229600" cy="392907"/>
          </a:xfrm>
        </p:spPr>
        <p:txBody>
          <a:bodyPr/>
          <a:lstStyle/>
          <a:p>
            <a:pPr marL="0" indent="0">
              <a:buNone/>
            </a:pPr>
            <a:r>
              <a:rPr lang="en-US" sz="1600" i="1">
                <a:solidFill>
                  <a:schemeClr val="tx1">
                    <a:lumMod val="50000"/>
                    <a:lumOff val="50000"/>
                  </a:schemeClr>
                </a:solidFill>
              </a:rPr>
              <a:t>Source: DGRV (2017).</a:t>
            </a:r>
            <a:endParaRPr lang="de-DE" sz="1600">
              <a:solidFill>
                <a:schemeClr val="tx1">
                  <a:lumMod val="50000"/>
                  <a:lumOff val="50000"/>
                </a:schemeClr>
              </a:solidFill>
            </a:endParaRPr>
          </a:p>
        </p:txBody>
      </p:sp>
      <p:pic>
        <p:nvPicPr>
          <p:cNvPr id="5" name="Picture 5">
            <a:extLst>
              <a:ext uri="{FF2B5EF4-FFF2-40B4-BE49-F238E27FC236}">
                <a16:creationId xmlns:a16="http://schemas.microsoft.com/office/drawing/2014/main" id="{06A3A438-8FBD-45FD-8BB1-FB3569890EF5}"/>
              </a:ext>
            </a:extLst>
          </p:cNvPr>
          <p:cNvPicPr/>
          <p:nvPr/>
        </p:nvPicPr>
        <p:blipFill>
          <a:blip r:embed="rId3"/>
          <a:stretch>
            <a:fillRect/>
          </a:stretch>
        </p:blipFill>
        <p:spPr>
          <a:xfrm>
            <a:off x="866831" y="1417638"/>
            <a:ext cx="5588140" cy="3991947"/>
          </a:xfrm>
          <a:prstGeom prst="rect">
            <a:avLst/>
          </a:prstGeom>
        </p:spPr>
      </p:pic>
      <p:sp>
        <p:nvSpPr>
          <p:cNvPr id="4" name="Textfeld 2">
            <a:extLst>
              <a:ext uri="{FF2B5EF4-FFF2-40B4-BE49-F238E27FC236}">
                <a16:creationId xmlns:a16="http://schemas.microsoft.com/office/drawing/2014/main" id="{48287AA7-CFEA-4B07-92A1-6EC4325F44B3}"/>
              </a:ext>
            </a:extLst>
          </p:cNvPr>
          <p:cNvSpPr txBox="1">
            <a:spLocks noChangeArrowheads="1"/>
          </p:cNvSpPr>
          <p:nvPr/>
        </p:nvSpPr>
        <p:spPr bwMode="auto">
          <a:xfrm rot="16200000">
            <a:off x="-1199748" y="3272243"/>
            <a:ext cx="3961170" cy="33855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de-DE" sz="1600" b="1" err="1">
                <a:effectLst/>
                <a:latin typeface="Calibri" panose="020F0502020204030204" pitchFamily="34" charset="0"/>
                <a:ea typeface="Calibri" panose="020F0502020204030204" pitchFamily="34" charset="0"/>
              </a:rPr>
              <a:t>number</a:t>
            </a:r>
            <a:r>
              <a:rPr lang="de-DE" sz="1600" b="1">
                <a:effectLst/>
                <a:latin typeface="Calibri" panose="020F0502020204030204" pitchFamily="34" charset="0"/>
                <a:ea typeface="Calibri" panose="020F0502020204030204" pitchFamily="34" charset="0"/>
              </a:rPr>
              <a:t> </a:t>
            </a:r>
            <a:r>
              <a:rPr lang="de-DE" sz="1600" b="1" err="1">
                <a:effectLst/>
                <a:latin typeface="Calibri" panose="020F0502020204030204" pitchFamily="34" charset="0"/>
                <a:ea typeface="Calibri" panose="020F0502020204030204" pitchFamily="34" charset="0"/>
              </a:rPr>
              <a:t>of</a:t>
            </a:r>
            <a:r>
              <a:rPr lang="de-DE" sz="1600" b="1">
                <a:effectLst/>
                <a:latin typeface="Calibri" panose="020F0502020204030204" pitchFamily="34" charset="0"/>
                <a:ea typeface="Calibri" panose="020F0502020204030204" pitchFamily="34" charset="0"/>
              </a:rPr>
              <a:t> </a:t>
            </a:r>
            <a:r>
              <a:rPr lang="de-DE" sz="1600" b="1" err="1">
                <a:effectLst/>
                <a:latin typeface="Calibri" panose="020F0502020204030204" pitchFamily="34" charset="0"/>
                <a:ea typeface="Calibri" panose="020F0502020204030204" pitchFamily="34" charset="0"/>
              </a:rPr>
              <a:t>electricity</a:t>
            </a:r>
            <a:r>
              <a:rPr lang="de-DE" sz="1600" b="1">
                <a:effectLst/>
                <a:latin typeface="Calibri" panose="020F0502020204030204" pitchFamily="34" charset="0"/>
                <a:ea typeface="Calibri" panose="020F0502020204030204" pitchFamily="34" charset="0"/>
              </a:rPr>
              <a:t> </a:t>
            </a:r>
            <a:r>
              <a:rPr lang="de-DE" sz="1600" b="1" err="1">
                <a:effectLst/>
                <a:latin typeface="Calibri" panose="020F0502020204030204" pitchFamily="34" charset="0"/>
                <a:ea typeface="Calibri" panose="020F0502020204030204" pitchFamily="34" charset="0"/>
              </a:rPr>
              <a:t>cooperatives</a:t>
            </a:r>
            <a:endParaRPr lang="de-DE" sz="2000" b="1">
              <a:effectLst/>
              <a:latin typeface="Calibri" panose="020F0502020204030204" pitchFamily="34" charset="0"/>
              <a:ea typeface="Calibri" panose="020F0502020204030204" pitchFamily="34" charset="0"/>
            </a:endParaRPr>
          </a:p>
        </p:txBody>
      </p:sp>
      <p:sp>
        <p:nvSpPr>
          <p:cNvPr id="6" name="Rechteck 5">
            <a:extLst>
              <a:ext uri="{FF2B5EF4-FFF2-40B4-BE49-F238E27FC236}">
                <a16:creationId xmlns:a16="http://schemas.microsoft.com/office/drawing/2014/main" id="{AEA12FC2-5959-41AC-A446-E7949A53E834}"/>
              </a:ext>
            </a:extLst>
          </p:cNvPr>
          <p:cNvSpPr/>
          <p:nvPr/>
        </p:nvSpPr>
        <p:spPr>
          <a:xfrm>
            <a:off x="6228184" y="3151063"/>
            <a:ext cx="1584176" cy="392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66640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AE3A5F7B-E932-41E7-81FE-0967B4811B1B}"/>
              </a:ext>
            </a:extLst>
          </p:cNvPr>
          <p:cNvGrpSpPr/>
          <p:nvPr/>
        </p:nvGrpSpPr>
        <p:grpSpPr>
          <a:xfrm>
            <a:off x="1115616" y="2066847"/>
            <a:ext cx="6512024" cy="4242473"/>
            <a:chOff x="755576" y="1490783"/>
            <a:chExt cx="6512024" cy="4242473"/>
          </a:xfrm>
        </p:grpSpPr>
        <p:pic>
          <p:nvPicPr>
            <p:cNvPr id="4" name="Grafik 3">
              <a:extLst>
                <a:ext uri="{FF2B5EF4-FFF2-40B4-BE49-F238E27FC236}">
                  <a16:creationId xmlns:a16="http://schemas.microsoft.com/office/drawing/2014/main" id="{2990B6B3-2800-4637-8818-CB6D18A83AB4}"/>
                </a:ext>
              </a:extLst>
            </p:cNvPr>
            <p:cNvPicPr>
              <a:picLocks noChangeAspect="1"/>
            </p:cNvPicPr>
            <p:nvPr/>
          </p:nvPicPr>
          <p:blipFill>
            <a:blip r:embed="rId3"/>
            <a:stretch>
              <a:fillRect/>
            </a:stretch>
          </p:blipFill>
          <p:spPr>
            <a:xfrm>
              <a:off x="755576" y="1490783"/>
              <a:ext cx="6512024" cy="4242473"/>
            </a:xfrm>
            <a:prstGeom prst="rect">
              <a:avLst/>
            </a:prstGeom>
          </p:spPr>
        </p:pic>
        <p:sp>
          <p:nvSpPr>
            <p:cNvPr id="6" name="Rechteck 5">
              <a:extLst>
                <a:ext uri="{FF2B5EF4-FFF2-40B4-BE49-F238E27FC236}">
                  <a16:creationId xmlns:a16="http://schemas.microsoft.com/office/drawing/2014/main" id="{14B7A493-33D0-4484-89F7-35792FBB0DF4}"/>
                </a:ext>
              </a:extLst>
            </p:cNvPr>
            <p:cNvSpPr/>
            <p:nvPr/>
          </p:nvSpPr>
          <p:spPr>
            <a:xfrm>
              <a:off x="2693057" y="1926558"/>
              <a:ext cx="1086855" cy="3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1"/>
                  </a:solidFill>
                </a:rPr>
                <a:t>New </a:t>
              </a:r>
              <a:r>
                <a:rPr lang="de-DE" sz="1200" dirty="0" err="1">
                  <a:solidFill>
                    <a:schemeClr val="tx1"/>
                  </a:solidFill>
                </a:rPr>
                <a:t>founding</a:t>
              </a:r>
              <a:endParaRPr lang="de-DE" sz="1200" dirty="0">
                <a:solidFill>
                  <a:schemeClr val="tx1"/>
                </a:solidFill>
              </a:endParaRPr>
            </a:p>
          </p:txBody>
        </p:sp>
        <p:sp>
          <p:nvSpPr>
            <p:cNvPr id="8" name="Rechteck 7">
              <a:extLst>
                <a:ext uri="{FF2B5EF4-FFF2-40B4-BE49-F238E27FC236}">
                  <a16:creationId xmlns:a16="http://schemas.microsoft.com/office/drawing/2014/main" id="{21F78853-AF6F-427A-A157-9D55978528D8}"/>
                </a:ext>
              </a:extLst>
            </p:cNvPr>
            <p:cNvSpPr/>
            <p:nvPr/>
          </p:nvSpPr>
          <p:spPr>
            <a:xfrm>
              <a:off x="4011588" y="1988840"/>
              <a:ext cx="1010072" cy="248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a:solidFill>
                    <a:schemeClr val="tx1"/>
                  </a:solidFill>
                </a:rPr>
                <a:t>Liquidation</a:t>
              </a:r>
            </a:p>
          </p:txBody>
        </p:sp>
      </p:grpSp>
      <p:sp>
        <p:nvSpPr>
          <p:cNvPr id="2" name="Titel 1">
            <a:extLst>
              <a:ext uri="{FF2B5EF4-FFF2-40B4-BE49-F238E27FC236}">
                <a16:creationId xmlns:a16="http://schemas.microsoft.com/office/drawing/2014/main" id="{6EEF8473-AECB-46DB-97C3-2931096EDC4B}"/>
              </a:ext>
            </a:extLst>
          </p:cNvPr>
          <p:cNvSpPr>
            <a:spLocks noGrp="1"/>
          </p:cNvSpPr>
          <p:nvPr>
            <p:ph type="title"/>
          </p:nvPr>
        </p:nvSpPr>
        <p:spPr/>
        <p:txBody>
          <a:bodyPr/>
          <a:lstStyle/>
          <a:p>
            <a:r>
              <a:rPr lang="de-DE" dirty="0"/>
              <a:t>Trends in </a:t>
            </a:r>
            <a:r>
              <a:rPr lang="de-DE" dirty="0" err="1"/>
              <a:t>the</a:t>
            </a:r>
            <a:r>
              <a:rPr lang="de-DE" dirty="0"/>
              <a:t> </a:t>
            </a:r>
            <a:r>
              <a:rPr lang="de-DE" dirty="0" err="1"/>
              <a:t>founding</a:t>
            </a:r>
            <a:r>
              <a:rPr lang="de-DE" dirty="0"/>
              <a:t> </a:t>
            </a:r>
            <a:r>
              <a:rPr lang="de-DE" dirty="0" err="1"/>
              <a:t>of</a:t>
            </a:r>
            <a:r>
              <a:rPr lang="de-DE" dirty="0"/>
              <a:t> </a:t>
            </a:r>
            <a:r>
              <a:rPr lang="de-DE" dirty="0" err="1"/>
              <a:t>new</a:t>
            </a:r>
            <a:r>
              <a:rPr lang="de-DE" dirty="0"/>
              <a:t> </a:t>
            </a:r>
            <a:r>
              <a:rPr lang="de-DE" dirty="0" err="1"/>
              <a:t>community-based</a:t>
            </a:r>
            <a:r>
              <a:rPr lang="de-DE" dirty="0"/>
              <a:t> </a:t>
            </a:r>
            <a:r>
              <a:rPr lang="de-DE" dirty="0" err="1"/>
              <a:t>companies</a:t>
            </a:r>
            <a:endParaRPr lang="de-DE" dirty="0"/>
          </a:p>
        </p:txBody>
      </p:sp>
      <p:sp>
        <p:nvSpPr>
          <p:cNvPr id="3" name="Inhaltsplatzhalter 2">
            <a:extLst>
              <a:ext uri="{FF2B5EF4-FFF2-40B4-BE49-F238E27FC236}">
                <a16:creationId xmlns:a16="http://schemas.microsoft.com/office/drawing/2014/main" id="{10E58F47-A420-4776-B769-E150185B88B6}"/>
              </a:ext>
            </a:extLst>
          </p:cNvPr>
          <p:cNvSpPr>
            <a:spLocks noGrp="1"/>
          </p:cNvSpPr>
          <p:nvPr>
            <p:ph idx="1"/>
          </p:nvPr>
        </p:nvSpPr>
        <p:spPr>
          <a:xfrm>
            <a:off x="457199" y="1359622"/>
            <a:ext cx="8324273" cy="1252735"/>
          </a:xfrm>
        </p:spPr>
        <p:txBody>
          <a:bodyPr/>
          <a:lstStyle/>
          <a:p>
            <a:pPr marL="0" indent="0">
              <a:buNone/>
            </a:pPr>
            <a:r>
              <a:rPr lang="de-DE" sz="1800" dirty="0"/>
              <a:t>New </a:t>
            </a:r>
            <a:r>
              <a:rPr lang="de-DE" sz="1800" dirty="0" err="1"/>
              <a:t>founding</a:t>
            </a:r>
            <a:r>
              <a:rPr lang="de-DE" sz="1800" dirty="0"/>
              <a:t> </a:t>
            </a:r>
            <a:r>
              <a:rPr lang="de-DE" sz="1800" dirty="0" err="1"/>
              <a:t>and</a:t>
            </a:r>
            <a:r>
              <a:rPr lang="de-DE" sz="1800" dirty="0"/>
              <a:t> </a:t>
            </a:r>
            <a:r>
              <a:rPr lang="de-DE" sz="1800" dirty="0" err="1"/>
              <a:t>liquidations</a:t>
            </a:r>
            <a:r>
              <a:rPr lang="de-DE" sz="1800" dirty="0"/>
              <a:t> </a:t>
            </a:r>
            <a:r>
              <a:rPr lang="de-DE" sz="1800" dirty="0" err="1"/>
              <a:t>of</a:t>
            </a:r>
            <a:r>
              <a:rPr lang="de-DE" sz="1800" dirty="0"/>
              <a:t> </a:t>
            </a:r>
            <a:r>
              <a:rPr lang="de-DE" sz="1800" dirty="0" err="1"/>
              <a:t>community-based</a:t>
            </a:r>
            <a:r>
              <a:rPr lang="de-DE" sz="1800" dirty="0"/>
              <a:t> </a:t>
            </a:r>
            <a:r>
              <a:rPr lang="de-DE" sz="1800" dirty="0" err="1"/>
              <a:t>renewable</a:t>
            </a:r>
            <a:r>
              <a:rPr lang="de-DE" sz="1800" dirty="0"/>
              <a:t> </a:t>
            </a:r>
            <a:r>
              <a:rPr lang="de-DE" sz="1800" dirty="0" err="1"/>
              <a:t>energy</a:t>
            </a:r>
            <a:r>
              <a:rPr lang="de-DE" sz="1800" dirty="0"/>
              <a:t> </a:t>
            </a:r>
            <a:r>
              <a:rPr lang="de-DE" sz="1800" dirty="0" err="1"/>
              <a:t>companies</a:t>
            </a:r>
            <a:endParaRPr lang="de-DE" sz="1800" dirty="0"/>
          </a:p>
        </p:txBody>
      </p:sp>
      <p:sp>
        <p:nvSpPr>
          <p:cNvPr id="9" name="Inhaltsplatzhalter 2">
            <a:extLst>
              <a:ext uri="{FF2B5EF4-FFF2-40B4-BE49-F238E27FC236}">
                <a16:creationId xmlns:a16="http://schemas.microsoft.com/office/drawing/2014/main" id="{E81115BD-3613-4B9F-9B2C-5969F4E1F939}"/>
              </a:ext>
            </a:extLst>
          </p:cNvPr>
          <p:cNvSpPr txBox="1">
            <a:spLocks/>
          </p:cNvSpPr>
          <p:nvPr/>
        </p:nvSpPr>
        <p:spPr bwMode="auto">
          <a:xfrm>
            <a:off x="328836" y="6251355"/>
            <a:ext cx="8229600" cy="3929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600" i="1">
                <a:solidFill>
                  <a:schemeClr val="tx1">
                    <a:lumMod val="50000"/>
                    <a:lumOff val="50000"/>
                  </a:schemeClr>
                </a:solidFill>
              </a:rPr>
              <a:t>Source: </a:t>
            </a:r>
            <a:r>
              <a:rPr lang="en-US" sz="1600" i="1" err="1">
                <a:solidFill>
                  <a:schemeClr val="tx1">
                    <a:lumMod val="50000"/>
                    <a:lumOff val="50000"/>
                  </a:schemeClr>
                </a:solidFill>
              </a:rPr>
              <a:t>Holstenkamp</a:t>
            </a:r>
            <a:r>
              <a:rPr lang="en-US" sz="1600" i="1">
                <a:solidFill>
                  <a:schemeClr val="tx1">
                    <a:lumMod val="50000"/>
                    <a:lumOff val="50000"/>
                  </a:schemeClr>
                </a:solidFill>
              </a:rPr>
              <a:t> (2017).</a:t>
            </a:r>
            <a:endParaRPr lang="de-DE" sz="1600">
              <a:solidFill>
                <a:schemeClr val="tx1">
                  <a:lumMod val="50000"/>
                  <a:lumOff val="50000"/>
                </a:schemeClr>
              </a:solidFill>
            </a:endParaRPr>
          </a:p>
        </p:txBody>
      </p:sp>
      <p:sp>
        <p:nvSpPr>
          <p:cNvPr id="11" name="Textfeld 10">
            <a:extLst>
              <a:ext uri="{FF2B5EF4-FFF2-40B4-BE49-F238E27FC236}">
                <a16:creationId xmlns:a16="http://schemas.microsoft.com/office/drawing/2014/main" id="{5CE25B4D-A199-4DEE-AE29-3811BA44DC02}"/>
              </a:ext>
            </a:extLst>
          </p:cNvPr>
          <p:cNvSpPr txBox="1"/>
          <p:nvPr/>
        </p:nvSpPr>
        <p:spPr>
          <a:xfrm>
            <a:off x="4710709" y="1780084"/>
            <a:ext cx="2214885" cy="646331"/>
          </a:xfrm>
          <a:prstGeom prst="rect">
            <a:avLst/>
          </a:prstGeom>
          <a:solidFill>
            <a:schemeClr val="accent5"/>
          </a:solidFill>
          <a:ln>
            <a:noFill/>
          </a:ln>
          <a:effectLst>
            <a:outerShdw blurRad="292100" dist="139700" dir="2700000" algn="tl" rotWithShape="0">
              <a:srgbClr val="333333">
                <a:alpha val="65000"/>
              </a:srgbClr>
            </a:outerShdw>
          </a:effectLst>
        </p:spPr>
        <p:txBody>
          <a:bodyPr wrap="square" rtlCol="0">
            <a:spAutoFit/>
          </a:bodyPr>
          <a:lstStyle>
            <a:defPPr>
              <a:defRPr lang="de-DE"/>
            </a:defPPr>
            <a:lvl1pPr algn="ctr">
              <a:defRPr b="1"/>
            </a:lvl1pPr>
          </a:lstStyle>
          <a:p>
            <a:r>
              <a:rPr lang="de-DE" dirty="0"/>
              <a:t>Solar </a:t>
            </a:r>
            <a:r>
              <a:rPr lang="de-DE" dirty="0" err="1"/>
              <a:t>feed</a:t>
            </a:r>
            <a:r>
              <a:rPr lang="de-DE" dirty="0"/>
              <a:t>-in </a:t>
            </a:r>
            <a:r>
              <a:rPr lang="de-DE" dirty="0" err="1"/>
              <a:t>tariffs</a:t>
            </a:r>
            <a:r>
              <a:rPr lang="de-DE" dirty="0"/>
              <a:t> </a:t>
            </a:r>
            <a:r>
              <a:rPr lang="de-DE" dirty="0" err="1"/>
              <a:t>cuts</a:t>
            </a:r>
            <a:r>
              <a:rPr lang="de-DE" dirty="0"/>
              <a:t> </a:t>
            </a:r>
            <a:r>
              <a:rPr lang="de-DE" dirty="0" err="1"/>
              <a:t>starting</a:t>
            </a:r>
            <a:r>
              <a:rPr lang="de-DE" dirty="0"/>
              <a:t> in 2010</a:t>
            </a:r>
          </a:p>
        </p:txBody>
      </p:sp>
      <p:sp>
        <p:nvSpPr>
          <p:cNvPr id="12" name="Textfeld 11">
            <a:extLst>
              <a:ext uri="{FF2B5EF4-FFF2-40B4-BE49-F238E27FC236}">
                <a16:creationId xmlns:a16="http://schemas.microsoft.com/office/drawing/2014/main" id="{FD69F760-C56C-4531-829E-6AEFC5E58E4C}"/>
              </a:ext>
            </a:extLst>
          </p:cNvPr>
          <p:cNvSpPr txBox="1"/>
          <p:nvPr/>
        </p:nvSpPr>
        <p:spPr>
          <a:xfrm>
            <a:off x="7020272" y="1754770"/>
            <a:ext cx="1800200" cy="923330"/>
          </a:xfrm>
          <a:prstGeom prst="rect">
            <a:avLst/>
          </a:prstGeom>
          <a:solidFill>
            <a:srgbClr val="B7ECFF"/>
          </a:solidFill>
          <a:ln>
            <a:noFill/>
          </a:ln>
          <a:effectLst>
            <a:outerShdw blurRad="292100" dist="139700" dir="2700000" algn="tl" rotWithShape="0">
              <a:srgbClr val="333333">
                <a:alpha val="65000"/>
              </a:srgbClr>
            </a:outerShdw>
          </a:effectLst>
        </p:spPr>
        <p:txBody>
          <a:bodyPr wrap="square" rtlCol="0">
            <a:spAutoFit/>
          </a:bodyPr>
          <a:lstStyle/>
          <a:p>
            <a:pPr algn="ctr"/>
            <a:r>
              <a:rPr lang="de-DE" b="1" err="1"/>
              <a:t>Introduction</a:t>
            </a:r>
            <a:r>
              <a:rPr lang="de-DE" b="1"/>
              <a:t> </a:t>
            </a:r>
            <a:r>
              <a:rPr lang="de-DE" b="1" err="1"/>
              <a:t>of</a:t>
            </a:r>
            <a:r>
              <a:rPr lang="de-DE" b="1"/>
              <a:t> </a:t>
            </a:r>
            <a:r>
              <a:rPr lang="de-DE" b="1" err="1"/>
              <a:t>tender</a:t>
            </a:r>
            <a:r>
              <a:rPr lang="de-DE" b="1"/>
              <a:t> </a:t>
            </a:r>
            <a:r>
              <a:rPr lang="de-DE" b="1" err="1"/>
              <a:t>model</a:t>
            </a:r>
            <a:r>
              <a:rPr lang="de-DE" b="1"/>
              <a:t> 2017</a:t>
            </a:r>
          </a:p>
        </p:txBody>
      </p:sp>
      <p:cxnSp>
        <p:nvCxnSpPr>
          <p:cNvPr id="13" name="Gerade Verbindung mit Pfeil 12">
            <a:extLst>
              <a:ext uri="{FF2B5EF4-FFF2-40B4-BE49-F238E27FC236}">
                <a16:creationId xmlns:a16="http://schemas.microsoft.com/office/drawing/2014/main" id="{97240554-D74E-42BB-AADE-99FE194D40AB}"/>
              </a:ext>
            </a:extLst>
          </p:cNvPr>
          <p:cNvCxnSpPr>
            <a:cxnSpLocks/>
          </p:cNvCxnSpPr>
          <p:nvPr/>
        </p:nvCxnSpPr>
        <p:spPr>
          <a:xfrm>
            <a:off x="5937970" y="2435952"/>
            <a:ext cx="0" cy="384947"/>
          </a:xfrm>
          <a:prstGeom prst="straightConnector1">
            <a:avLst/>
          </a:prstGeom>
          <a:ln w="38100">
            <a:solidFill>
              <a:srgbClr val="FFC000"/>
            </a:solidFill>
            <a:tailEnd type="triangle"/>
          </a:ln>
        </p:spPr>
        <p:style>
          <a:lnRef idx="1">
            <a:schemeClr val="accent5"/>
          </a:lnRef>
          <a:fillRef idx="0">
            <a:schemeClr val="accent5"/>
          </a:fillRef>
          <a:effectRef idx="0">
            <a:schemeClr val="accent5"/>
          </a:effectRef>
          <a:fontRef idx="minor">
            <a:schemeClr val="tx1"/>
          </a:fontRef>
        </p:style>
      </p:cxnSp>
      <p:cxnSp>
        <p:nvCxnSpPr>
          <p:cNvPr id="14" name="Gerade Verbindung mit Pfeil 13">
            <a:extLst>
              <a:ext uri="{FF2B5EF4-FFF2-40B4-BE49-F238E27FC236}">
                <a16:creationId xmlns:a16="http://schemas.microsoft.com/office/drawing/2014/main" id="{E0718F66-C12A-49E3-AC52-435620267B70}"/>
              </a:ext>
            </a:extLst>
          </p:cNvPr>
          <p:cNvCxnSpPr>
            <a:cxnSpLocks/>
            <a:stCxn id="12" idx="2"/>
          </p:cNvCxnSpPr>
          <p:nvPr/>
        </p:nvCxnSpPr>
        <p:spPr>
          <a:xfrm>
            <a:off x="7920372" y="2678100"/>
            <a:ext cx="0" cy="860448"/>
          </a:xfrm>
          <a:prstGeom prst="straightConnector1">
            <a:avLst/>
          </a:prstGeom>
          <a:ln w="38100">
            <a:solidFill>
              <a:srgbClr val="125ECE"/>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5794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D350AF-C2CC-B14E-A610-C4A275204C74}"/>
              </a:ext>
            </a:extLst>
          </p:cNvPr>
          <p:cNvPicPr>
            <a:picLocks noChangeAspect="1"/>
          </p:cNvPicPr>
          <p:nvPr/>
        </p:nvPicPr>
        <p:blipFill>
          <a:blip r:embed="rId3"/>
          <a:stretch>
            <a:fillRect/>
          </a:stretch>
        </p:blipFill>
        <p:spPr>
          <a:xfrm>
            <a:off x="7092280" y="274638"/>
            <a:ext cx="1763688" cy="1322766"/>
          </a:xfrm>
          <a:prstGeom prst="rect">
            <a:avLst/>
          </a:prstGeom>
        </p:spPr>
      </p:pic>
      <p:sp>
        <p:nvSpPr>
          <p:cNvPr id="2" name="Titel 1">
            <a:extLst>
              <a:ext uri="{FF2B5EF4-FFF2-40B4-BE49-F238E27FC236}">
                <a16:creationId xmlns:a16="http://schemas.microsoft.com/office/drawing/2014/main" id="{1EEF5FB5-319D-48D9-9AD7-808A5C0F28C1}"/>
              </a:ext>
            </a:extLst>
          </p:cNvPr>
          <p:cNvSpPr>
            <a:spLocks noGrp="1"/>
          </p:cNvSpPr>
          <p:nvPr>
            <p:ph type="title"/>
          </p:nvPr>
        </p:nvSpPr>
        <p:spPr/>
        <p:txBody>
          <a:bodyPr/>
          <a:lstStyle/>
          <a:p>
            <a:r>
              <a:rPr lang="en-US"/>
              <a:t>Discussion and lessons learned</a:t>
            </a:r>
            <a:br>
              <a:rPr lang="de-DE"/>
            </a:br>
            <a:endParaRPr lang="de-DE"/>
          </a:p>
        </p:txBody>
      </p:sp>
      <p:sp>
        <p:nvSpPr>
          <p:cNvPr id="3" name="Inhaltsplatzhalter 2">
            <a:extLst>
              <a:ext uri="{FF2B5EF4-FFF2-40B4-BE49-F238E27FC236}">
                <a16:creationId xmlns:a16="http://schemas.microsoft.com/office/drawing/2014/main" id="{6F355C9D-7F0C-4747-AFD7-60BDE09151DD}"/>
              </a:ext>
            </a:extLst>
          </p:cNvPr>
          <p:cNvSpPr>
            <a:spLocks noGrp="1"/>
          </p:cNvSpPr>
          <p:nvPr>
            <p:ph idx="1"/>
          </p:nvPr>
        </p:nvSpPr>
        <p:spPr>
          <a:xfrm>
            <a:off x="457200" y="1417638"/>
            <a:ext cx="8579296" cy="5035698"/>
          </a:xfrm>
          <a:solidFill>
            <a:schemeClr val="bg1"/>
          </a:solidFill>
        </p:spPr>
        <p:txBody>
          <a:bodyPr/>
          <a:lstStyle/>
          <a:p>
            <a:r>
              <a:rPr lang="de-DE" dirty="0"/>
              <a:t>In </a:t>
            </a:r>
            <a:r>
              <a:rPr lang="de-DE" dirty="0" err="1"/>
              <a:t>the</a:t>
            </a:r>
            <a:r>
              <a:rPr lang="de-DE" dirty="0"/>
              <a:t> </a:t>
            </a:r>
            <a:r>
              <a:rPr lang="de-DE" dirty="0" err="1"/>
              <a:t>first</a:t>
            </a:r>
            <a:r>
              <a:rPr lang="de-DE" dirty="0"/>
              <a:t> </a:t>
            </a:r>
            <a:r>
              <a:rPr lang="de-DE" dirty="0" err="1"/>
              <a:t>wave</a:t>
            </a:r>
            <a:r>
              <a:rPr lang="de-DE" dirty="0"/>
              <a:t> </a:t>
            </a:r>
            <a:r>
              <a:rPr lang="de-DE" dirty="0" err="1"/>
              <a:t>of</a:t>
            </a:r>
            <a:r>
              <a:rPr lang="de-DE" dirty="0"/>
              <a:t> </a:t>
            </a:r>
            <a:r>
              <a:rPr lang="de-DE" dirty="0" err="1"/>
              <a:t>renewable</a:t>
            </a:r>
            <a:r>
              <a:rPr lang="de-DE" dirty="0"/>
              <a:t> </a:t>
            </a:r>
            <a:r>
              <a:rPr lang="de-DE" dirty="0" err="1"/>
              <a:t>energy</a:t>
            </a:r>
            <a:r>
              <a:rPr lang="de-DE" dirty="0"/>
              <a:t> </a:t>
            </a:r>
            <a:r>
              <a:rPr lang="de-DE" dirty="0" err="1"/>
              <a:t>expansion</a:t>
            </a:r>
            <a:r>
              <a:rPr lang="de-DE" dirty="0"/>
              <a:t> after </a:t>
            </a:r>
            <a:r>
              <a:rPr lang="de-DE" dirty="0" err="1"/>
              <a:t>the</a:t>
            </a:r>
            <a:r>
              <a:rPr lang="de-DE" dirty="0"/>
              <a:t> </a:t>
            </a:r>
            <a:r>
              <a:rPr lang="de-DE" dirty="0" err="1"/>
              <a:t>introduction</a:t>
            </a:r>
            <a:r>
              <a:rPr lang="de-DE" dirty="0"/>
              <a:t> </a:t>
            </a:r>
            <a:r>
              <a:rPr lang="de-DE" dirty="0" err="1"/>
              <a:t>of</a:t>
            </a:r>
            <a:r>
              <a:rPr lang="de-DE" dirty="0"/>
              <a:t> </a:t>
            </a:r>
            <a:r>
              <a:rPr lang="de-DE" dirty="0" err="1"/>
              <a:t>the</a:t>
            </a:r>
            <a:r>
              <a:rPr lang="de-DE" dirty="0"/>
              <a:t> EEG (∼2002-2012) </a:t>
            </a:r>
            <a:r>
              <a:rPr lang="de-DE" dirty="0" err="1"/>
              <a:t>community</a:t>
            </a:r>
            <a:r>
              <a:rPr lang="de-DE" dirty="0"/>
              <a:t> </a:t>
            </a:r>
            <a:r>
              <a:rPr lang="de-DE" dirty="0" err="1"/>
              <a:t>energy</a:t>
            </a:r>
            <a:r>
              <a:rPr lang="de-DE" dirty="0"/>
              <a:t> </a:t>
            </a:r>
            <a:r>
              <a:rPr lang="de-DE" dirty="0" err="1"/>
              <a:t>proved</a:t>
            </a:r>
            <a:r>
              <a:rPr lang="de-DE" dirty="0"/>
              <a:t> </a:t>
            </a:r>
            <a:r>
              <a:rPr lang="de-DE" dirty="0" err="1"/>
              <a:t>to</a:t>
            </a:r>
            <a:r>
              <a:rPr lang="de-DE" dirty="0"/>
              <a:t> </a:t>
            </a:r>
            <a:r>
              <a:rPr lang="de-DE" dirty="0" err="1"/>
              <a:t>be</a:t>
            </a:r>
            <a:r>
              <a:rPr lang="de-DE" dirty="0"/>
              <a:t> </a:t>
            </a:r>
            <a:r>
              <a:rPr lang="de-DE" dirty="0" err="1"/>
              <a:t>able</a:t>
            </a:r>
            <a:r>
              <a:rPr lang="de-DE" dirty="0"/>
              <a:t> </a:t>
            </a:r>
            <a:r>
              <a:rPr lang="de-DE" dirty="0" err="1"/>
              <a:t>to</a:t>
            </a:r>
            <a:r>
              <a:rPr lang="de-DE" dirty="0"/>
              <a:t> </a:t>
            </a:r>
            <a:r>
              <a:rPr lang="de-DE" dirty="0" err="1"/>
              <a:t>collect</a:t>
            </a:r>
            <a:r>
              <a:rPr lang="de-DE" dirty="0"/>
              <a:t> large </a:t>
            </a:r>
            <a:r>
              <a:rPr lang="de-DE" dirty="0" err="1"/>
              <a:t>amounts</a:t>
            </a:r>
            <a:r>
              <a:rPr lang="de-DE" dirty="0"/>
              <a:t> </a:t>
            </a:r>
            <a:r>
              <a:rPr lang="de-DE" dirty="0" err="1"/>
              <a:t>of</a:t>
            </a:r>
            <a:r>
              <a:rPr lang="de-DE" dirty="0"/>
              <a:t> </a:t>
            </a:r>
            <a:r>
              <a:rPr lang="de-DE" dirty="0" err="1"/>
              <a:t>capital</a:t>
            </a:r>
            <a:r>
              <a:rPr lang="de-DE" dirty="0"/>
              <a:t> </a:t>
            </a:r>
            <a:r>
              <a:rPr lang="de-DE" dirty="0" err="1"/>
              <a:t>and</a:t>
            </a:r>
            <a:r>
              <a:rPr lang="de-DE" dirty="0"/>
              <a:t> </a:t>
            </a:r>
            <a:r>
              <a:rPr lang="de-DE" dirty="0" err="1"/>
              <a:t>proved</a:t>
            </a:r>
            <a:r>
              <a:rPr lang="de-DE" dirty="0"/>
              <a:t> </a:t>
            </a:r>
            <a:r>
              <a:rPr lang="de-DE" dirty="0" err="1"/>
              <a:t>to</a:t>
            </a:r>
            <a:r>
              <a:rPr lang="de-DE" dirty="0"/>
              <a:t> </a:t>
            </a:r>
            <a:r>
              <a:rPr lang="de-DE" dirty="0" err="1"/>
              <a:t>employ</a:t>
            </a:r>
            <a:r>
              <a:rPr lang="de-DE" dirty="0"/>
              <a:t> innovative </a:t>
            </a:r>
            <a:r>
              <a:rPr lang="de-DE" dirty="0" err="1"/>
              <a:t>projects</a:t>
            </a:r>
            <a:r>
              <a:rPr lang="de-DE" dirty="0"/>
              <a:t> </a:t>
            </a:r>
          </a:p>
          <a:p>
            <a:r>
              <a:rPr lang="de-DE" dirty="0"/>
              <a:t>The </a:t>
            </a:r>
            <a:r>
              <a:rPr lang="de-DE" dirty="0" err="1"/>
              <a:t>expansion</a:t>
            </a:r>
            <a:r>
              <a:rPr lang="de-DE" dirty="0"/>
              <a:t> </a:t>
            </a:r>
            <a:r>
              <a:rPr lang="de-DE" dirty="0" err="1"/>
              <a:t>of</a:t>
            </a:r>
            <a:r>
              <a:rPr lang="de-DE" dirty="0"/>
              <a:t> </a:t>
            </a:r>
            <a:r>
              <a:rPr lang="de-DE" dirty="0" err="1"/>
              <a:t>community-based</a:t>
            </a:r>
            <a:r>
              <a:rPr lang="de-DE" dirty="0"/>
              <a:t> </a:t>
            </a:r>
            <a:r>
              <a:rPr lang="de-DE" dirty="0" err="1"/>
              <a:t>renwable</a:t>
            </a:r>
            <a:r>
              <a:rPr lang="de-DE" dirty="0"/>
              <a:t> </a:t>
            </a:r>
            <a:r>
              <a:rPr lang="de-DE" dirty="0" err="1"/>
              <a:t>energy</a:t>
            </a:r>
            <a:r>
              <a:rPr lang="de-DE" dirty="0"/>
              <a:t> </a:t>
            </a:r>
            <a:r>
              <a:rPr lang="de-DE" dirty="0" err="1"/>
              <a:t>has</a:t>
            </a:r>
            <a:r>
              <a:rPr lang="de-DE" dirty="0"/>
              <a:t> </a:t>
            </a:r>
            <a:r>
              <a:rPr lang="de-DE" dirty="0" err="1"/>
              <a:t>slowed</a:t>
            </a:r>
            <a:r>
              <a:rPr lang="de-DE" dirty="0"/>
              <a:t> </a:t>
            </a:r>
            <a:r>
              <a:rPr lang="de-DE" dirty="0" err="1"/>
              <a:t>dramatically</a:t>
            </a:r>
            <a:r>
              <a:rPr lang="de-DE" dirty="0"/>
              <a:t>, due </a:t>
            </a:r>
            <a:r>
              <a:rPr lang="de-DE" dirty="0" err="1"/>
              <a:t>to</a:t>
            </a:r>
            <a:r>
              <a:rPr lang="de-DE" dirty="0"/>
              <a:t> </a:t>
            </a:r>
            <a:r>
              <a:rPr lang="de-DE" dirty="0" err="1"/>
              <a:t>changes</a:t>
            </a:r>
            <a:r>
              <a:rPr lang="de-DE" dirty="0"/>
              <a:t> in </a:t>
            </a:r>
            <a:r>
              <a:rPr lang="de-DE" dirty="0" err="1"/>
              <a:t>their</a:t>
            </a:r>
            <a:r>
              <a:rPr lang="de-DE" dirty="0"/>
              <a:t> </a:t>
            </a:r>
            <a:r>
              <a:rPr lang="de-DE" dirty="0" err="1"/>
              <a:t>market</a:t>
            </a:r>
            <a:r>
              <a:rPr lang="de-DE" dirty="0"/>
              <a:t> </a:t>
            </a:r>
            <a:r>
              <a:rPr lang="de-DE" dirty="0" err="1"/>
              <a:t>environment</a:t>
            </a:r>
            <a:r>
              <a:rPr lang="de-DE" dirty="0"/>
              <a:t>.</a:t>
            </a:r>
          </a:p>
          <a:p>
            <a:r>
              <a:rPr lang="de-DE" dirty="0" err="1"/>
              <a:t>There</a:t>
            </a:r>
            <a:r>
              <a:rPr lang="de-DE" dirty="0"/>
              <a:t> </a:t>
            </a:r>
            <a:r>
              <a:rPr lang="de-DE" dirty="0" err="1"/>
              <a:t>are</a:t>
            </a:r>
            <a:r>
              <a:rPr lang="de-DE" dirty="0"/>
              <a:t> (at least) </a:t>
            </a:r>
            <a:r>
              <a:rPr lang="de-DE" dirty="0" err="1"/>
              <a:t>two</a:t>
            </a:r>
            <a:r>
              <a:rPr lang="de-DE" dirty="0"/>
              <a:t> </a:t>
            </a:r>
            <a:r>
              <a:rPr lang="de-DE" dirty="0" err="1"/>
              <a:t>interpretations</a:t>
            </a:r>
            <a:r>
              <a:rPr lang="de-DE" dirty="0"/>
              <a:t> </a:t>
            </a:r>
            <a:r>
              <a:rPr lang="de-DE" dirty="0" err="1"/>
              <a:t>of</a:t>
            </a:r>
            <a:r>
              <a:rPr lang="de-DE" dirty="0"/>
              <a:t> </a:t>
            </a:r>
            <a:r>
              <a:rPr lang="de-DE" dirty="0" err="1"/>
              <a:t>what</a:t>
            </a:r>
            <a:r>
              <a:rPr lang="de-DE" dirty="0"/>
              <a:t> </a:t>
            </a:r>
            <a:r>
              <a:rPr lang="de-DE" dirty="0" err="1"/>
              <a:t>happened</a:t>
            </a:r>
            <a:r>
              <a:rPr lang="de-DE" dirty="0"/>
              <a:t> </a:t>
            </a:r>
          </a:p>
          <a:p>
            <a:pPr marL="914400" lvl="1" indent="-457200">
              <a:buAutoNum type="alphaLcParenR"/>
            </a:pPr>
            <a:r>
              <a:rPr lang="de-DE" b="0" i="1" dirty="0"/>
              <a:t>„The </a:t>
            </a:r>
            <a:r>
              <a:rPr lang="de-DE" b="0" i="1" dirty="0" err="1"/>
              <a:t>renewable</a:t>
            </a:r>
            <a:r>
              <a:rPr lang="de-DE" b="0" i="1" dirty="0"/>
              <a:t> </a:t>
            </a:r>
            <a:r>
              <a:rPr lang="de-DE" b="0" i="1" dirty="0" err="1"/>
              <a:t>energy</a:t>
            </a:r>
            <a:r>
              <a:rPr lang="de-DE" b="0" i="1" dirty="0"/>
              <a:t> </a:t>
            </a:r>
            <a:r>
              <a:rPr lang="de-DE" b="0" i="1" dirty="0" err="1"/>
              <a:t>industry</a:t>
            </a:r>
            <a:r>
              <a:rPr lang="de-DE" b="0" i="1" dirty="0"/>
              <a:t> </a:t>
            </a:r>
            <a:r>
              <a:rPr lang="de-DE" b="0" i="1" dirty="0" err="1"/>
              <a:t>grew</a:t>
            </a:r>
            <a:r>
              <a:rPr lang="de-DE" b="0" i="1" dirty="0"/>
              <a:t> </a:t>
            </a:r>
            <a:r>
              <a:rPr lang="de-DE" b="0" i="1" dirty="0" err="1"/>
              <a:t>up</a:t>
            </a:r>
            <a:r>
              <a:rPr lang="de-DE" b="0" i="1" dirty="0"/>
              <a:t> </a:t>
            </a:r>
            <a:r>
              <a:rPr lang="de-DE" b="0" i="1" dirty="0" err="1"/>
              <a:t>and</a:t>
            </a:r>
            <a:r>
              <a:rPr lang="de-DE" b="0" i="1" dirty="0"/>
              <a:t> </a:t>
            </a:r>
            <a:r>
              <a:rPr lang="de-DE" b="0" i="1" dirty="0" err="1"/>
              <a:t>there</a:t>
            </a:r>
            <a:r>
              <a:rPr lang="de-DE" b="0" i="1" dirty="0"/>
              <a:t> was </a:t>
            </a:r>
            <a:r>
              <a:rPr lang="de-DE" b="0" i="1" dirty="0" err="1"/>
              <a:t>no</a:t>
            </a:r>
            <a:r>
              <a:rPr lang="de-DE" b="0" i="1" dirty="0"/>
              <a:t> </a:t>
            </a:r>
            <a:r>
              <a:rPr lang="de-DE" b="0" i="1" dirty="0" err="1"/>
              <a:t>place</a:t>
            </a:r>
            <a:r>
              <a:rPr lang="de-DE" b="0" i="1" dirty="0"/>
              <a:t> </a:t>
            </a:r>
            <a:r>
              <a:rPr lang="de-DE" b="0" i="1" dirty="0" err="1"/>
              <a:t>for</a:t>
            </a:r>
            <a:r>
              <a:rPr lang="de-DE" b="0" i="1" dirty="0"/>
              <a:t> </a:t>
            </a:r>
            <a:r>
              <a:rPr lang="de-DE" b="0" i="1" dirty="0" err="1"/>
              <a:t>community-based</a:t>
            </a:r>
            <a:r>
              <a:rPr lang="de-DE" b="0" i="1" dirty="0"/>
              <a:t> </a:t>
            </a:r>
            <a:r>
              <a:rPr lang="de-DE" b="0" i="1" dirty="0" err="1"/>
              <a:t>companies</a:t>
            </a:r>
            <a:r>
              <a:rPr lang="de-DE" b="0" i="1" dirty="0"/>
              <a:t> </a:t>
            </a:r>
            <a:r>
              <a:rPr lang="de-DE" b="0" i="1" dirty="0" err="1"/>
              <a:t>lacking</a:t>
            </a:r>
            <a:r>
              <a:rPr lang="de-DE" b="0" i="1" dirty="0"/>
              <a:t> </a:t>
            </a:r>
            <a:r>
              <a:rPr lang="de-DE" b="0" i="1" dirty="0" err="1"/>
              <a:t>the</a:t>
            </a:r>
            <a:r>
              <a:rPr lang="de-DE" b="0" i="1" dirty="0"/>
              <a:t> </a:t>
            </a:r>
            <a:r>
              <a:rPr lang="de-DE" b="0" i="1" dirty="0" err="1"/>
              <a:t>economies</a:t>
            </a:r>
            <a:r>
              <a:rPr lang="de-DE" b="0" i="1" dirty="0"/>
              <a:t> </a:t>
            </a:r>
            <a:r>
              <a:rPr lang="de-DE" b="0" i="1" dirty="0" err="1"/>
              <a:t>of</a:t>
            </a:r>
            <a:r>
              <a:rPr lang="de-DE" b="0" i="1" dirty="0"/>
              <a:t> </a:t>
            </a:r>
            <a:r>
              <a:rPr lang="de-DE" b="0" i="1" dirty="0" err="1"/>
              <a:t>scale</a:t>
            </a:r>
            <a:r>
              <a:rPr lang="de-DE" b="0" i="1" dirty="0"/>
              <a:t> </a:t>
            </a:r>
            <a:r>
              <a:rPr lang="de-DE" b="0" i="1" dirty="0" err="1"/>
              <a:t>of</a:t>
            </a:r>
            <a:r>
              <a:rPr lang="de-DE" b="0" i="1" dirty="0"/>
              <a:t> multinational </a:t>
            </a:r>
            <a:r>
              <a:rPr lang="de-DE" b="0" i="1" dirty="0" err="1"/>
              <a:t>corporations</a:t>
            </a:r>
            <a:r>
              <a:rPr lang="de-DE" b="0" i="1" dirty="0"/>
              <a:t>.“</a:t>
            </a:r>
          </a:p>
          <a:p>
            <a:pPr marL="914400" lvl="1" indent="-457200">
              <a:buAutoNum type="alphaLcParenR"/>
            </a:pPr>
            <a:r>
              <a:rPr lang="de-DE" b="0" i="1" dirty="0"/>
              <a:t>„Community-</a:t>
            </a:r>
            <a:r>
              <a:rPr lang="de-DE" b="0" i="1" dirty="0" err="1"/>
              <a:t>based</a:t>
            </a:r>
            <a:r>
              <a:rPr lang="de-DE" b="0" i="1" dirty="0"/>
              <a:t> </a:t>
            </a:r>
            <a:r>
              <a:rPr lang="de-DE" b="0" i="1" dirty="0" err="1"/>
              <a:t>renewable</a:t>
            </a:r>
            <a:r>
              <a:rPr lang="de-DE" b="0" i="1" dirty="0"/>
              <a:t> </a:t>
            </a:r>
            <a:r>
              <a:rPr lang="de-DE" b="0" i="1" dirty="0" err="1"/>
              <a:t>energy</a:t>
            </a:r>
            <a:r>
              <a:rPr lang="de-DE" b="0" i="1" dirty="0"/>
              <a:t> was </a:t>
            </a:r>
            <a:r>
              <a:rPr lang="de-DE" b="0" i="1" dirty="0" err="1"/>
              <a:t>side-lined</a:t>
            </a:r>
            <a:r>
              <a:rPr lang="de-DE" b="0" i="1" dirty="0"/>
              <a:t> </a:t>
            </a:r>
            <a:r>
              <a:rPr lang="de-DE" b="0" i="1" dirty="0" err="1"/>
              <a:t>by</a:t>
            </a:r>
            <a:r>
              <a:rPr lang="de-DE" b="0" i="1" dirty="0"/>
              <a:t> </a:t>
            </a:r>
            <a:r>
              <a:rPr lang="de-DE" b="0" i="1" dirty="0" err="1"/>
              <a:t>deliberately</a:t>
            </a:r>
            <a:r>
              <a:rPr lang="de-DE" b="0" i="1" dirty="0"/>
              <a:t> </a:t>
            </a:r>
            <a:r>
              <a:rPr lang="de-DE" b="0" i="1" dirty="0" err="1"/>
              <a:t>destroying</a:t>
            </a:r>
            <a:r>
              <a:rPr lang="de-DE" b="0" i="1" dirty="0"/>
              <a:t> </a:t>
            </a:r>
            <a:r>
              <a:rPr lang="de-DE" b="0" i="1" dirty="0" err="1"/>
              <a:t>its</a:t>
            </a:r>
            <a:r>
              <a:rPr lang="de-DE" b="0" i="1" dirty="0"/>
              <a:t> </a:t>
            </a:r>
            <a:r>
              <a:rPr lang="de-DE" b="0" i="1" dirty="0" err="1"/>
              <a:t>business</a:t>
            </a:r>
            <a:r>
              <a:rPr lang="de-DE" b="0" i="1" dirty="0"/>
              <a:t> </a:t>
            </a:r>
            <a:r>
              <a:rPr lang="de-DE" b="0" i="1" dirty="0" err="1"/>
              <a:t>model</a:t>
            </a:r>
            <a:r>
              <a:rPr lang="de-DE" b="0" i="1" dirty="0"/>
              <a:t>. The </a:t>
            </a:r>
            <a:r>
              <a:rPr lang="de-DE" b="0" i="1" dirty="0" err="1"/>
              <a:t>limitation</a:t>
            </a:r>
            <a:r>
              <a:rPr lang="de-DE" b="0" i="1" dirty="0"/>
              <a:t> </a:t>
            </a:r>
            <a:r>
              <a:rPr lang="de-DE" b="0" i="1" dirty="0" err="1"/>
              <a:t>to</a:t>
            </a:r>
            <a:r>
              <a:rPr lang="de-DE" b="0" i="1" dirty="0"/>
              <a:t> individual </a:t>
            </a:r>
            <a:r>
              <a:rPr lang="de-DE" b="0" i="1" dirty="0" err="1"/>
              <a:t>self-consumption</a:t>
            </a:r>
            <a:r>
              <a:rPr lang="de-DE" b="0" i="1" dirty="0"/>
              <a:t> &amp; </a:t>
            </a:r>
            <a:r>
              <a:rPr lang="de-DE" b="0" i="1" dirty="0" err="1"/>
              <a:t>auction</a:t>
            </a:r>
            <a:r>
              <a:rPr lang="de-DE" b="0" i="1" dirty="0"/>
              <a:t> </a:t>
            </a:r>
            <a:r>
              <a:rPr lang="de-DE" b="0" i="1" dirty="0" err="1"/>
              <a:t>models</a:t>
            </a:r>
            <a:r>
              <a:rPr lang="de-DE" b="0" i="1" dirty="0"/>
              <a:t> was </a:t>
            </a:r>
            <a:r>
              <a:rPr lang="de-DE" b="0" i="1" dirty="0" err="1"/>
              <a:t>introduced</a:t>
            </a:r>
            <a:r>
              <a:rPr lang="de-DE" b="0" i="1" dirty="0"/>
              <a:t> </a:t>
            </a:r>
            <a:r>
              <a:rPr lang="de-DE" b="0" i="1" dirty="0" err="1"/>
              <a:t>to</a:t>
            </a:r>
            <a:r>
              <a:rPr lang="de-DE" b="0" i="1" dirty="0"/>
              <a:t> </a:t>
            </a:r>
            <a:r>
              <a:rPr lang="de-DE" b="0" i="1" dirty="0" err="1"/>
              <a:t>path</a:t>
            </a:r>
            <a:r>
              <a:rPr lang="de-DE" b="0" i="1" dirty="0"/>
              <a:t> </a:t>
            </a:r>
            <a:r>
              <a:rPr lang="de-DE" b="0" i="1" dirty="0" err="1"/>
              <a:t>the</a:t>
            </a:r>
            <a:r>
              <a:rPr lang="de-DE" b="0" i="1" dirty="0"/>
              <a:t> </a:t>
            </a:r>
            <a:r>
              <a:rPr lang="de-DE" b="0" i="1" dirty="0" err="1"/>
              <a:t>way</a:t>
            </a:r>
            <a:r>
              <a:rPr lang="de-DE" b="0" i="1" dirty="0"/>
              <a:t> </a:t>
            </a:r>
            <a:r>
              <a:rPr lang="de-DE" b="0" i="1" dirty="0" err="1"/>
              <a:t>to</a:t>
            </a:r>
            <a:r>
              <a:rPr lang="de-DE" b="0" i="1" dirty="0"/>
              <a:t> a RE  </a:t>
            </a:r>
            <a:r>
              <a:rPr lang="de-DE" b="0" i="1" dirty="0" err="1"/>
              <a:t>system</a:t>
            </a:r>
            <a:r>
              <a:rPr lang="de-DE" b="0" i="1" dirty="0"/>
              <a:t> </a:t>
            </a:r>
            <a:r>
              <a:rPr lang="de-DE" b="0" i="1" dirty="0" err="1"/>
              <a:t>dominated</a:t>
            </a:r>
            <a:r>
              <a:rPr lang="de-DE" b="0" i="1" dirty="0"/>
              <a:t> </a:t>
            </a:r>
            <a:r>
              <a:rPr lang="de-DE" b="0" i="1" dirty="0" err="1"/>
              <a:t>by</a:t>
            </a:r>
            <a:r>
              <a:rPr lang="de-DE" b="0" i="1" dirty="0"/>
              <a:t> private </a:t>
            </a:r>
            <a:r>
              <a:rPr lang="de-DE" b="0" i="1" dirty="0" err="1"/>
              <a:t>ownership</a:t>
            </a:r>
            <a:r>
              <a:rPr lang="de-DE" b="0" i="1" dirty="0"/>
              <a:t>“</a:t>
            </a:r>
          </a:p>
        </p:txBody>
      </p:sp>
    </p:spTree>
    <p:extLst>
      <p:ext uri="{BB962C8B-B14F-4D97-AF65-F5344CB8AC3E}">
        <p14:creationId xmlns:p14="http://schemas.microsoft.com/office/powerpoint/2010/main" val="292472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1E4B0-1107-49FF-959A-82D916903EFA}"/>
              </a:ext>
            </a:extLst>
          </p:cNvPr>
          <p:cNvSpPr>
            <a:spLocks noGrp="1"/>
          </p:cNvSpPr>
          <p:nvPr>
            <p:ph type="title"/>
          </p:nvPr>
        </p:nvSpPr>
        <p:spPr/>
        <p:txBody>
          <a:bodyPr/>
          <a:lstStyle/>
          <a:p>
            <a:r>
              <a:rPr lang="de-DE" dirty="0"/>
              <a:t>Historical </a:t>
            </a:r>
            <a:r>
              <a:rPr lang="de-DE" dirty="0" err="1"/>
              <a:t>perspective</a:t>
            </a:r>
            <a:r>
              <a:rPr lang="de-DE" dirty="0"/>
              <a:t> on </a:t>
            </a:r>
            <a:r>
              <a:rPr lang="de-DE" dirty="0" err="1"/>
              <a:t>community-based</a:t>
            </a:r>
            <a:r>
              <a:rPr lang="de-DE" dirty="0"/>
              <a:t> </a:t>
            </a:r>
            <a:r>
              <a:rPr lang="de-DE" dirty="0" err="1"/>
              <a:t>renewable</a:t>
            </a:r>
            <a:r>
              <a:rPr lang="de-DE" dirty="0"/>
              <a:t> </a:t>
            </a:r>
            <a:r>
              <a:rPr lang="de-DE" dirty="0" err="1"/>
              <a:t>energy</a:t>
            </a:r>
            <a:r>
              <a:rPr lang="de-DE" dirty="0"/>
              <a:t> in Germany</a:t>
            </a:r>
          </a:p>
        </p:txBody>
      </p:sp>
      <p:pic>
        <p:nvPicPr>
          <p:cNvPr id="4" name="Inhaltsplatzhalter 3">
            <a:extLst>
              <a:ext uri="{FF2B5EF4-FFF2-40B4-BE49-F238E27FC236}">
                <a16:creationId xmlns:a16="http://schemas.microsoft.com/office/drawing/2014/main" id="{B6EF5D86-247C-4DB4-A784-73A6D4B354AA}"/>
              </a:ext>
            </a:extLst>
          </p:cNvPr>
          <p:cNvPicPr>
            <a:picLocks noGrp="1" noChangeAspect="1"/>
          </p:cNvPicPr>
          <p:nvPr>
            <p:ph idx="1"/>
          </p:nvPr>
        </p:nvPicPr>
        <p:blipFill>
          <a:blip r:embed="rId3"/>
          <a:stretch>
            <a:fillRect/>
          </a:stretch>
        </p:blipFill>
        <p:spPr>
          <a:xfrm>
            <a:off x="420412" y="1855197"/>
            <a:ext cx="8229600" cy="4417358"/>
          </a:xfrm>
          <a:prstGeom prst="rect">
            <a:avLst/>
          </a:prstGeom>
        </p:spPr>
      </p:pic>
      <p:sp>
        <p:nvSpPr>
          <p:cNvPr id="5" name="Inhaltsplatzhalter 2">
            <a:extLst>
              <a:ext uri="{FF2B5EF4-FFF2-40B4-BE49-F238E27FC236}">
                <a16:creationId xmlns:a16="http://schemas.microsoft.com/office/drawing/2014/main" id="{3C595BDF-C16F-4BEB-9E1D-AFC86A9FBDAE}"/>
              </a:ext>
            </a:extLst>
          </p:cNvPr>
          <p:cNvSpPr txBox="1">
            <a:spLocks/>
          </p:cNvSpPr>
          <p:nvPr/>
        </p:nvSpPr>
        <p:spPr bwMode="auto">
          <a:xfrm>
            <a:off x="440940" y="6262463"/>
            <a:ext cx="8229600" cy="3208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a:solidFill>
                  <a:schemeClr val="tx1">
                    <a:lumMod val="50000"/>
                    <a:lumOff val="50000"/>
                  </a:schemeClr>
                </a:solidFill>
              </a:rPr>
              <a:t>Source: </a:t>
            </a:r>
            <a:r>
              <a:rPr lang="en-US" sz="1600" i="1" err="1">
                <a:solidFill>
                  <a:schemeClr val="tx1">
                    <a:lumMod val="50000"/>
                    <a:lumOff val="50000"/>
                  </a:schemeClr>
                </a:solidFill>
              </a:rPr>
              <a:t>Holstenkamp</a:t>
            </a:r>
            <a:r>
              <a:rPr lang="en-US" sz="1600" i="1">
                <a:solidFill>
                  <a:schemeClr val="tx1">
                    <a:lumMod val="50000"/>
                    <a:lumOff val="50000"/>
                  </a:schemeClr>
                </a:solidFill>
              </a:rPr>
              <a:t> (2012).</a:t>
            </a:r>
            <a:endParaRPr lang="de-DE" sz="1600" i="1">
              <a:solidFill>
                <a:schemeClr val="tx1">
                  <a:lumMod val="50000"/>
                  <a:lumOff val="50000"/>
                </a:schemeClr>
              </a:solidFill>
            </a:endParaRPr>
          </a:p>
          <a:p>
            <a:endParaRPr lang="de-DE" sz="1600">
              <a:solidFill>
                <a:schemeClr val="tx1">
                  <a:lumMod val="50000"/>
                  <a:lumOff val="50000"/>
                </a:schemeClr>
              </a:solidFill>
            </a:endParaRPr>
          </a:p>
        </p:txBody>
      </p:sp>
      <p:sp>
        <p:nvSpPr>
          <p:cNvPr id="3" name="Rechteck 2">
            <a:extLst>
              <a:ext uri="{FF2B5EF4-FFF2-40B4-BE49-F238E27FC236}">
                <a16:creationId xmlns:a16="http://schemas.microsoft.com/office/drawing/2014/main" id="{67353FBA-E824-4D50-A086-D82FA02EB62C}"/>
              </a:ext>
            </a:extLst>
          </p:cNvPr>
          <p:cNvSpPr/>
          <p:nvPr/>
        </p:nvSpPr>
        <p:spPr>
          <a:xfrm>
            <a:off x="457200" y="1464145"/>
            <a:ext cx="8291264" cy="369332"/>
          </a:xfrm>
          <a:prstGeom prst="rect">
            <a:avLst/>
          </a:prstGeom>
        </p:spPr>
        <p:txBody>
          <a:bodyPr wrap="square">
            <a:spAutoFit/>
          </a:bodyPr>
          <a:lstStyle/>
          <a:p>
            <a:pPr algn="just">
              <a:spcAft>
                <a:spcPts val="1000"/>
              </a:spcAft>
            </a:pPr>
            <a:r>
              <a:rPr lang="en-US">
                <a:latin typeface="Calibri" panose="020F0502020204030204" pitchFamily="34" charset="0"/>
                <a:ea typeface="Calibri" panose="020F0502020204030204" pitchFamily="34" charset="0"/>
              </a:rPr>
              <a:t>Electricity cooperatives in the German Empire and the Weimar Republic 1895-1932</a:t>
            </a:r>
            <a:endParaRPr lang="de-DE" sz="12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27925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42910" y="5929330"/>
            <a:ext cx="2786062" cy="738664"/>
          </a:xfrm>
          <a:prstGeom prst="rect">
            <a:avLst/>
          </a:prstGeom>
          <a:noFill/>
        </p:spPr>
        <p:txBody>
          <a:bodyPr>
            <a:spAutoFit/>
          </a:bodyPr>
          <a:lstStyle/>
          <a:p>
            <a:pPr eaLnBrk="0" hangingPunct="0">
              <a:defRPr/>
            </a:pPr>
            <a:r>
              <a:rPr lang="de-DE" sz="1400" b="0">
                <a:solidFill>
                  <a:schemeClr val="bg2">
                    <a:lumMod val="50000"/>
                  </a:schemeClr>
                </a:solidFill>
                <a:latin typeface="+mn-lt"/>
                <a:cs typeface="+mn-cs"/>
              </a:rPr>
              <a:t>Sarah Rieseberg</a:t>
            </a:r>
          </a:p>
          <a:p>
            <a:pPr eaLnBrk="0" hangingPunct="0">
              <a:defRPr/>
            </a:pPr>
            <a:r>
              <a:rPr lang="de-DE" sz="1400" b="0">
                <a:solidFill>
                  <a:schemeClr val="bg2">
                    <a:lumMod val="50000"/>
                  </a:schemeClr>
                </a:solidFill>
                <a:latin typeface="+mn-lt"/>
                <a:cs typeface="+mn-cs"/>
              </a:rPr>
              <a:t>Arepo Consult</a:t>
            </a:r>
          </a:p>
          <a:p>
            <a:pPr eaLnBrk="0" hangingPunct="0">
              <a:defRPr/>
            </a:pPr>
            <a:r>
              <a:rPr lang="de-DE" sz="1400" b="0">
                <a:solidFill>
                  <a:schemeClr val="bg2">
                    <a:lumMod val="50000"/>
                  </a:schemeClr>
                </a:solidFill>
                <a:latin typeface="+mn-lt"/>
                <a:cs typeface="+mn-cs"/>
              </a:rPr>
              <a:t>rieseberg@arepo-consult.com</a:t>
            </a:r>
          </a:p>
        </p:txBody>
      </p:sp>
      <p:sp>
        <p:nvSpPr>
          <p:cNvPr id="4" name="Rectangle 2"/>
          <p:cNvSpPr txBox="1">
            <a:spLocks noChangeArrowheads="1"/>
          </p:cNvSpPr>
          <p:nvPr/>
        </p:nvSpPr>
        <p:spPr bwMode="auto">
          <a:xfrm>
            <a:off x="642910" y="3500438"/>
            <a:ext cx="8286808" cy="2143125"/>
          </a:xfrm>
          <a:prstGeom prst="rect">
            <a:avLst/>
          </a:prstGeom>
          <a:noFill/>
          <a:ln w="9525">
            <a:noFill/>
            <a:miter lim="800000"/>
            <a:headEnd/>
            <a:tailEnd/>
          </a:ln>
          <a:effectLst/>
        </p:spPr>
        <p:txBody>
          <a:bodyPr lIns="108000" tIns="0" rIns="0" bIns="0"/>
          <a:lstStyle/>
          <a:p>
            <a:pPr>
              <a:lnSpc>
                <a:spcPts val="3560"/>
              </a:lnSpc>
              <a:defRPr/>
            </a:pPr>
            <a:r>
              <a:rPr lang="en-US" sz="2800" kern="0">
                <a:solidFill>
                  <a:schemeClr val="tx1">
                    <a:lumMod val="50000"/>
                    <a:lumOff val="50000"/>
                  </a:schemeClr>
                </a:solidFill>
                <a:latin typeface="+mj-lt"/>
                <a:ea typeface="+mj-ea"/>
                <a:cs typeface="Arial" pitchFamily="34" charset="0"/>
              </a:rPr>
              <a:t>Opportunities and Challenges Associated with the Development of Local Energy Communities in Germany</a:t>
            </a:r>
            <a:endParaRPr lang="de-DE" sz="2800" kern="0">
              <a:solidFill>
                <a:schemeClr val="tx1">
                  <a:lumMod val="50000"/>
                  <a:lumOff val="50000"/>
                </a:schemeClr>
              </a:solidFill>
              <a:latin typeface="+mj-lt"/>
              <a:ea typeface="+mj-ea"/>
              <a:cs typeface="Arial" pitchFamily="34" charset="0"/>
            </a:endParaRPr>
          </a:p>
          <a:p>
            <a:pPr>
              <a:defRPr/>
            </a:pPr>
            <a:endParaRPr lang="en-GB" sz="2000">
              <a:solidFill>
                <a:schemeClr val="tx1">
                  <a:lumMod val="50000"/>
                  <a:lumOff val="50000"/>
                </a:schemeClr>
              </a:solidFill>
            </a:endParaRPr>
          </a:p>
          <a:p>
            <a:pPr>
              <a:defRPr/>
            </a:pPr>
            <a:r>
              <a:rPr lang="en-GB" sz="2000">
                <a:solidFill>
                  <a:schemeClr val="tx1">
                    <a:lumMod val="50000"/>
                    <a:lumOff val="50000"/>
                  </a:schemeClr>
                </a:solidFill>
              </a:rPr>
              <a:t>Discussion Panel 5: Local energy communities, municipalities and social innovation: description of some main existing experiences in the EU and of the associated innovation potential.</a:t>
            </a:r>
            <a:endParaRPr lang="de-DE" sz="2000">
              <a:solidFill>
                <a:schemeClr val="tx1">
                  <a:lumMod val="50000"/>
                  <a:lumOff val="50000"/>
                </a:schemeClr>
              </a:solidFill>
            </a:endParaRPr>
          </a:p>
        </p:txBody>
      </p:sp>
      <p:pic>
        <p:nvPicPr>
          <p:cNvPr id="2" name="Grafik 1">
            <a:extLst>
              <a:ext uri="{FF2B5EF4-FFF2-40B4-BE49-F238E27FC236}">
                <a16:creationId xmlns:a16="http://schemas.microsoft.com/office/drawing/2014/main" id="{CF775D93-833D-4DD6-886B-2BFEDC17645F}"/>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88"/>
                    </a14:imgEffect>
                    <a14:imgEffect>
                      <a14:saturation sat="111000"/>
                    </a14:imgEffect>
                  </a14:imgLayer>
                </a14:imgProps>
              </a:ext>
              <a:ext uri="{28A0092B-C50C-407E-A947-70E740481C1C}">
                <a14:useLocalDpi xmlns:a14="http://schemas.microsoft.com/office/drawing/2010/main"/>
              </a:ext>
            </a:extLst>
          </a:blip>
          <a:srcRect/>
          <a:stretch/>
        </p:blipFill>
        <p:spPr>
          <a:xfrm>
            <a:off x="0" y="1376968"/>
            <a:ext cx="9144000" cy="1764000"/>
          </a:xfrm>
          <a:prstGeom prst="rect">
            <a:avLst/>
          </a:prstGeom>
        </p:spPr>
      </p:pic>
    </p:spTree>
    <p:extLst>
      <p:ext uri="{BB962C8B-B14F-4D97-AF65-F5344CB8AC3E}">
        <p14:creationId xmlns:p14="http://schemas.microsoft.com/office/powerpoint/2010/main" val="3758073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722" y="3501008"/>
            <a:ext cx="8379758" cy="3170099"/>
          </a:xfrm>
          <a:prstGeom prst="rect">
            <a:avLst/>
          </a:prstGeom>
        </p:spPr>
        <p:txBody>
          <a:bodyPr wrap="square">
            <a:spAutoFit/>
          </a:bodyPr>
          <a:lstStyle/>
          <a:p>
            <a:pPr algn="r">
              <a:defRPr/>
            </a:pPr>
            <a:endParaRPr lang="en-US" sz="2000" b="1" dirty="0">
              <a:solidFill>
                <a:srgbClr val="563028"/>
              </a:solidFill>
            </a:endParaRPr>
          </a:p>
          <a:p>
            <a:pPr marL="4191000">
              <a:defRPr/>
            </a:pPr>
            <a:r>
              <a:rPr lang="en-US" sz="1600" b="1" dirty="0">
                <a:solidFill>
                  <a:srgbClr val="563028"/>
                </a:solidFill>
              </a:rPr>
              <a:t>Arepo Consult (2016). Subsector Analysis. </a:t>
            </a:r>
          </a:p>
          <a:p>
            <a:pPr marL="4191000">
              <a:defRPr/>
            </a:pPr>
            <a:r>
              <a:rPr lang="en-US" sz="1600" b="1" dirty="0">
                <a:solidFill>
                  <a:srgbClr val="563028"/>
                </a:solidFill>
              </a:rPr>
              <a:t>Community-based renewable energy models </a:t>
            </a:r>
          </a:p>
          <a:p>
            <a:pPr marL="4191000">
              <a:defRPr/>
            </a:pPr>
            <a:r>
              <a:rPr lang="en-US" sz="1600" dirty="0">
                <a:solidFill>
                  <a:srgbClr val="563028"/>
                </a:solidFill>
              </a:rPr>
              <a:t>an analysis of existing participation models and </a:t>
            </a:r>
          </a:p>
          <a:p>
            <a:pPr marL="4191000">
              <a:defRPr/>
            </a:pPr>
            <a:r>
              <a:rPr lang="en-US" sz="1600" dirty="0">
                <a:solidFill>
                  <a:srgbClr val="563028"/>
                </a:solidFill>
              </a:rPr>
              <a:t>best practices for community-based renewable </a:t>
            </a:r>
          </a:p>
          <a:p>
            <a:pPr marL="4238625">
              <a:defRPr/>
            </a:pPr>
            <a:r>
              <a:rPr lang="en-US" sz="1600" dirty="0">
                <a:solidFill>
                  <a:srgbClr val="563028"/>
                </a:solidFill>
              </a:rPr>
              <a:t>energy deployment in Germany and internationally. Describing 39 Examples </a:t>
            </a:r>
          </a:p>
          <a:p>
            <a:pPr marL="4238625">
              <a:defRPr/>
            </a:pPr>
            <a:r>
              <a:rPr lang="en-US" sz="1600" dirty="0">
                <a:solidFill>
                  <a:srgbClr val="563028"/>
                </a:solidFill>
              </a:rPr>
              <a:t>of international community-based </a:t>
            </a:r>
          </a:p>
          <a:p>
            <a:pPr marL="4238625">
              <a:defRPr/>
            </a:pPr>
            <a:r>
              <a:rPr lang="en-US" sz="1600" dirty="0">
                <a:solidFill>
                  <a:srgbClr val="563028"/>
                </a:solidFill>
              </a:rPr>
              <a:t>renewable energy projects</a:t>
            </a:r>
          </a:p>
          <a:p>
            <a:pPr marL="4191000">
              <a:defRPr/>
            </a:pPr>
            <a:r>
              <a:rPr lang="en-US" sz="1600" dirty="0">
                <a:solidFill>
                  <a:srgbClr val="563028"/>
                </a:solidFill>
              </a:rPr>
              <a:t>GIZ .</a:t>
            </a:r>
          </a:p>
          <a:p>
            <a:pPr marL="4191000">
              <a:defRPr/>
            </a:pPr>
            <a:endParaRPr lang="en-US" sz="1200" dirty="0">
              <a:solidFill>
                <a:srgbClr val="563028"/>
              </a:solidFill>
            </a:endParaRPr>
          </a:p>
          <a:p>
            <a:pPr algn="r">
              <a:defRPr/>
            </a:pPr>
            <a:r>
              <a:rPr lang="en-US" sz="1200" dirty="0">
                <a:solidFill>
                  <a:srgbClr val="563028"/>
                </a:solidFill>
                <a:hlinkClick r:id="rId3"/>
              </a:rPr>
              <a:t>https://www.giz.de/fachexpertise/downloads/giz2016-en-pep-soa-th-subsector-analysis-community-based-renewable-energy.pdf</a:t>
            </a:r>
            <a:endParaRPr lang="en-US" sz="1200" dirty="0">
              <a:solidFill>
                <a:srgbClr val="563028"/>
              </a:solidFill>
            </a:endParaRPr>
          </a:p>
          <a:p>
            <a:pPr algn="r">
              <a:defRPr/>
            </a:pPr>
            <a:endParaRPr lang="en-US" sz="1200" dirty="0">
              <a:solidFill>
                <a:srgbClr val="563028"/>
              </a:solidFill>
            </a:endParaRPr>
          </a:p>
        </p:txBody>
      </p:sp>
      <p:pic>
        <p:nvPicPr>
          <p:cNvPr id="4" name="Picture 3"/>
          <p:cNvPicPr>
            <a:picLocks noChangeAspect="1"/>
          </p:cNvPicPr>
          <p:nvPr/>
        </p:nvPicPr>
        <p:blipFill>
          <a:blip r:embed="rId4"/>
          <a:stretch>
            <a:fillRect/>
          </a:stretch>
        </p:blipFill>
        <p:spPr>
          <a:xfrm>
            <a:off x="683568" y="972240"/>
            <a:ext cx="3600000" cy="5056973"/>
          </a:xfrm>
          <a:prstGeom prst="rect">
            <a:avLst/>
          </a:prstGeom>
          <a:ln w="762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00648359"/>
      </p:ext>
    </p:extLst>
  </p:cSld>
  <p:clrMapOvr>
    <a:masterClrMapping/>
  </p:clrMapOvr>
  <p:transition advTm="5257"/>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0C0EC-C516-4553-94B1-7197D8E49F86}"/>
              </a:ext>
            </a:extLst>
          </p:cNvPr>
          <p:cNvSpPr>
            <a:spLocks noGrp="1"/>
          </p:cNvSpPr>
          <p:nvPr>
            <p:ph type="title"/>
          </p:nvPr>
        </p:nvSpPr>
        <p:spPr/>
        <p:txBody>
          <a:bodyPr/>
          <a:lstStyle/>
          <a:p>
            <a:r>
              <a:rPr lang="de-DE" err="1"/>
              <a:t>Literature</a:t>
            </a:r>
            <a:r>
              <a:rPr lang="de-DE"/>
              <a:t> </a:t>
            </a:r>
          </a:p>
        </p:txBody>
      </p:sp>
      <p:sp>
        <p:nvSpPr>
          <p:cNvPr id="3" name="Inhaltsplatzhalter 2">
            <a:extLst>
              <a:ext uri="{FF2B5EF4-FFF2-40B4-BE49-F238E27FC236}">
                <a16:creationId xmlns:a16="http://schemas.microsoft.com/office/drawing/2014/main" id="{2FF1D0AD-CC6F-4860-AA78-809B584C2F52}"/>
              </a:ext>
            </a:extLst>
          </p:cNvPr>
          <p:cNvSpPr>
            <a:spLocks noGrp="1"/>
          </p:cNvSpPr>
          <p:nvPr>
            <p:ph idx="1"/>
          </p:nvPr>
        </p:nvSpPr>
        <p:spPr/>
        <p:txBody>
          <a:bodyPr/>
          <a:lstStyle/>
          <a:p>
            <a:r>
              <a:rPr lang="de-DE" sz="1400" dirty="0"/>
              <a:t>AEE </a:t>
            </a:r>
            <a:r>
              <a:rPr lang="de-DE" sz="1400" dirty="0" err="1"/>
              <a:t>trend:research</a:t>
            </a:r>
            <a:r>
              <a:rPr lang="de-DE" sz="1400" dirty="0"/>
              <a:t> (2018) Bürgerenergie bleibt Schlüssel für erfolgreiche Energiewende.</a:t>
            </a:r>
          </a:p>
          <a:p>
            <a:r>
              <a:rPr lang="de-DE" sz="1400" dirty="0"/>
              <a:t>DGRV (2017) Energiegenossenschaften 2017. Ergebnisse der DGRV-Jahresumfrage (zum 31.12.2017). </a:t>
            </a:r>
          </a:p>
          <a:p>
            <a:r>
              <a:rPr lang="en-US" sz="1400" dirty="0" err="1"/>
              <a:t>Holstenkamp</a:t>
            </a:r>
            <a:r>
              <a:rPr lang="en-US" sz="1400" dirty="0"/>
              <a:t>, L. (2012) The Rise and Fall of Electricity Distribution Cooperatives in Germany, Paper presented at the „Conference on Cooperative Systems“, Bolzano, 9 November 2012.</a:t>
            </a:r>
            <a:endParaRPr lang="de-DE" sz="1400" dirty="0"/>
          </a:p>
          <a:p>
            <a:r>
              <a:rPr lang="en-US" sz="1400" dirty="0" err="1"/>
              <a:t>Holstenkamp</a:t>
            </a:r>
            <a:r>
              <a:rPr lang="en-US" sz="1400" dirty="0"/>
              <a:t>, L., </a:t>
            </a:r>
            <a:r>
              <a:rPr lang="en-US" sz="1400" dirty="0" err="1"/>
              <a:t>Kahla</a:t>
            </a:r>
            <a:r>
              <a:rPr lang="en-US" sz="1400" dirty="0"/>
              <a:t>, F., Müller, J., </a:t>
            </a:r>
            <a:r>
              <a:rPr lang="en-US" sz="1400" dirty="0" err="1"/>
              <a:t>Degenhart</a:t>
            </a:r>
            <a:r>
              <a:rPr lang="en-US" sz="1400" dirty="0"/>
              <a:t>, H. (2017) Development and State of Community Energy Companies and Energy Cooperatives in Germany. </a:t>
            </a:r>
            <a:r>
              <a:rPr lang="de-DE" sz="1400" dirty="0" err="1"/>
              <a:t>Leuphana</a:t>
            </a:r>
            <a:r>
              <a:rPr lang="de-DE" sz="1400" dirty="0"/>
              <a:t> University.</a:t>
            </a:r>
          </a:p>
          <a:p>
            <a:r>
              <a:rPr lang="de-DE" sz="1400" dirty="0"/>
              <a:t>IZES (2015) Nutzeneffekte von Bürgerenergie. Eine wissenschaftliche Qualifizierung und Quantifizierung der Nutzeneffekte der Bürgerenergie und ihrer möglichen Bedeutung für die Energiewende.</a:t>
            </a:r>
          </a:p>
          <a:p>
            <a:r>
              <a:rPr lang="de-DE" sz="1400" dirty="0" err="1"/>
              <a:t>Leuphana</a:t>
            </a:r>
            <a:r>
              <a:rPr lang="de-DE" sz="1400" dirty="0"/>
              <a:t> Universität Lüneburg &amp; Nestle, U. (2014) Marktrealität von Bürgerenergie und mögliche Auswirkungen von regulatorischen Eingriffen.</a:t>
            </a:r>
          </a:p>
          <a:p>
            <a:r>
              <a:rPr lang="de-DE" sz="1400" dirty="0" err="1"/>
              <a:t>ReNews</a:t>
            </a:r>
            <a:r>
              <a:rPr lang="de-DE" sz="1400" dirty="0"/>
              <a:t> (2014) Großteil der Erneuerbaren Energien kommt aus Bürgerhand.</a:t>
            </a:r>
          </a:p>
          <a:p>
            <a:r>
              <a:rPr lang="en-GB" sz="1400" dirty="0" err="1"/>
              <a:t>trend:research</a:t>
            </a:r>
            <a:r>
              <a:rPr lang="en-GB" sz="1400" dirty="0"/>
              <a:t> (2013) Ownership distribution of installed RE capacity for power production throughout Germany in 2012. Renewable Energies Agency.</a:t>
            </a:r>
            <a:endParaRPr lang="de-DE" sz="1400" dirty="0"/>
          </a:p>
          <a:p>
            <a:r>
              <a:rPr lang="en-GB" sz="1400" dirty="0" err="1"/>
              <a:t>trend:research</a:t>
            </a:r>
            <a:r>
              <a:rPr lang="en-GB" sz="1400" dirty="0"/>
              <a:t> (2017) Ownership distribution of installed RE capacity for power production throughout Germany in 2016. Infographic Dossier: Renewable Energy in the Hands of the People. Renewable Energies Agency. https://</a:t>
            </a:r>
            <a:r>
              <a:rPr lang="en-GB" sz="1400" dirty="0" err="1"/>
              <a:t>www.unendlich-viel-energie.de</a:t>
            </a:r>
            <a:r>
              <a:rPr lang="en-GB" sz="1400" dirty="0"/>
              <a:t>/media-library/charts-and-data/infographic-dossier-renewable-energy-in-the-hands-of-the-people. </a:t>
            </a:r>
            <a:endParaRPr lang="de-DE" sz="1400" dirty="0"/>
          </a:p>
        </p:txBody>
      </p:sp>
    </p:spTree>
    <p:extLst>
      <p:ext uri="{BB962C8B-B14F-4D97-AF65-F5344CB8AC3E}">
        <p14:creationId xmlns:p14="http://schemas.microsoft.com/office/powerpoint/2010/main" val="2173215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Gerader Verbinder 28">
            <a:extLst>
              <a:ext uri="{FF2B5EF4-FFF2-40B4-BE49-F238E27FC236}">
                <a16:creationId xmlns:a16="http://schemas.microsoft.com/office/drawing/2014/main" id="{1B9520EE-4D17-4FF9-BEDC-A0A470DF5521}"/>
              </a:ext>
            </a:extLst>
          </p:cNvPr>
          <p:cNvCxnSpPr>
            <a:cxnSpLocks/>
          </p:cNvCxnSpPr>
          <p:nvPr/>
        </p:nvCxnSpPr>
        <p:spPr>
          <a:xfrm>
            <a:off x="8532440" y="2301566"/>
            <a:ext cx="0" cy="9706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AE40FE24-EEDC-4131-8221-F081B20601DB}"/>
              </a:ext>
            </a:extLst>
          </p:cNvPr>
          <p:cNvCxnSpPr>
            <a:cxnSpLocks/>
          </p:cNvCxnSpPr>
          <p:nvPr/>
        </p:nvCxnSpPr>
        <p:spPr>
          <a:xfrm>
            <a:off x="3493166" y="2990580"/>
            <a:ext cx="0" cy="20046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15">
            <a:extLst>
              <a:ext uri="{FF2B5EF4-FFF2-40B4-BE49-F238E27FC236}">
                <a16:creationId xmlns:a16="http://schemas.microsoft.com/office/drawing/2014/main" id="{E39EFBF6-A3D5-DD49-AC7B-8443B661D070}"/>
              </a:ext>
            </a:extLst>
          </p:cNvPr>
          <p:cNvCxnSpPr>
            <a:cxnSpLocks/>
          </p:cNvCxnSpPr>
          <p:nvPr/>
        </p:nvCxnSpPr>
        <p:spPr>
          <a:xfrm>
            <a:off x="3851920" y="2590216"/>
            <a:ext cx="0" cy="723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9AB2DD8-CB1D-4045-9C85-E923E44B8216}"/>
              </a:ext>
            </a:extLst>
          </p:cNvPr>
          <p:cNvCxnSpPr>
            <a:cxnSpLocks/>
          </p:cNvCxnSpPr>
          <p:nvPr/>
        </p:nvCxnSpPr>
        <p:spPr>
          <a:xfrm>
            <a:off x="6228184" y="1757975"/>
            <a:ext cx="0" cy="15207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574600E8-D4E2-44FE-BD43-7A5A10270CB5}"/>
              </a:ext>
            </a:extLst>
          </p:cNvPr>
          <p:cNvCxnSpPr/>
          <p:nvPr/>
        </p:nvCxnSpPr>
        <p:spPr>
          <a:xfrm>
            <a:off x="197427" y="3168518"/>
            <a:ext cx="8749146" cy="0"/>
          </a:xfrm>
          <a:prstGeom prst="line">
            <a:avLst/>
          </a:prstGeom>
          <a:ln w="38100">
            <a:solidFill>
              <a:srgbClr val="96BF2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060" name="Picture 12" descr=" Harte Konfrontation: Immer wieder gerieten Atomkraftgegener mit den massiven...">
            <a:extLst>
              <a:ext uri="{FF2B5EF4-FFF2-40B4-BE49-F238E27FC236}">
                <a16:creationId xmlns:a16="http://schemas.microsoft.com/office/drawing/2014/main" id="{354BEAD0-8968-4C77-B776-BE50B386CB7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1089" y="3742807"/>
            <a:ext cx="3187095" cy="2113458"/>
          </a:xfrm>
          <a:prstGeom prst="rect">
            <a:avLst/>
          </a:prstGeom>
          <a:noFill/>
          <a:ln w="5715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Rechteck 13">
            <a:extLst>
              <a:ext uri="{FF2B5EF4-FFF2-40B4-BE49-F238E27FC236}">
                <a16:creationId xmlns:a16="http://schemas.microsoft.com/office/drawing/2014/main" id="{EFA23835-98BA-42C4-8749-535C891E2254}"/>
              </a:ext>
            </a:extLst>
          </p:cNvPr>
          <p:cNvSpPr/>
          <p:nvPr/>
        </p:nvSpPr>
        <p:spPr>
          <a:xfrm>
            <a:off x="4058318" y="3754209"/>
            <a:ext cx="1594520" cy="3255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1980 Gorleben</a:t>
            </a:r>
          </a:p>
        </p:txBody>
      </p:sp>
      <p:pic>
        <p:nvPicPr>
          <p:cNvPr id="2050" name="Picture 2" descr="Ãhnliches Foto">
            <a:extLst>
              <a:ext uri="{FF2B5EF4-FFF2-40B4-BE49-F238E27FC236}">
                <a16:creationId xmlns:a16="http://schemas.microsoft.com/office/drawing/2014/main" id="{E96B9620-1421-4624-B221-82038D0E089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488616" y="3754209"/>
            <a:ext cx="2569475" cy="2207059"/>
          </a:xfrm>
          <a:prstGeom prst="rect">
            <a:avLst/>
          </a:prstGeom>
          <a:noFill/>
          <a:ln w="5715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hteck 12">
            <a:extLst>
              <a:ext uri="{FF2B5EF4-FFF2-40B4-BE49-F238E27FC236}">
                <a16:creationId xmlns:a16="http://schemas.microsoft.com/office/drawing/2014/main" id="{5518FE75-D4D7-4C2E-A057-984093DCBC09}"/>
              </a:ext>
            </a:extLst>
          </p:cNvPr>
          <p:cNvSpPr/>
          <p:nvPr/>
        </p:nvSpPr>
        <p:spPr>
          <a:xfrm>
            <a:off x="7017203" y="3789861"/>
            <a:ext cx="1880916" cy="2838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2001 Dannenberg</a:t>
            </a:r>
          </a:p>
        </p:txBody>
      </p:sp>
      <p:cxnSp>
        <p:nvCxnSpPr>
          <p:cNvPr id="7" name="Gerader Verbinder 6">
            <a:extLst>
              <a:ext uri="{FF2B5EF4-FFF2-40B4-BE49-F238E27FC236}">
                <a16:creationId xmlns:a16="http://schemas.microsoft.com/office/drawing/2014/main" id="{9E43077F-7240-4B11-B4A2-98E9691E4F26}"/>
              </a:ext>
            </a:extLst>
          </p:cNvPr>
          <p:cNvCxnSpPr>
            <a:cxnSpLocks/>
          </p:cNvCxnSpPr>
          <p:nvPr/>
        </p:nvCxnSpPr>
        <p:spPr>
          <a:xfrm>
            <a:off x="1763688" y="2952161"/>
            <a:ext cx="0" cy="7502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Grafik 18">
            <a:extLst>
              <a:ext uri="{FF2B5EF4-FFF2-40B4-BE49-F238E27FC236}">
                <a16:creationId xmlns:a16="http://schemas.microsoft.com/office/drawing/2014/main" id="{F6773331-97E6-4EA8-B045-FAB4A7FC032F}"/>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213557" y="1448588"/>
            <a:ext cx="1956699" cy="1314684"/>
          </a:xfrm>
          <a:prstGeom prst="rect">
            <a:avLst/>
          </a:prstGeom>
          <a:noFill/>
          <a:ln w="57150">
            <a:solidFill>
              <a:schemeClr val="bg1"/>
            </a:solidFill>
          </a:ln>
          <a:effectLst>
            <a:outerShdw blurRad="63500" sx="102000" sy="102000" algn="ctr" rotWithShape="0">
              <a:prstClr val="black">
                <a:alpha val="40000"/>
              </a:prstClr>
            </a:outerShdw>
          </a:effectLst>
        </p:spPr>
      </p:pic>
      <p:sp>
        <p:nvSpPr>
          <p:cNvPr id="24" name="Rechteck 23">
            <a:extLst>
              <a:ext uri="{FF2B5EF4-FFF2-40B4-BE49-F238E27FC236}">
                <a16:creationId xmlns:a16="http://schemas.microsoft.com/office/drawing/2014/main" id="{518178DE-F534-41D2-9A0E-14918512B18B}"/>
              </a:ext>
            </a:extLst>
          </p:cNvPr>
          <p:cNvSpPr/>
          <p:nvPr/>
        </p:nvSpPr>
        <p:spPr>
          <a:xfrm>
            <a:off x="2323094" y="2438728"/>
            <a:ext cx="1699335" cy="2602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1983 </a:t>
            </a:r>
            <a:r>
              <a:rPr lang="de-DE" dirty="0" err="1">
                <a:solidFill>
                  <a:schemeClr val="tx1"/>
                </a:solidFill>
              </a:rPr>
              <a:t>Pellworm</a:t>
            </a:r>
            <a:endParaRPr lang="de-DE" dirty="0">
              <a:solidFill>
                <a:schemeClr val="tx1"/>
              </a:solidFill>
            </a:endParaRPr>
          </a:p>
        </p:txBody>
      </p:sp>
      <p:pic>
        <p:nvPicPr>
          <p:cNvPr id="1028" name="Picture 4" descr="undefined">
            <a:extLst>
              <a:ext uri="{FF2B5EF4-FFF2-40B4-BE49-F238E27FC236}">
                <a16:creationId xmlns:a16="http://schemas.microsoft.com/office/drawing/2014/main" id="{EA59B224-38B4-4D5A-91CD-CF736FC90C63}"/>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339788" y="1320949"/>
            <a:ext cx="721086" cy="1442323"/>
          </a:xfrm>
          <a:prstGeom prst="rect">
            <a:avLst/>
          </a:prstGeom>
          <a:noFill/>
          <a:ln w="5715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2" descr="Ãhnliches Foto">
            <a:extLst>
              <a:ext uri="{FF2B5EF4-FFF2-40B4-BE49-F238E27FC236}">
                <a16:creationId xmlns:a16="http://schemas.microsoft.com/office/drawing/2014/main" id="{931D3F31-9F31-4D06-B9DB-A24DF5582C3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flipH="1">
            <a:off x="5225384" y="1088254"/>
            <a:ext cx="2195736" cy="1646802"/>
          </a:xfrm>
          <a:prstGeom prst="rect">
            <a:avLst/>
          </a:prstGeom>
          <a:noFill/>
          <a:ln w="5715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8" name="Picture 10" descr=" Wasser marsch: Auch gegen gewaltlosen Widerstand der Atomkraft-Gegner ging die...">
            <a:extLst>
              <a:ext uri="{FF2B5EF4-FFF2-40B4-BE49-F238E27FC236}">
                <a16:creationId xmlns:a16="http://schemas.microsoft.com/office/drawing/2014/main" id="{948E05C8-3151-4BCF-960D-7DD0B70BCA8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12299" y="3722998"/>
            <a:ext cx="2602752" cy="1751515"/>
          </a:xfrm>
          <a:prstGeom prst="rect">
            <a:avLst/>
          </a:prstGeom>
          <a:noFill/>
          <a:ln w="5715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0D2D87AF-D2B9-46C2-9B63-F030B9A360B3}"/>
              </a:ext>
            </a:extLst>
          </p:cNvPr>
          <p:cNvSpPr/>
          <p:nvPr/>
        </p:nvSpPr>
        <p:spPr>
          <a:xfrm>
            <a:off x="1172374" y="3702405"/>
            <a:ext cx="1594520" cy="3255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1975 </a:t>
            </a:r>
            <a:r>
              <a:rPr lang="de-DE" dirty="0" err="1">
                <a:solidFill>
                  <a:schemeClr val="tx1"/>
                </a:solidFill>
              </a:rPr>
              <a:t>Wyhl</a:t>
            </a:r>
            <a:endParaRPr lang="de-DE" dirty="0">
              <a:solidFill>
                <a:schemeClr val="tx1"/>
              </a:solidFill>
            </a:endParaRPr>
          </a:p>
        </p:txBody>
      </p:sp>
      <p:cxnSp>
        <p:nvCxnSpPr>
          <p:cNvPr id="18" name="Gerader Verbinder 17">
            <a:extLst>
              <a:ext uri="{FF2B5EF4-FFF2-40B4-BE49-F238E27FC236}">
                <a16:creationId xmlns:a16="http://schemas.microsoft.com/office/drawing/2014/main" id="{0B82DF05-C74A-43C1-B103-B9E169EF29A2}"/>
              </a:ext>
            </a:extLst>
          </p:cNvPr>
          <p:cNvCxnSpPr>
            <a:cxnSpLocks/>
          </p:cNvCxnSpPr>
          <p:nvPr/>
        </p:nvCxnSpPr>
        <p:spPr>
          <a:xfrm>
            <a:off x="8718655" y="2990580"/>
            <a:ext cx="13110" cy="6639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2" name="Picture 4" descr=" FÃ¼nf-Mark-Beschluss: Die Entscheidung des Magdeburger Parteitags 1998, fÃ¼r...">
            <a:extLst>
              <a:ext uri="{FF2B5EF4-FFF2-40B4-BE49-F238E27FC236}">
                <a16:creationId xmlns:a16="http://schemas.microsoft.com/office/drawing/2014/main" id="{D9F47BFB-1F8E-46E5-A69E-E691CDAD3276}"/>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230985" y="1091792"/>
            <a:ext cx="1827106" cy="1369255"/>
          </a:xfrm>
          <a:prstGeom prst="rect">
            <a:avLst/>
          </a:prstGeom>
          <a:noFill/>
          <a:ln w="5715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Rechteck 24">
            <a:extLst>
              <a:ext uri="{FF2B5EF4-FFF2-40B4-BE49-F238E27FC236}">
                <a16:creationId xmlns:a16="http://schemas.microsoft.com/office/drawing/2014/main" id="{EC000722-A03B-4DD0-AA64-79B2B5854157}"/>
              </a:ext>
            </a:extLst>
          </p:cNvPr>
          <p:cNvSpPr/>
          <p:nvPr/>
        </p:nvSpPr>
        <p:spPr>
          <a:xfrm>
            <a:off x="7188215" y="2119652"/>
            <a:ext cx="1880916" cy="663953"/>
          </a:xfrm>
          <a:prstGeom prst="rect">
            <a:avLst/>
          </a:prstGeom>
          <a:solidFill>
            <a:schemeClr val="bg1">
              <a:lumMod val="85000"/>
            </a:schemeClr>
          </a:solid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2000 EEG on Federal </a:t>
            </a:r>
            <a:r>
              <a:rPr lang="de-DE" dirty="0" err="1">
                <a:solidFill>
                  <a:schemeClr val="tx1"/>
                </a:solidFill>
              </a:rPr>
              <a:t>level</a:t>
            </a:r>
            <a:endParaRPr lang="de-DE" dirty="0">
              <a:solidFill>
                <a:schemeClr val="tx1"/>
              </a:solidFill>
            </a:endParaRPr>
          </a:p>
        </p:txBody>
      </p:sp>
      <p:sp>
        <p:nvSpPr>
          <p:cNvPr id="26" name="Rechteck 25">
            <a:extLst>
              <a:ext uri="{FF2B5EF4-FFF2-40B4-BE49-F238E27FC236}">
                <a16:creationId xmlns:a16="http://schemas.microsoft.com/office/drawing/2014/main" id="{E6FFD3AF-7BDD-4610-80DD-96E9125DEB38}"/>
              </a:ext>
            </a:extLst>
          </p:cNvPr>
          <p:cNvSpPr/>
          <p:nvPr/>
        </p:nvSpPr>
        <p:spPr>
          <a:xfrm>
            <a:off x="5196145" y="2420512"/>
            <a:ext cx="2153805" cy="297444"/>
          </a:xfrm>
          <a:prstGeom prst="rect">
            <a:avLst/>
          </a:prstGeom>
          <a:solidFill>
            <a:schemeClr val="bg1">
              <a:lumMod val="85000"/>
            </a:schemeClr>
          </a:solid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1992 1. </a:t>
            </a:r>
            <a:r>
              <a:rPr lang="de-DE" dirty="0" err="1">
                <a:solidFill>
                  <a:schemeClr val="tx1"/>
                </a:solidFill>
              </a:rPr>
              <a:t>feed</a:t>
            </a:r>
            <a:r>
              <a:rPr lang="de-DE" dirty="0">
                <a:solidFill>
                  <a:schemeClr val="tx1"/>
                </a:solidFill>
              </a:rPr>
              <a:t>-in </a:t>
            </a:r>
            <a:r>
              <a:rPr lang="de-DE" dirty="0" err="1">
                <a:solidFill>
                  <a:schemeClr val="tx1"/>
                </a:solidFill>
              </a:rPr>
              <a:t>tariff</a:t>
            </a:r>
            <a:endParaRPr lang="de-DE" dirty="0">
              <a:solidFill>
                <a:schemeClr val="tx1"/>
              </a:solidFill>
            </a:endParaRPr>
          </a:p>
        </p:txBody>
      </p:sp>
      <p:sp>
        <p:nvSpPr>
          <p:cNvPr id="33" name="Titel 1">
            <a:extLst>
              <a:ext uri="{FF2B5EF4-FFF2-40B4-BE49-F238E27FC236}">
                <a16:creationId xmlns:a16="http://schemas.microsoft.com/office/drawing/2014/main" id="{58B3D7C1-8CEB-4A0A-87A6-EF2F6D9D8988}"/>
              </a:ext>
            </a:extLst>
          </p:cNvPr>
          <p:cNvSpPr>
            <a:spLocks noGrp="1"/>
          </p:cNvSpPr>
          <p:nvPr>
            <p:ph type="title"/>
          </p:nvPr>
        </p:nvSpPr>
        <p:spPr>
          <a:xfrm>
            <a:off x="281204" y="218236"/>
            <a:ext cx="4290796" cy="1143000"/>
          </a:xfrm>
        </p:spPr>
        <p:txBody>
          <a:bodyPr/>
          <a:lstStyle/>
          <a:p>
            <a:r>
              <a:rPr lang="de-DE"/>
              <a:t>A </a:t>
            </a:r>
            <a:r>
              <a:rPr lang="de-DE" err="1"/>
              <a:t>short</a:t>
            </a:r>
            <a:r>
              <a:rPr lang="de-DE"/>
              <a:t> </a:t>
            </a:r>
            <a:r>
              <a:rPr lang="de-DE" err="1"/>
              <a:t>history</a:t>
            </a:r>
            <a:r>
              <a:rPr lang="de-DE"/>
              <a:t> </a:t>
            </a:r>
            <a:r>
              <a:rPr lang="de-DE" err="1"/>
              <a:t>of</a:t>
            </a:r>
            <a:r>
              <a:rPr lang="de-DE"/>
              <a:t> </a:t>
            </a:r>
            <a:r>
              <a:rPr lang="de-DE" err="1"/>
              <a:t>the</a:t>
            </a:r>
            <a:r>
              <a:rPr lang="de-DE"/>
              <a:t> </a:t>
            </a:r>
            <a:r>
              <a:rPr lang="de-DE" err="1"/>
              <a:t>new</a:t>
            </a:r>
            <a:r>
              <a:rPr lang="de-DE"/>
              <a:t> </a:t>
            </a:r>
            <a:r>
              <a:rPr lang="de-DE" err="1"/>
              <a:t>community</a:t>
            </a:r>
            <a:r>
              <a:rPr lang="de-DE"/>
              <a:t> </a:t>
            </a:r>
            <a:r>
              <a:rPr lang="de-DE" err="1"/>
              <a:t>energy</a:t>
            </a:r>
            <a:endParaRPr lang="de-DE"/>
          </a:p>
        </p:txBody>
      </p:sp>
      <p:pic>
        <p:nvPicPr>
          <p:cNvPr id="6" name="Picture 5">
            <a:extLst>
              <a:ext uri="{FF2B5EF4-FFF2-40B4-BE49-F238E27FC236}">
                <a16:creationId xmlns:a16="http://schemas.microsoft.com/office/drawing/2014/main" id="{A639F33B-CB8D-064D-98B6-9BFD1DAC57A6}"/>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445643" y="1492518"/>
            <a:ext cx="1403871" cy="1305420"/>
          </a:xfrm>
          <a:prstGeom prst="rect">
            <a:avLst/>
          </a:prstGeom>
          <a:noFill/>
          <a:ln w="57150">
            <a:solidFill>
              <a:schemeClr val="bg1"/>
            </a:solidFill>
          </a:ln>
          <a:effectLst>
            <a:outerShdw blurRad="63500" sx="102000" sy="102000" algn="ctr" rotWithShape="0">
              <a:prstClr val="black">
                <a:alpha val="40000"/>
              </a:prstClr>
            </a:outerShdw>
          </a:effectLst>
        </p:spPr>
      </p:pic>
      <p:sp>
        <p:nvSpPr>
          <p:cNvPr id="27" name="Inhaltsplatzhalter 2">
            <a:extLst>
              <a:ext uri="{FF2B5EF4-FFF2-40B4-BE49-F238E27FC236}">
                <a16:creationId xmlns:a16="http://schemas.microsoft.com/office/drawing/2014/main" id="{534DD13A-00CE-3E44-B5DF-FEA91E5BBD91}"/>
              </a:ext>
            </a:extLst>
          </p:cNvPr>
          <p:cNvSpPr txBox="1">
            <a:spLocks/>
          </p:cNvSpPr>
          <p:nvPr/>
        </p:nvSpPr>
        <p:spPr bwMode="auto">
          <a:xfrm>
            <a:off x="75020" y="6537101"/>
            <a:ext cx="8229600" cy="3208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600" i="1">
                <a:solidFill>
                  <a:schemeClr val="tx1">
                    <a:lumMod val="50000"/>
                    <a:lumOff val="50000"/>
                  </a:schemeClr>
                </a:solidFill>
              </a:rPr>
              <a:t>Source: </a:t>
            </a:r>
            <a:r>
              <a:rPr lang="de-DE" sz="1600" i="1">
                <a:solidFill>
                  <a:schemeClr val="tx1">
                    <a:lumMod val="50000"/>
                    <a:lumOff val="50000"/>
                  </a:schemeClr>
                </a:solidFill>
              </a:rPr>
              <a:t>Zeit (2010), Spiegel , energie-</a:t>
            </a:r>
            <a:r>
              <a:rPr lang="de-DE" sz="1600" i="1" err="1">
                <a:solidFill>
                  <a:schemeClr val="tx1">
                    <a:lumMod val="50000"/>
                    <a:lumOff val="50000"/>
                  </a:schemeClr>
                </a:solidFill>
              </a:rPr>
              <a:t>experten.org</a:t>
            </a:r>
            <a:endParaRPr lang="de-DE" sz="1600">
              <a:solidFill>
                <a:schemeClr val="tx1">
                  <a:lumMod val="50000"/>
                  <a:lumOff val="50000"/>
                </a:schemeClr>
              </a:solidFill>
            </a:endParaRPr>
          </a:p>
          <a:p>
            <a:endParaRPr lang="de-DE" sz="1600">
              <a:solidFill>
                <a:schemeClr val="tx1">
                  <a:lumMod val="50000"/>
                  <a:lumOff val="50000"/>
                </a:schemeClr>
              </a:solidFill>
            </a:endParaRPr>
          </a:p>
        </p:txBody>
      </p:sp>
    </p:spTree>
    <p:extLst>
      <p:ext uri="{BB962C8B-B14F-4D97-AF65-F5344CB8AC3E}">
        <p14:creationId xmlns:p14="http://schemas.microsoft.com/office/powerpoint/2010/main" val="218533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15A1D1-9C44-454C-9193-1E4C79D700CA}"/>
              </a:ext>
            </a:extLst>
          </p:cNvPr>
          <p:cNvPicPr>
            <a:picLocks noChangeAspect="1"/>
          </p:cNvPicPr>
          <p:nvPr/>
        </p:nvPicPr>
        <p:blipFill>
          <a:blip r:embed="rId3"/>
          <a:stretch>
            <a:fillRect/>
          </a:stretch>
        </p:blipFill>
        <p:spPr>
          <a:xfrm>
            <a:off x="457200" y="1430856"/>
            <a:ext cx="6718300" cy="4546600"/>
          </a:xfrm>
          <a:prstGeom prst="rect">
            <a:avLst/>
          </a:prstGeom>
        </p:spPr>
      </p:pic>
      <p:sp>
        <p:nvSpPr>
          <p:cNvPr id="3" name="Inhaltsplatzhalter 2">
            <a:extLst>
              <a:ext uri="{FF2B5EF4-FFF2-40B4-BE49-F238E27FC236}">
                <a16:creationId xmlns:a16="http://schemas.microsoft.com/office/drawing/2014/main" id="{1DCAD7A0-1765-49C1-918C-C2609DEB0C5E}"/>
              </a:ext>
            </a:extLst>
          </p:cNvPr>
          <p:cNvSpPr>
            <a:spLocks noGrp="1"/>
          </p:cNvSpPr>
          <p:nvPr>
            <p:ph idx="1"/>
          </p:nvPr>
        </p:nvSpPr>
        <p:spPr>
          <a:xfrm>
            <a:off x="417015" y="6002360"/>
            <a:ext cx="8229600" cy="320899"/>
          </a:xfrm>
        </p:spPr>
        <p:txBody>
          <a:bodyPr/>
          <a:lstStyle/>
          <a:p>
            <a:pPr marL="0" indent="0">
              <a:buNone/>
            </a:pPr>
            <a:r>
              <a:rPr lang="en-US" sz="1600" i="1">
                <a:solidFill>
                  <a:schemeClr val="tx1">
                    <a:lumMod val="50000"/>
                    <a:lumOff val="50000"/>
                  </a:schemeClr>
                </a:solidFill>
              </a:rPr>
              <a:t>Source: </a:t>
            </a:r>
            <a:r>
              <a:rPr lang="en-US" sz="1600" i="1" err="1">
                <a:solidFill>
                  <a:schemeClr val="tx1">
                    <a:lumMod val="50000"/>
                    <a:lumOff val="50000"/>
                  </a:schemeClr>
                </a:solidFill>
              </a:rPr>
              <a:t>trend:research</a:t>
            </a:r>
            <a:r>
              <a:rPr lang="en-US" sz="1600" i="1">
                <a:solidFill>
                  <a:schemeClr val="tx1">
                    <a:lumMod val="50000"/>
                    <a:lumOff val="50000"/>
                  </a:schemeClr>
                </a:solidFill>
              </a:rPr>
              <a:t> (04/2013)</a:t>
            </a:r>
            <a:endParaRPr lang="de-DE" sz="1600">
              <a:solidFill>
                <a:schemeClr val="tx1">
                  <a:lumMod val="50000"/>
                  <a:lumOff val="50000"/>
                </a:schemeClr>
              </a:solidFill>
            </a:endParaRPr>
          </a:p>
          <a:p>
            <a:endParaRPr lang="de-DE" sz="1600">
              <a:solidFill>
                <a:schemeClr val="tx1">
                  <a:lumMod val="50000"/>
                  <a:lumOff val="50000"/>
                </a:schemeClr>
              </a:solidFill>
            </a:endParaRPr>
          </a:p>
        </p:txBody>
      </p:sp>
      <p:sp>
        <p:nvSpPr>
          <p:cNvPr id="5" name="Titel 1">
            <a:extLst>
              <a:ext uri="{FF2B5EF4-FFF2-40B4-BE49-F238E27FC236}">
                <a16:creationId xmlns:a16="http://schemas.microsoft.com/office/drawing/2014/main" id="{0BC30BC9-94C1-4655-A12D-92B50B55A49D}"/>
              </a:ext>
            </a:extLst>
          </p:cNvPr>
          <p:cNvSpPr txBox="1">
            <a:spLocks/>
          </p:cNvSpPr>
          <p:nvPr/>
        </p:nvSpPr>
        <p:spPr bwMode="auto">
          <a:xfrm>
            <a:off x="457200" y="33722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800" b="1" kern="1200">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Calibri" pitchFamily="34" charset="0"/>
              </a:defRPr>
            </a:lvl2pPr>
            <a:lvl3pPr algn="l" rtl="0" eaLnBrk="1" fontAlgn="base" hangingPunct="1">
              <a:spcBef>
                <a:spcPct val="0"/>
              </a:spcBef>
              <a:spcAft>
                <a:spcPct val="0"/>
              </a:spcAft>
              <a:defRPr sz="2800" b="1">
                <a:solidFill>
                  <a:schemeClr val="tx1"/>
                </a:solidFill>
                <a:latin typeface="Calibri" pitchFamily="34" charset="0"/>
              </a:defRPr>
            </a:lvl3pPr>
            <a:lvl4pPr algn="l" rtl="0" eaLnBrk="1" fontAlgn="base" hangingPunct="1">
              <a:spcBef>
                <a:spcPct val="0"/>
              </a:spcBef>
              <a:spcAft>
                <a:spcPct val="0"/>
              </a:spcAft>
              <a:defRPr sz="2800" b="1">
                <a:solidFill>
                  <a:schemeClr val="tx1"/>
                </a:solidFill>
                <a:latin typeface="Calibri" pitchFamily="34" charset="0"/>
              </a:defRPr>
            </a:lvl4pPr>
            <a:lvl5pPr algn="l" rtl="0" eaLnBrk="1" fontAlgn="base" hangingPunct="1">
              <a:spcBef>
                <a:spcPct val="0"/>
              </a:spcBef>
              <a:spcAft>
                <a:spcPct val="0"/>
              </a:spcAft>
              <a:defRPr sz="2800" b="1">
                <a:solidFill>
                  <a:schemeClr val="tx1"/>
                </a:solidFill>
                <a:latin typeface="Calibri" pitchFamily="34" charset="0"/>
              </a:defRPr>
            </a:lvl5pPr>
            <a:lvl6pPr marL="457200" algn="l" rtl="0" eaLnBrk="1" fontAlgn="base" hangingPunct="1">
              <a:spcBef>
                <a:spcPct val="0"/>
              </a:spcBef>
              <a:spcAft>
                <a:spcPct val="0"/>
              </a:spcAft>
              <a:defRPr sz="2800" b="1">
                <a:solidFill>
                  <a:schemeClr val="tx1"/>
                </a:solidFill>
                <a:latin typeface="Calibri" pitchFamily="34" charset="0"/>
              </a:defRPr>
            </a:lvl6pPr>
            <a:lvl7pPr marL="914400" algn="l" rtl="0" eaLnBrk="1" fontAlgn="base" hangingPunct="1">
              <a:spcBef>
                <a:spcPct val="0"/>
              </a:spcBef>
              <a:spcAft>
                <a:spcPct val="0"/>
              </a:spcAft>
              <a:defRPr sz="2800" b="1">
                <a:solidFill>
                  <a:schemeClr val="tx1"/>
                </a:solidFill>
                <a:latin typeface="Calibri" pitchFamily="34" charset="0"/>
              </a:defRPr>
            </a:lvl7pPr>
            <a:lvl8pPr marL="1371600" algn="l" rtl="0" eaLnBrk="1" fontAlgn="base" hangingPunct="1">
              <a:spcBef>
                <a:spcPct val="0"/>
              </a:spcBef>
              <a:spcAft>
                <a:spcPct val="0"/>
              </a:spcAft>
              <a:defRPr sz="2800" b="1">
                <a:solidFill>
                  <a:schemeClr val="tx1"/>
                </a:solidFill>
                <a:latin typeface="Calibri" pitchFamily="34" charset="0"/>
              </a:defRPr>
            </a:lvl8pPr>
            <a:lvl9pPr marL="1828800" algn="l" rtl="0" eaLnBrk="1" fontAlgn="base" hangingPunct="1">
              <a:spcBef>
                <a:spcPct val="0"/>
              </a:spcBef>
              <a:spcAft>
                <a:spcPct val="0"/>
              </a:spcAft>
              <a:defRPr sz="2800" b="1">
                <a:solidFill>
                  <a:schemeClr val="tx1"/>
                </a:solidFill>
                <a:latin typeface="Calibri" pitchFamily="34" charset="0"/>
              </a:defRPr>
            </a:lvl9pPr>
          </a:lstStyle>
          <a:p>
            <a:r>
              <a:rPr lang="en-US"/>
              <a:t>Ownership structure of installed RE capacity (2012)</a:t>
            </a:r>
            <a:endParaRPr lang="de-DE"/>
          </a:p>
        </p:txBody>
      </p:sp>
      <p:sp>
        <p:nvSpPr>
          <p:cNvPr id="4" name="Ellipse 3">
            <a:extLst>
              <a:ext uri="{FF2B5EF4-FFF2-40B4-BE49-F238E27FC236}">
                <a16:creationId xmlns:a16="http://schemas.microsoft.com/office/drawing/2014/main" id="{2407D28E-6890-4AEA-85A1-AFBA09FF2830}"/>
              </a:ext>
            </a:extLst>
          </p:cNvPr>
          <p:cNvSpPr/>
          <p:nvPr/>
        </p:nvSpPr>
        <p:spPr>
          <a:xfrm>
            <a:off x="3144452" y="2780928"/>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a:solidFill>
                  <a:schemeClr val="tx1"/>
                </a:solidFill>
              </a:rPr>
              <a:t>72.9 </a:t>
            </a:r>
            <a:r>
              <a:rPr lang="de-DE" sz="1600" b="1" err="1">
                <a:solidFill>
                  <a:schemeClr val="tx1"/>
                </a:solidFill>
              </a:rPr>
              <a:t>GWel</a:t>
            </a:r>
            <a:endParaRPr lang="de-DE" sz="1600" b="1">
              <a:solidFill>
                <a:schemeClr val="tx1"/>
              </a:solidFill>
            </a:endParaRPr>
          </a:p>
        </p:txBody>
      </p:sp>
    </p:spTree>
    <p:extLst>
      <p:ext uri="{BB962C8B-B14F-4D97-AF65-F5344CB8AC3E}">
        <p14:creationId xmlns:p14="http://schemas.microsoft.com/office/powerpoint/2010/main" val="170168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E56C8A5-3D77-440D-B88A-7914319F4116}"/>
              </a:ext>
            </a:extLst>
          </p:cNvPr>
          <p:cNvPicPr>
            <a:picLocks noChangeAspect="1"/>
          </p:cNvPicPr>
          <p:nvPr/>
        </p:nvPicPr>
        <p:blipFill rotWithShape="1">
          <a:blip r:embed="rId3">
            <a:extLst>
              <a:ext uri="{28A0092B-C50C-407E-A947-70E740481C1C}">
                <a14:useLocalDpi xmlns:a14="http://schemas.microsoft.com/office/drawing/2010/main"/>
              </a:ext>
            </a:extLst>
          </a:blip>
          <a:srcRect t="16098"/>
          <a:stretch/>
        </p:blipFill>
        <p:spPr>
          <a:xfrm>
            <a:off x="0" y="2297509"/>
            <a:ext cx="9144000" cy="1779563"/>
          </a:xfrm>
          <a:prstGeom prst="rect">
            <a:avLst/>
          </a:prstGeom>
        </p:spPr>
      </p:pic>
      <p:sp>
        <p:nvSpPr>
          <p:cNvPr id="2" name="Titel 1">
            <a:extLst>
              <a:ext uri="{FF2B5EF4-FFF2-40B4-BE49-F238E27FC236}">
                <a16:creationId xmlns:a16="http://schemas.microsoft.com/office/drawing/2014/main" id="{6990252B-3A00-40E0-8926-21D462623A76}"/>
              </a:ext>
            </a:extLst>
          </p:cNvPr>
          <p:cNvSpPr>
            <a:spLocks noGrp="1"/>
          </p:cNvSpPr>
          <p:nvPr>
            <p:ph type="title"/>
          </p:nvPr>
        </p:nvSpPr>
        <p:spPr>
          <a:xfrm>
            <a:off x="323528" y="2298217"/>
            <a:ext cx="8229600" cy="1778855"/>
          </a:xfrm>
        </p:spPr>
        <p:txBody>
          <a:bodyPr/>
          <a:lstStyle/>
          <a:p>
            <a:r>
              <a:rPr lang="en-GB">
                <a:solidFill>
                  <a:schemeClr val="bg1"/>
                </a:solidFill>
                <a:latin typeface="Calibri" panose="020F0502020204030204" pitchFamily="34" charset="0"/>
                <a:ea typeface="Calibri" panose="020F0502020204030204" pitchFamily="34" charset="0"/>
                <a:cs typeface="Calibri" panose="020F0502020204030204" pitchFamily="34" charset="0"/>
              </a:rPr>
              <a:t>Innovation and community-based renewable energy </a:t>
            </a:r>
            <a:endParaRPr lang="de-DE">
              <a:solidFill>
                <a:schemeClr val="bg1"/>
              </a:solidFill>
            </a:endParaRPr>
          </a:p>
        </p:txBody>
      </p:sp>
    </p:spTree>
    <p:extLst>
      <p:ext uri="{BB962C8B-B14F-4D97-AF65-F5344CB8AC3E}">
        <p14:creationId xmlns:p14="http://schemas.microsoft.com/office/powerpoint/2010/main" val="384808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6D327-6E90-43BD-86A5-EEA83BADD8F9}"/>
              </a:ext>
            </a:extLst>
          </p:cNvPr>
          <p:cNvSpPr>
            <a:spLocks noGrp="1"/>
          </p:cNvSpPr>
          <p:nvPr>
            <p:ph type="title"/>
          </p:nvPr>
        </p:nvSpPr>
        <p:spPr/>
        <p:txBody>
          <a:bodyPr/>
          <a:lstStyle/>
          <a:p>
            <a:r>
              <a:rPr lang="de-DE"/>
              <a:t>Community-</a:t>
            </a:r>
            <a:r>
              <a:rPr lang="de-DE" err="1"/>
              <a:t>based</a:t>
            </a:r>
            <a:r>
              <a:rPr lang="de-DE"/>
              <a:t> </a:t>
            </a:r>
            <a:r>
              <a:rPr lang="de-DE" err="1"/>
              <a:t>renewable</a:t>
            </a:r>
            <a:r>
              <a:rPr lang="de-DE"/>
              <a:t> </a:t>
            </a:r>
            <a:r>
              <a:rPr lang="de-DE" err="1"/>
              <a:t>energy</a:t>
            </a:r>
            <a:r>
              <a:rPr lang="de-DE"/>
              <a:t>: </a:t>
            </a:r>
            <a:br>
              <a:rPr lang="de-DE"/>
            </a:br>
            <a:r>
              <a:rPr lang="de-DE"/>
              <a:t>An innovative </a:t>
            </a:r>
            <a:r>
              <a:rPr lang="de-DE" err="1"/>
              <a:t>force</a:t>
            </a:r>
            <a:endParaRPr lang="de-DE"/>
          </a:p>
        </p:txBody>
      </p:sp>
      <p:sp>
        <p:nvSpPr>
          <p:cNvPr id="3" name="Inhaltsplatzhalter 2">
            <a:extLst>
              <a:ext uri="{FF2B5EF4-FFF2-40B4-BE49-F238E27FC236}">
                <a16:creationId xmlns:a16="http://schemas.microsoft.com/office/drawing/2014/main" id="{DCF9FB20-CC9A-4148-BFF7-AE04BB2243F3}"/>
              </a:ext>
            </a:extLst>
          </p:cNvPr>
          <p:cNvSpPr>
            <a:spLocks noGrp="1"/>
          </p:cNvSpPr>
          <p:nvPr>
            <p:ph idx="1"/>
          </p:nvPr>
        </p:nvSpPr>
        <p:spPr>
          <a:xfrm>
            <a:off x="1922758" y="1529084"/>
            <a:ext cx="7041730" cy="5212284"/>
          </a:xfrm>
        </p:spPr>
        <p:txBody>
          <a:bodyPr/>
          <a:lstStyle/>
          <a:p>
            <a:r>
              <a:rPr lang="en-US" sz="2000" dirty="0"/>
              <a:t>EWS </a:t>
            </a:r>
            <a:r>
              <a:rPr lang="en-US" sz="2000" dirty="0" err="1"/>
              <a:t>Schönau</a:t>
            </a:r>
            <a:r>
              <a:rPr lang="en-US" sz="2000" dirty="0"/>
              <a:t> – the Energy Rebels: </a:t>
            </a:r>
          </a:p>
          <a:p>
            <a:pPr lvl="1"/>
            <a:r>
              <a:rPr lang="en-US" dirty="0"/>
              <a:t>Prosumer test project: 29 users, producers and prosumers with PV, CHP, 2 fuel cells and 3 electric vehicles are connected via a peer-to-peer trading system based on block-chain, forming an independent consumer-producer unit. </a:t>
            </a:r>
          </a:p>
          <a:p>
            <a:r>
              <a:rPr lang="en-US" sz="2000" dirty="0"/>
              <a:t>Heidelberger </a:t>
            </a:r>
            <a:r>
              <a:rPr lang="en-US" sz="2000" dirty="0" err="1"/>
              <a:t>eG</a:t>
            </a:r>
            <a:endParaRPr lang="en-US" sz="2000" dirty="0"/>
          </a:p>
          <a:p>
            <a:pPr lvl="1"/>
            <a:r>
              <a:rPr lang="en-US" dirty="0"/>
              <a:t>S</a:t>
            </a:r>
            <a:r>
              <a:rPr lang="en-GB" dirty="0" err="1"/>
              <a:t>ector</a:t>
            </a:r>
            <a:r>
              <a:rPr lang="en-GB" dirty="0"/>
              <a:t>-coupling:  Inhabitants of an urban neighbourhood are offered a full energy service package of tenant electricity, e-mobility, storage and load management.</a:t>
            </a:r>
            <a:endParaRPr lang="de-DE" dirty="0"/>
          </a:p>
          <a:p>
            <a:r>
              <a:rPr lang="en-GB" sz="2000" dirty="0" err="1"/>
              <a:t>Inselwerke</a:t>
            </a:r>
            <a:r>
              <a:rPr lang="en-GB" sz="2000" dirty="0"/>
              <a:t>:</a:t>
            </a:r>
          </a:p>
          <a:p>
            <a:pPr lvl="1"/>
            <a:r>
              <a:rPr lang="en-GB" dirty="0"/>
              <a:t>E-Mobility: The co-op maintains 20 e-mobility charging stations on the island </a:t>
            </a:r>
            <a:r>
              <a:rPr lang="en-GB" dirty="0" err="1"/>
              <a:t>Usedom</a:t>
            </a:r>
            <a:r>
              <a:rPr lang="en-GB" dirty="0"/>
              <a:t>, active in the construction of a nation-wide network of e-mobility charging stations run by energy cooperatives throughout Germany.</a:t>
            </a:r>
            <a:endParaRPr lang="de-DE" dirty="0"/>
          </a:p>
          <a:p>
            <a:endParaRPr lang="de-DE" sz="2000" dirty="0"/>
          </a:p>
          <a:p>
            <a:endParaRPr lang="de-DE" dirty="0"/>
          </a:p>
        </p:txBody>
      </p:sp>
      <p:pic>
        <p:nvPicPr>
          <p:cNvPr id="4" name="Picture 4" descr="Bildergebnis fÃ¼r ews schÃ¶nau">
            <a:extLst>
              <a:ext uri="{FF2B5EF4-FFF2-40B4-BE49-F238E27FC236}">
                <a16:creationId xmlns:a16="http://schemas.microsoft.com/office/drawing/2014/main" id="{F54BE0CA-C3A8-404F-A6D1-BBF233243042}"/>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07893" y="1484784"/>
            <a:ext cx="1296144" cy="4008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a:extLst>
              <a:ext uri="{FF2B5EF4-FFF2-40B4-BE49-F238E27FC236}">
                <a16:creationId xmlns:a16="http://schemas.microsoft.com/office/drawing/2014/main" id="{909D3CDA-D6AB-4A71-97B6-9316AE45BC99}"/>
              </a:ext>
            </a:extLst>
          </p:cNvPr>
          <p:cNvPicPr>
            <a:picLocks noChangeAspect="1" noChangeArrowheads="1"/>
          </p:cNvPicPr>
          <p:nvPr/>
        </p:nvPicPr>
        <p:blipFill>
          <a:blip r:embed="rId4" cstate="email"/>
          <a:srcRect/>
          <a:stretch>
            <a:fillRect/>
          </a:stretch>
        </p:blipFill>
        <p:spPr bwMode="auto">
          <a:xfrm>
            <a:off x="539552" y="3212976"/>
            <a:ext cx="1348474" cy="428741"/>
          </a:xfrm>
          <a:prstGeom prst="rect">
            <a:avLst/>
          </a:prstGeom>
          <a:ln>
            <a:noFill/>
          </a:ln>
          <a:effectLst>
            <a:outerShdw blurRad="292100" dist="139700" dir="2700000" algn="tl" rotWithShape="0">
              <a:srgbClr val="333333">
                <a:alpha val="65000"/>
              </a:srgbClr>
            </a:outerShdw>
          </a:effectLst>
        </p:spPr>
      </p:pic>
      <p:pic>
        <p:nvPicPr>
          <p:cNvPr id="6" name="Picture 2" descr="Inselwerke eG">
            <a:extLst>
              <a:ext uri="{FF2B5EF4-FFF2-40B4-BE49-F238E27FC236}">
                <a16:creationId xmlns:a16="http://schemas.microsoft.com/office/drawing/2014/main" id="{EADF8051-2632-415D-9B37-EE551F8E793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5153" y="4866663"/>
            <a:ext cx="1428753" cy="2047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eurosolar.de/de/images/stories/DSP2014/HEG-Team_web.jpg">
            <a:extLst>
              <a:ext uri="{FF2B5EF4-FFF2-40B4-BE49-F238E27FC236}">
                <a16:creationId xmlns:a16="http://schemas.microsoft.com/office/drawing/2014/main" id="{59E8D12E-65A1-4341-B47B-ED09F562D3E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2328" y="3792066"/>
            <a:ext cx="1137460" cy="864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26C7C7A7-E7A3-4A2A-ACA8-BBBB692D9989}"/>
              </a:ext>
            </a:extLst>
          </p:cNvPr>
          <p:cNvPicPr>
            <a:picLocks noChangeAspect="1" noChangeArrowheads="1"/>
          </p:cNvPicPr>
          <p:nvPr/>
        </p:nvPicPr>
        <p:blipFill>
          <a:blip r:embed="rId7" cstate="email"/>
          <a:srcRect/>
          <a:stretch>
            <a:fillRect/>
          </a:stretch>
        </p:blipFill>
        <p:spPr bwMode="auto">
          <a:xfrm>
            <a:off x="314718" y="1916832"/>
            <a:ext cx="1525070" cy="1143000"/>
          </a:xfrm>
          <a:prstGeom prst="rect">
            <a:avLst/>
          </a:prstGeom>
          <a:ln>
            <a:noFill/>
          </a:ln>
          <a:effectLst>
            <a:outerShdw blurRad="292100" dist="139700" dir="2700000" algn="tl" rotWithShape="0">
              <a:srgbClr val="333333">
                <a:alpha val="65000"/>
              </a:srgbClr>
            </a:outerShdw>
          </a:effectLst>
        </p:spPr>
      </p:pic>
      <p:pic>
        <p:nvPicPr>
          <p:cNvPr id="9" name="Grafik 8">
            <a:extLst>
              <a:ext uri="{FF2B5EF4-FFF2-40B4-BE49-F238E27FC236}">
                <a16:creationId xmlns:a16="http://schemas.microsoft.com/office/drawing/2014/main" id="{AC0E3D88-0231-4467-8BED-94D484AA4AEA}"/>
              </a:ext>
            </a:extLst>
          </p:cNvPr>
          <p:cNvPicPr>
            <a:picLocks noChangeAspect="1"/>
          </p:cNvPicPr>
          <p:nvPr/>
        </p:nvPicPr>
        <p:blipFill rotWithShape="1">
          <a:blip r:embed="rId8">
            <a:extLst>
              <a:ext uri="{28A0092B-C50C-407E-A947-70E740481C1C}">
                <a14:useLocalDpi xmlns:a14="http://schemas.microsoft.com/office/drawing/2010/main"/>
              </a:ext>
            </a:extLst>
          </a:blip>
          <a:srcRect t="-2"/>
          <a:stretch/>
        </p:blipFill>
        <p:spPr>
          <a:xfrm>
            <a:off x="179512" y="5186518"/>
            <a:ext cx="1725855" cy="13098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099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E56C8A5-3D77-440D-B88A-7914319F4116}"/>
              </a:ext>
            </a:extLst>
          </p:cNvPr>
          <p:cNvPicPr>
            <a:picLocks noChangeAspect="1"/>
          </p:cNvPicPr>
          <p:nvPr/>
        </p:nvPicPr>
        <p:blipFill rotWithShape="1">
          <a:blip r:embed="rId3">
            <a:extLst>
              <a:ext uri="{28A0092B-C50C-407E-A947-70E740481C1C}">
                <a14:useLocalDpi xmlns:a14="http://schemas.microsoft.com/office/drawing/2010/main"/>
              </a:ext>
            </a:extLst>
          </a:blip>
          <a:srcRect t="16098"/>
          <a:stretch/>
        </p:blipFill>
        <p:spPr>
          <a:xfrm>
            <a:off x="0" y="2297509"/>
            <a:ext cx="9144000" cy="1779563"/>
          </a:xfrm>
          <a:prstGeom prst="rect">
            <a:avLst/>
          </a:prstGeom>
        </p:spPr>
      </p:pic>
      <p:sp>
        <p:nvSpPr>
          <p:cNvPr id="2" name="Titel 1">
            <a:extLst>
              <a:ext uri="{FF2B5EF4-FFF2-40B4-BE49-F238E27FC236}">
                <a16:creationId xmlns:a16="http://schemas.microsoft.com/office/drawing/2014/main" id="{6990252B-3A00-40E0-8926-21D462623A76}"/>
              </a:ext>
            </a:extLst>
          </p:cNvPr>
          <p:cNvSpPr>
            <a:spLocks noGrp="1"/>
          </p:cNvSpPr>
          <p:nvPr>
            <p:ph type="title"/>
          </p:nvPr>
        </p:nvSpPr>
        <p:spPr>
          <a:xfrm>
            <a:off x="323528" y="2298217"/>
            <a:ext cx="8229600" cy="1778855"/>
          </a:xfrm>
        </p:spPr>
        <p:txBody>
          <a:bodyPr/>
          <a:lstStyle/>
          <a:p>
            <a:r>
              <a:rPr lang="en-GB">
                <a:solidFill>
                  <a:schemeClr val="bg1"/>
                </a:solidFill>
                <a:latin typeface="Calibri" panose="020F0502020204030204" pitchFamily="34" charset="0"/>
                <a:ea typeface="Calibri" panose="020F0502020204030204" pitchFamily="34" charset="0"/>
                <a:cs typeface="Calibri" panose="020F0502020204030204" pitchFamily="34" charset="0"/>
              </a:rPr>
              <a:t>Benefits of community-based renewable energy </a:t>
            </a:r>
            <a:endParaRPr lang="de-DE">
              <a:solidFill>
                <a:schemeClr val="bg1"/>
              </a:solidFill>
            </a:endParaRPr>
          </a:p>
        </p:txBody>
      </p:sp>
    </p:spTree>
    <p:extLst>
      <p:ext uri="{BB962C8B-B14F-4D97-AF65-F5344CB8AC3E}">
        <p14:creationId xmlns:p14="http://schemas.microsoft.com/office/powerpoint/2010/main" val="413776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5316A-A6D5-44CF-8631-4629FC58A476}"/>
              </a:ext>
            </a:extLst>
          </p:cNvPr>
          <p:cNvSpPr>
            <a:spLocks noGrp="1"/>
          </p:cNvSpPr>
          <p:nvPr>
            <p:ph type="title"/>
          </p:nvPr>
        </p:nvSpPr>
        <p:spPr>
          <a:xfrm>
            <a:off x="457200" y="274638"/>
            <a:ext cx="8229600" cy="1143000"/>
          </a:xfrm>
        </p:spPr>
        <p:txBody>
          <a:bodyPr/>
          <a:lstStyle/>
          <a:p>
            <a:r>
              <a:rPr lang="de-DE"/>
              <a:t>Investment </a:t>
            </a:r>
            <a:r>
              <a:rPr lang="de-DE" err="1"/>
              <a:t>motives</a:t>
            </a:r>
            <a:r>
              <a:rPr lang="de-DE"/>
              <a:t> </a:t>
            </a:r>
            <a:r>
              <a:rPr lang="de-DE" err="1"/>
              <a:t>of</a:t>
            </a:r>
            <a:r>
              <a:rPr lang="de-DE"/>
              <a:t> </a:t>
            </a:r>
            <a:r>
              <a:rPr lang="de-DE" err="1"/>
              <a:t>community-based</a:t>
            </a:r>
            <a:r>
              <a:rPr lang="de-DE"/>
              <a:t> RE </a:t>
            </a:r>
            <a:r>
              <a:rPr lang="de-DE" err="1"/>
              <a:t>companies</a:t>
            </a:r>
            <a:endParaRPr lang="de-DE"/>
          </a:p>
        </p:txBody>
      </p:sp>
      <p:sp>
        <p:nvSpPr>
          <p:cNvPr id="3" name="Inhaltsplatzhalter 2">
            <a:extLst>
              <a:ext uri="{FF2B5EF4-FFF2-40B4-BE49-F238E27FC236}">
                <a16:creationId xmlns:a16="http://schemas.microsoft.com/office/drawing/2014/main" id="{8C9C67B1-A174-4250-8F70-E651202CD4B7}"/>
              </a:ext>
            </a:extLst>
          </p:cNvPr>
          <p:cNvSpPr>
            <a:spLocks noGrp="1"/>
          </p:cNvSpPr>
          <p:nvPr>
            <p:ph idx="1"/>
          </p:nvPr>
        </p:nvSpPr>
        <p:spPr>
          <a:xfrm>
            <a:off x="457200" y="6067044"/>
            <a:ext cx="8229600" cy="809212"/>
          </a:xfrm>
        </p:spPr>
        <p:txBody>
          <a:bodyPr/>
          <a:lstStyle/>
          <a:p>
            <a:pPr marL="0" indent="0">
              <a:buNone/>
            </a:pPr>
            <a:r>
              <a:rPr lang="en-US" sz="1400">
                <a:solidFill>
                  <a:schemeClr val="bg2">
                    <a:lumMod val="50000"/>
                  </a:schemeClr>
                </a:solidFill>
              </a:rPr>
              <a:t>Scale: 1 = unimportant, 5 = very important</a:t>
            </a:r>
            <a:endParaRPr lang="de-DE" sz="1400">
              <a:solidFill>
                <a:schemeClr val="bg2">
                  <a:lumMod val="50000"/>
                </a:schemeClr>
              </a:solidFill>
            </a:endParaRPr>
          </a:p>
          <a:p>
            <a:pPr marL="0" indent="0">
              <a:buNone/>
            </a:pPr>
            <a:r>
              <a:rPr lang="en-US" sz="1400" i="1">
                <a:solidFill>
                  <a:schemeClr val="bg2">
                    <a:lumMod val="50000"/>
                  </a:schemeClr>
                </a:solidFill>
              </a:rPr>
              <a:t>Source: own translation of </a:t>
            </a:r>
            <a:r>
              <a:rPr lang="en-US" sz="1400" i="1" err="1">
                <a:solidFill>
                  <a:schemeClr val="bg2">
                    <a:lumMod val="50000"/>
                  </a:schemeClr>
                </a:solidFill>
              </a:rPr>
              <a:t>Leuphana</a:t>
            </a:r>
            <a:r>
              <a:rPr lang="en-US" sz="1400" i="1">
                <a:solidFill>
                  <a:schemeClr val="bg2">
                    <a:lumMod val="50000"/>
                  </a:schemeClr>
                </a:solidFill>
              </a:rPr>
              <a:t> &amp; Nestle (2014).</a:t>
            </a:r>
            <a:endParaRPr lang="de-DE" sz="1400">
              <a:solidFill>
                <a:schemeClr val="bg2">
                  <a:lumMod val="50000"/>
                </a:schemeClr>
              </a:solidFill>
            </a:endParaRPr>
          </a:p>
        </p:txBody>
      </p:sp>
      <p:pic>
        <p:nvPicPr>
          <p:cNvPr id="39" name="Grafik 38">
            <a:extLst>
              <a:ext uri="{FF2B5EF4-FFF2-40B4-BE49-F238E27FC236}">
                <a16:creationId xmlns:a16="http://schemas.microsoft.com/office/drawing/2014/main" id="{96548463-B540-40D3-B79F-FED00ED59AAF}"/>
              </a:ext>
            </a:extLst>
          </p:cNvPr>
          <p:cNvPicPr>
            <a:picLocks noChangeAspect="1"/>
          </p:cNvPicPr>
          <p:nvPr/>
        </p:nvPicPr>
        <p:blipFill>
          <a:blip r:embed="rId3"/>
          <a:stretch>
            <a:fillRect/>
          </a:stretch>
        </p:blipFill>
        <p:spPr>
          <a:xfrm>
            <a:off x="858243" y="1666710"/>
            <a:ext cx="7427513" cy="4400334"/>
          </a:xfrm>
          <a:prstGeom prst="rect">
            <a:avLst/>
          </a:prstGeom>
        </p:spPr>
      </p:pic>
      <p:sp>
        <p:nvSpPr>
          <p:cNvPr id="4" name="Rechteck 3">
            <a:extLst>
              <a:ext uri="{FF2B5EF4-FFF2-40B4-BE49-F238E27FC236}">
                <a16:creationId xmlns:a16="http://schemas.microsoft.com/office/drawing/2014/main" id="{AC92E513-D5D9-4695-998D-57643B1EF49C}"/>
              </a:ext>
            </a:extLst>
          </p:cNvPr>
          <p:cNvSpPr/>
          <p:nvPr/>
        </p:nvSpPr>
        <p:spPr>
          <a:xfrm>
            <a:off x="457199" y="1343544"/>
            <a:ext cx="8795321" cy="369332"/>
          </a:xfrm>
          <a:prstGeom prst="rect">
            <a:avLst/>
          </a:prstGeom>
        </p:spPr>
        <p:txBody>
          <a:bodyPr wrap="square">
            <a:spAutoFit/>
          </a:bodyPr>
          <a:lstStyle/>
          <a:p>
            <a:r>
              <a:rPr lang="en-US">
                <a:latin typeface="Calibri" panose="020F0502020204030204" pitchFamily="34" charset="0"/>
                <a:ea typeface="Calibri" panose="020F0502020204030204" pitchFamily="34" charset="0"/>
              </a:rPr>
              <a:t>Investment motives of community energy companies (cooperatives versus GmbH &amp; Co. KG)</a:t>
            </a:r>
            <a:endParaRPr lang="de-DE"/>
          </a:p>
        </p:txBody>
      </p:sp>
    </p:spTree>
    <p:extLst>
      <p:ext uri="{BB962C8B-B14F-4D97-AF65-F5344CB8AC3E}">
        <p14:creationId xmlns:p14="http://schemas.microsoft.com/office/powerpoint/2010/main" val="1954352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FFE3C-9EA5-D64F-AE39-C2577A41230E}"/>
              </a:ext>
            </a:extLst>
          </p:cNvPr>
          <p:cNvSpPr>
            <a:spLocks noGrp="1"/>
          </p:cNvSpPr>
          <p:nvPr>
            <p:ph type="title"/>
          </p:nvPr>
        </p:nvSpPr>
        <p:spPr/>
        <p:txBody>
          <a:bodyPr/>
          <a:lstStyle/>
          <a:p>
            <a:r>
              <a:rPr lang="de-DE" err="1"/>
              <a:t>Benefits</a:t>
            </a:r>
            <a:r>
              <a:rPr lang="de-DE"/>
              <a:t> </a:t>
            </a:r>
            <a:r>
              <a:rPr lang="de-DE" err="1"/>
              <a:t>of</a:t>
            </a:r>
            <a:r>
              <a:rPr lang="de-DE"/>
              <a:t> </a:t>
            </a:r>
            <a:r>
              <a:rPr lang="de-DE" err="1"/>
              <a:t>community</a:t>
            </a:r>
            <a:r>
              <a:rPr lang="de-DE"/>
              <a:t> </a:t>
            </a:r>
            <a:r>
              <a:rPr lang="de-DE" err="1"/>
              <a:t>energy</a:t>
            </a:r>
            <a:endParaRPr lang="de-DE"/>
          </a:p>
        </p:txBody>
      </p:sp>
      <p:sp>
        <p:nvSpPr>
          <p:cNvPr id="3" name="Content Placeholder 2">
            <a:extLst>
              <a:ext uri="{FF2B5EF4-FFF2-40B4-BE49-F238E27FC236}">
                <a16:creationId xmlns:a16="http://schemas.microsoft.com/office/drawing/2014/main" id="{CAE02E9C-7E65-2840-806E-AB87BC04F77A}"/>
              </a:ext>
            </a:extLst>
          </p:cNvPr>
          <p:cNvSpPr>
            <a:spLocks noGrp="1"/>
          </p:cNvSpPr>
          <p:nvPr>
            <p:ph idx="1"/>
          </p:nvPr>
        </p:nvSpPr>
        <p:spPr>
          <a:xfrm>
            <a:off x="251520" y="1203600"/>
            <a:ext cx="3754760" cy="5582391"/>
          </a:xfrm>
          <a:solidFill>
            <a:schemeClr val="bg1">
              <a:lumMod val="95000"/>
            </a:schemeClr>
          </a:solidFill>
        </p:spPr>
        <p:txBody>
          <a:bodyPr/>
          <a:lstStyle/>
          <a:p>
            <a:r>
              <a:rPr lang="en-US" sz="2000" b="1" dirty="0">
                <a:solidFill>
                  <a:schemeClr val="accent4"/>
                </a:solidFill>
                <a:cs typeface="Arial" panose="020B0604020202020204" pitchFamily="34" charset="0"/>
              </a:rPr>
              <a:t>Environmental benefits</a:t>
            </a:r>
          </a:p>
          <a:p>
            <a:pPr>
              <a:buFont typeface="Courier New" panose="02070309020205020404" pitchFamily="49" charset="0"/>
              <a:buChar char="o"/>
            </a:pPr>
            <a:r>
              <a:rPr lang="en-US" sz="2000" dirty="0">
                <a:cs typeface="Arial" panose="020B0604020202020204" pitchFamily="34" charset="0"/>
              </a:rPr>
              <a:t>Global climate, environment, biodiversity</a:t>
            </a:r>
          </a:p>
          <a:p>
            <a:r>
              <a:rPr lang="en-US" sz="2000" b="1" dirty="0">
                <a:solidFill>
                  <a:schemeClr val="accent4"/>
                </a:solidFill>
                <a:cs typeface="Arial" panose="020B0604020202020204" pitchFamily="34" charset="0"/>
              </a:rPr>
              <a:t>Public benefits</a:t>
            </a:r>
          </a:p>
          <a:p>
            <a:pPr>
              <a:buFont typeface="Courier New" panose="02070309020205020404" pitchFamily="49" charset="0"/>
              <a:buChar char="o"/>
            </a:pPr>
            <a:r>
              <a:rPr lang="en-US" sz="2000" dirty="0">
                <a:cs typeface="Arial" panose="020B0604020202020204" pitchFamily="34" charset="0"/>
              </a:rPr>
              <a:t>Acceptance of energy projects</a:t>
            </a:r>
          </a:p>
          <a:p>
            <a:pPr indent="-284163"/>
            <a:r>
              <a:rPr lang="en-US" sz="2000" b="1" dirty="0">
                <a:solidFill>
                  <a:schemeClr val="accent4"/>
                </a:solidFill>
                <a:cs typeface="Arial" panose="020B0604020202020204" pitchFamily="34" charset="0"/>
              </a:rPr>
              <a:t>Social Capital</a:t>
            </a:r>
          </a:p>
          <a:p>
            <a:pPr>
              <a:buFont typeface="Courier New" panose="02070309020205020404" pitchFamily="49" charset="0"/>
              <a:buChar char="o"/>
            </a:pPr>
            <a:r>
              <a:rPr lang="en-US" sz="2000" dirty="0">
                <a:cs typeface="Arial" panose="020B0604020202020204" pitchFamily="34" charset="0"/>
              </a:rPr>
              <a:t>Self-efficacy &amp;</a:t>
            </a:r>
            <a:r>
              <a:rPr lang="en-US" sz="2000" dirty="0">
                <a:solidFill>
                  <a:srgbClr val="FF0000"/>
                </a:solidFill>
                <a:cs typeface="Arial" panose="020B0604020202020204" pitchFamily="34" charset="0"/>
              </a:rPr>
              <a:t> </a:t>
            </a:r>
            <a:r>
              <a:rPr lang="en-US" sz="2000" dirty="0">
                <a:cs typeface="Arial" panose="020B0604020202020204" pitchFamily="34" charset="0"/>
              </a:rPr>
              <a:t>transfer of social participation to other fields</a:t>
            </a:r>
          </a:p>
          <a:p>
            <a:pPr>
              <a:buFont typeface="Courier New" panose="02070309020205020404" pitchFamily="49" charset="0"/>
              <a:buChar char="o"/>
            </a:pPr>
            <a:r>
              <a:rPr lang="en-US" sz="2000" dirty="0">
                <a:cs typeface="Arial" panose="020B0604020202020204" pitchFamily="34" charset="0"/>
              </a:rPr>
              <a:t>Competences dealing with public administration</a:t>
            </a:r>
          </a:p>
          <a:p>
            <a:pPr>
              <a:buFont typeface="Courier New" panose="02070309020205020404" pitchFamily="49" charset="0"/>
              <a:buChar char="o"/>
            </a:pPr>
            <a:r>
              <a:rPr lang="en-US" sz="2000" dirty="0">
                <a:cs typeface="Arial" panose="020B0604020202020204" pitchFamily="34" charset="0"/>
              </a:rPr>
              <a:t>Acquiring of new skills</a:t>
            </a:r>
          </a:p>
          <a:p>
            <a:pPr>
              <a:buFont typeface="Courier New" panose="02070309020205020404" pitchFamily="49" charset="0"/>
              <a:buChar char="o"/>
            </a:pPr>
            <a:r>
              <a:rPr lang="en-US" sz="2000" dirty="0">
                <a:cs typeface="Arial" panose="020B0604020202020204" pitchFamily="34" charset="0"/>
              </a:rPr>
              <a:t>Community spirit </a:t>
            </a:r>
            <a:endParaRPr lang="en-US" sz="2000" u="sng" dirty="0">
              <a:cs typeface="Arial" panose="020B0604020202020204" pitchFamily="34" charset="0"/>
            </a:endParaRPr>
          </a:p>
          <a:p>
            <a:endParaRPr lang="de-DE" sz="2000" dirty="0"/>
          </a:p>
        </p:txBody>
      </p:sp>
      <p:sp>
        <p:nvSpPr>
          <p:cNvPr id="4" name="Content Placeholder 2">
            <a:extLst>
              <a:ext uri="{FF2B5EF4-FFF2-40B4-BE49-F238E27FC236}">
                <a16:creationId xmlns:a16="http://schemas.microsoft.com/office/drawing/2014/main" id="{EEAD287F-19DB-534E-A6BC-55B2E39D5733}"/>
              </a:ext>
            </a:extLst>
          </p:cNvPr>
          <p:cNvSpPr txBox="1">
            <a:spLocks/>
          </p:cNvSpPr>
          <p:nvPr/>
        </p:nvSpPr>
        <p:spPr bwMode="auto">
          <a:xfrm>
            <a:off x="4139952" y="1196752"/>
            <a:ext cx="4952163" cy="5589240"/>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solidFill>
                  <a:schemeClr val="accent4"/>
                </a:solidFill>
                <a:latin typeface="+mj-lt"/>
                <a:cs typeface="Arial" panose="020B0604020202020204" pitchFamily="34" charset="0"/>
              </a:rPr>
              <a:t>Financial Benefits: </a:t>
            </a:r>
          </a:p>
          <a:p>
            <a:pPr>
              <a:buFont typeface="Courier New" panose="02070309020205020404" pitchFamily="49" charset="0"/>
              <a:buChar char="o"/>
            </a:pPr>
            <a:r>
              <a:rPr lang="en-US" sz="2000" dirty="0">
                <a:latin typeface="+mj-lt"/>
                <a:cs typeface="Arial" panose="020B0604020202020204" pitchFamily="34" charset="0"/>
              </a:rPr>
              <a:t>Return on investment</a:t>
            </a:r>
          </a:p>
          <a:p>
            <a:pPr>
              <a:buFont typeface="Courier New" panose="02070309020205020404" pitchFamily="49" charset="0"/>
              <a:buChar char="o"/>
            </a:pPr>
            <a:r>
              <a:rPr lang="en-US" sz="2000" dirty="0">
                <a:latin typeface="+mj-lt"/>
                <a:cs typeface="Arial" panose="020B0604020202020204" pitchFamily="34" charset="0"/>
              </a:rPr>
              <a:t>Reduction of climate mitigation costs</a:t>
            </a:r>
          </a:p>
          <a:p>
            <a:pPr>
              <a:buFont typeface="Courier New" panose="02070309020205020404" pitchFamily="49" charset="0"/>
              <a:buChar char="o"/>
            </a:pPr>
            <a:r>
              <a:rPr lang="de-DE" sz="2000" dirty="0" err="1">
                <a:cs typeface="Arial" panose="020B0604020202020204" pitchFamily="34" charset="0"/>
              </a:rPr>
              <a:t>income</a:t>
            </a:r>
            <a:r>
              <a:rPr lang="de-DE" sz="2000" dirty="0">
                <a:cs typeface="Arial" panose="020B0604020202020204" pitchFamily="34" charset="0"/>
              </a:rPr>
              <a:t> </a:t>
            </a:r>
            <a:r>
              <a:rPr lang="de-DE" sz="2000" dirty="0" err="1">
                <a:cs typeface="Arial" panose="020B0604020202020204" pitchFamily="34" charset="0"/>
              </a:rPr>
              <a:t>opportunity</a:t>
            </a:r>
            <a:r>
              <a:rPr lang="de-DE" sz="2000" dirty="0">
                <a:cs typeface="Arial" panose="020B0604020202020204" pitchFamily="34" charset="0"/>
              </a:rPr>
              <a:t>, e.g. </a:t>
            </a:r>
            <a:r>
              <a:rPr lang="de-DE" sz="2000" dirty="0" err="1">
                <a:latin typeface="+mj-lt"/>
                <a:cs typeface="Arial" panose="020B0604020202020204" pitchFamily="34" charset="0"/>
              </a:rPr>
              <a:t>land</a:t>
            </a:r>
            <a:r>
              <a:rPr lang="de-DE" sz="2000" dirty="0">
                <a:latin typeface="+mj-lt"/>
                <a:cs typeface="Arial" panose="020B0604020202020204" pitchFamily="34" charset="0"/>
              </a:rPr>
              <a:t> </a:t>
            </a:r>
            <a:r>
              <a:rPr lang="de-DE" sz="2000" dirty="0" err="1">
                <a:latin typeface="+mj-lt"/>
                <a:cs typeface="Arial" panose="020B0604020202020204" pitchFamily="34" charset="0"/>
              </a:rPr>
              <a:t>rental</a:t>
            </a:r>
            <a:r>
              <a:rPr lang="de-DE" sz="2000" dirty="0">
                <a:latin typeface="+mj-lt"/>
                <a:cs typeface="Arial" panose="020B0604020202020204" pitchFamily="34" charset="0"/>
              </a:rPr>
              <a:t> </a:t>
            </a:r>
          </a:p>
          <a:p>
            <a:pPr>
              <a:buFont typeface="Courier New" panose="02070309020205020404" pitchFamily="49" charset="0"/>
              <a:buChar char="o"/>
            </a:pPr>
            <a:r>
              <a:rPr lang="en-US" sz="2000" dirty="0">
                <a:latin typeface="+mj-lt"/>
                <a:cs typeface="Arial" panose="020B0604020202020204" pitchFamily="34" charset="0"/>
              </a:rPr>
              <a:t>Creation of jobs and markets </a:t>
            </a:r>
          </a:p>
          <a:p>
            <a:pPr>
              <a:buFont typeface="Courier New" panose="02070309020205020404" pitchFamily="49" charset="0"/>
              <a:buChar char="o"/>
            </a:pPr>
            <a:r>
              <a:rPr lang="en-US" sz="2000" dirty="0">
                <a:latin typeface="+mj-lt"/>
                <a:cs typeface="Arial" panose="020B0604020202020204" pitchFamily="34" charset="0"/>
              </a:rPr>
              <a:t>Lower prices for electricity, hot water or heat</a:t>
            </a:r>
          </a:p>
          <a:p>
            <a:pPr>
              <a:buFont typeface="Courier New" panose="02070309020205020404" pitchFamily="49" charset="0"/>
              <a:buChar char="o"/>
            </a:pPr>
            <a:r>
              <a:rPr lang="en-US" sz="2000" dirty="0">
                <a:latin typeface="+mj-lt"/>
                <a:cs typeface="Arial" panose="020B0604020202020204" pitchFamily="34" charset="0"/>
              </a:rPr>
              <a:t>Tax and tenure revenue for the municipality  </a:t>
            </a:r>
          </a:p>
          <a:p>
            <a:r>
              <a:rPr lang="en-US" sz="2000" b="1" dirty="0">
                <a:solidFill>
                  <a:schemeClr val="accent4"/>
                </a:solidFill>
                <a:latin typeface="+mj-lt"/>
                <a:cs typeface="Arial" panose="020B0604020202020204" pitchFamily="34" charset="0"/>
              </a:rPr>
              <a:t>Social benefits:</a:t>
            </a:r>
          </a:p>
          <a:p>
            <a:pPr>
              <a:buFont typeface="Courier New" panose="02070309020205020404" pitchFamily="49" charset="0"/>
              <a:buChar char="o"/>
            </a:pPr>
            <a:r>
              <a:rPr lang="en-US" sz="2000" dirty="0">
                <a:latin typeface="+mj-lt"/>
                <a:cs typeface="Arial" panose="020B0604020202020204" pitchFamily="34" charset="0"/>
              </a:rPr>
              <a:t>Social spending through increased public income  </a:t>
            </a:r>
          </a:p>
          <a:p>
            <a:pPr>
              <a:buFont typeface="Courier New" panose="02070309020205020404" pitchFamily="49" charset="0"/>
              <a:buChar char="o"/>
            </a:pPr>
            <a:r>
              <a:rPr lang="en-US" sz="2000" dirty="0">
                <a:latin typeface="+mj-lt"/>
                <a:cs typeface="Arial" panose="020B0604020202020204" pitchFamily="34" charset="0"/>
              </a:rPr>
              <a:t>Contractually agreed contributions by investors, e.g. decontamination of landfills</a:t>
            </a:r>
          </a:p>
          <a:p>
            <a:pPr>
              <a:buFont typeface="Courier New" panose="02070309020205020404" pitchFamily="49" charset="0"/>
              <a:buChar char="o"/>
            </a:pPr>
            <a:r>
              <a:rPr lang="en-US" sz="2000" dirty="0">
                <a:latin typeface="+mj-lt"/>
                <a:cs typeface="Arial" panose="020B0604020202020204" pitchFamily="34" charset="0"/>
              </a:rPr>
              <a:t>Foundations that support local community activities</a:t>
            </a:r>
          </a:p>
          <a:p>
            <a:pPr>
              <a:buFont typeface="Courier New" panose="02070309020205020404" pitchFamily="49" charset="0"/>
              <a:buChar char="o"/>
            </a:pPr>
            <a:endParaRPr lang="en-US" sz="2000" dirty="0">
              <a:latin typeface="+mj-lt"/>
              <a:cs typeface="Arial" panose="020B0604020202020204" pitchFamily="34" charset="0"/>
            </a:endParaRPr>
          </a:p>
        </p:txBody>
      </p:sp>
      <p:pic>
        <p:nvPicPr>
          <p:cNvPr id="5" name="Picture 6" descr="http://mycrobz.com/wp/wp-content/uploads/plant-care-thumb.png">
            <a:extLst>
              <a:ext uri="{FF2B5EF4-FFF2-40B4-BE49-F238E27FC236}">
                <a16:creationId xmlns:a16="http://schemas.microsoft.com/office/drawing/2014/main" id="{508FDB44-23D3-C74A-9FEF-03883595E8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89032" y="274638"/>
            <a:ext cx="1207747" cy="12077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591800"/>
      </p:ext>
    </p:extLst>
  </p:cSld>
  <p:clrMapOvr>
    <a:masterClrMapping/>
  </p:clrMapOvr>
</p:sld>
</file>

<file path=ppt/theme/theme1.xml><?xml version="1.0" encoding="utf-8"?>
<a:theme xmlns:a="http://schemas.openxmlformats.org/drawingml/2006/main" name="Arepo Präsentation">
  <a:themeElements>
    <a:clrScheme name="Benutzerdefiniert 2">
      <a:dk1>
        <a:srgbClr val="000000"/>
      </a:dk1>
      <a:lt1>
        <a:srgbClr val="FFFFFF"/>
      </a:lt1>
      <a:dk2>
        <a:srgbClr val="000000"/>
      </a:dk2>
      <a:lt2>
        <a:srgbClr val="808080"/>
      </a:lt2>
      <a:accent1>
        <a:srgbClr val="92D050"/>
      </a:accent1>
      <a:accent2>
        <a:srgbClr val="009972"/>
      </a:accent2>
      <a:accent3>
        <a:srgbClr val="333300"/>
      </a:accent3>
      <a:accent4>
        <a:srgbClr val="996633"/>
      </a:accent4>
      <a:accent5>
        <a:srgbClr val="FFC000"/>
      </a:accent5>
      <a:accent6>
        <a:srgbClr val="2D2DB9"/>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3020</TotalTime>
  <Words>1769</Words>
  <Application>Microsoft Macintosh PowerPoint</Application>
  <PresentationFormat>On-screen Show (4:3)</PresentationFormat>
  <Paragraphs>168</Paragraphs>
  <Slides>22</Slides>
  <Notes>21</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Times</vt:lpstr>
      <vt:lpstr>Arepo Präsentation</vt:lpstr>
      <vt:lpstr>PowerPoint Presentation</vt:lpstr>
      <vt:lpstr>Historical perspective on community-based renewable energy in Germany</vt:lpstr>
      <vt:lpstr>A short history of the new community energy</vt:lpstr>
      <vt:lpstr>PowerPoint Presentation</vt:lpstr>
      <vt:lpstr>Innovation and community-based renewable energy </vt:lpstr>
      <vt:lpstr>Community-based renewable energy:  An innovative force</vt:lpstr>
      <vt:lpstr>Benefits of community-based renewable energy </vt:lpstr>
      <vt:lpstr>Investment motives of community-based RE companies</vt:lpstr>
      <vt:lpstr>Benefits of community energy</vt:lpstr>
      <vt:lpstr>PowerPoint Presentation</vt:lpstr>
      <vt:lpstr>Two blows  to community energy in Germany </vt:lpstr>
      <vt:lpstr>Blow # 1: Dramatic cut in roof-top solar feed-in tariffs</vt:lpstr>
      <vt:lpstr>Trends on the funding of new community-based companies</vt:lpstr>
      <vt:lpstr>Blow # 1: Dramatic cut in roof-top solar feed-in tariffs</vt:lpstr>
      <vt:lpstr>Blow # 2:  EU-Guidelines and the implementation of tender models</vt:lpstr>
      <vt:lpstr>PowerPoint Presentation</vt:lpstr>
      <vt:lpstr>Cumulative number of energy cooperatives founded (within the DGRV) </vt:lpstr>
      <vt:lpstr>Trends in the founding of new community-based companies</vt:lpstr>
      <vt:lpstr>Discussion and lessons learned </vt:lpstr>
      <vt:lpstr>PowerPoint Presentation</vt:lpstr>
      <vt:lpstr>PowerPoint Presentation</vt:lpstr>
      <vt:lpstr>Literature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Christine</dc:creator>
  <cp:lastModifiedBy>Sarah Rieseberg</cp:lastModifiedBy>
  <cp:revision>95</cp:revision>
  <dcterms:created xsi:type="dcterms:W3CDTF">2009-11-20T14:48:33Z</dcterms:created>
  <dcterms:modified xsi:type="dcterms:W3CDTF">2018-11-23T08:06:03Z</dcterms:modified>
</cp:coreProperties>
</file>