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sldIdLst>
    <p:sldId id="282" r:id="rId5"/>
    <p:sldId id="293" r:id="rId6"/>
    <p:sldId id="318" r:id="rId7"/>
    <p:sldId id="323" r:id="rId8"/>
    <p:sldId id="365" r:id="rId9"/>
    <p:sldId id="362" r:id="rId10"/>
    <p:sldId id="363" r:id="rId11"/>
    <p:sldId id="364" r:id="rId12"/>
    <p:sldId id="324" r:id="rId13"/>
    <p:sldId id="311" r:id="rId14"/>
    <p:sldId id="292" r:id="rId15"/>
    <p:sldId id="319" r:id="rId16"/>
    <p:sldId id="312" r:id="rId17"/>
    <p:sldId id="334" r:id="rId18"/>
    <p:sldId id="367" r:id="rId19"/>
    <p:sldId id="314" r:id="rId20"/>
    <p:sldId id="366" r:id="rId21"/>
    <p:sldId id="315" r:id="rId22"/>
    <p:sldId id="326" r:id="rId23"/>
    <p:sldId id="325" r:id="rId24"/>
    <p:sldId id="327" r:id="rId25"/>
    <p:sldId id="32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5">
          <p15:clr>
            <a:srgbClr val="A4A3A4"/>
          </p15:clr>
        </p15:guide>
        <p15:guide id="2" orient="horz" pos="795">
          <p15:clr>
            <a:srgbClr val="A4A3A4"/>
          </p15:clr>
        </p15:guide>
        <p15:guide id="3" orient="horz" pos="1449">
          <p15:clr>
            <a:srgbClr val="A4A3A4"/>
          </p15:clr>
        </p15:guide>
        <p15:guide id="4" orient="horz" pos="2674">
          <p15:clr>
            <a:srgbClr val="A4A3A4"/>
          </p15:clr>
        </p15:guide>
        <p15:guide id="5" orient="horz" pos="1023">
          <p15:clr>
            <a:srgbClr val="A4A3A4"/>
          </p15:clr>
        </p15:guide>
        <p15:guide id="6" pos="5523">
          <p15:clr>
            <a:srgbClr val="A4A3A4"/>
          </p15:clr>
        </p15:guide>
        <p15:guide id="7" pos="5300">
          <p15:clr>
            <a:srgbClr val="A4A3A4"/>
          </p15:clr>
        </p15:guide>
        <p15:guide id="8" pos="2880">
          <p15:clr>
            <a:srgbClr val="A4A3A4"/>
          </p15:clr>
        </p15:guide>
        <p15:guide id="9" pos="449">
          <p15:clr>
            <a:srgbClr val="A4A3A4"/>
          </p15:clr>
        </p15:guide>
        <p15:guide id="10" orient="horz" pos="4164">
          <p15:clr>
            <a:srgbClr val="A4A3A4"/>
          </p15:clr>
        </p15:guide>
        <p15:guide id="11" orient="horz" pos="223">
          <p15:clr>
            <a:srgbClr val="A4A3A4"/>
          </p15:clr>
        </p15:guide>
        <p15:guide id="12" orient="horz" pos="3983">
          <p15:clr>
            <a:srgbClr val="A4A3A4"/>
          </p15:clr>
        </p15:guide>
        <p15:guide id="13" orient="horz" pos="1706">
          <p15:clr>
            <a:srgbClr val="A4A3A4"/>
          </p15:clr>
        </p15:guide>
        <p15:guide id="14" orient="horz" pos="885">
          <p15:clr>
            <a:srgbClr val="A4A3A4"/>
          </p15:clr>
        </p15:guide>
        <p15:guide id="15" orient="horz" pos="1527">
          <p15:clr>
            <a:srgbClr val="A4A3A4"/>
          </p15:clr>
        </p15:guide>
        <p15:guide id="16" orient="horz" pos="1171">
          <p15:clr>
            <a:srgbClr val="A4A3A4"/>
          </p15:clr>
        </p15:guide>
        <p15:guide id="17" orient="horz" pos="3752">
          <p15:clr>
            <a:srgbClr val="A4A3A4"/>
          </p15:clr>
        </p15:guide>
        <p15:guide id="18" pos="5527">
          <p15:clr>
            <a:srgbClr val="A4A3A4"/>
          </p15:clr>
        </p15:guide>
        <p15:guide id="19" pos="436">
          <p15:clr>
            <a:srgbClr val="A4A3A4"/>
          </p15:clr>
        </p15:guide>
        <p15:guide id="20" pos="2685">
          <p15:clr>
            <a:srgbClr val="A4A3A4"/>
          </p15:clr>
        </p15:guide>
        <p15:guide id="21" pos="3083">
          <p15:clr>
            <a:srgbClr val="A4A3A4"/>
          </p15:clr>
        </p15:guide>
        <p15:guide id="22" pos="228">
          <p15:clr>
            <a:srgbClr val="A4A3A4"/>
          </p15:clr>
        </p15:guide>
        <p15:guide id="23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AD"/>
    <a:srgbClr val="006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3690"/>
  </p:normalViewPr>
  <p:slideViewPr>
    <p:cSldViewPr snapToGrid="0" snapToObjects="1">
      <p:cViewPr varScale="1">
        <p:scale>
          <a:sx n="89" d="100"/>
          <a:sy n="89" d="100"/>
        </p:scale>
        <p:origin x="1459" y="82"/>
      </p:cViewPr>
      <p:guideLst>
        <p:guide orient="horz" pos="3085"/>
        <p:guide orient="horz" pos="795"/>
        <p:guide orient="horz" pos="1449"/>
        <p:guide orient="horz" pos="2674"/>
        <p:guide orient="horz" pos="1023"/>
        <p:guide pos="5523"/>
        <p:guide pos="5300"/>
        <p:guide pos="2880"/>
        <p:guide pos="449"/>
        <p:guide orient="horz" pos="4164"/>
        <p:guide orient="horz" pos="223"/>
        <p:guide orient="horz" pos="3983"/>
        <p:guide orient="horz" pos="1706"/>
        <p:guide orient="horz" pos="885"/>
        <p:guide orient="horz" pos="1527"/>
        <p:guide orient="horz" pos="1171"/>
        <p:guide orient="horz" pos="3752"/>
        <p:guide pos="5527"/>
        <p:guide pos="436"/>
        <p:guide pos="2685"/>
        <p:guide pos="3083"/>
        <p:guide pos="228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g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4" Type="http://schemas.openxmlformats.org/officeDocument/2006/relationships/image" Target="../media/image17.g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0B7E0-65CD-4257-A5BA-84E69AB308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4F7B30-5E4E-4745-89E8-5EB55A5DA036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1. </a:t>
          </a:r>
        </a:p>
        <a:p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Systematic</a:t>
          </a:r>
          <a:r>
            <a:rPr lang="it-IT" sz="1100" dirty="0">
              <a:solidFill>
                <a:sysClr val="windowText" lastClr="000000"/>
              </a:solidFill>
              <a:latin typeface="+mn-lt"/>
            </a:rPr>
            <a:t> </a:t>
          </a:r>
          <a:r>
            <a:rPr lang="it-IT" sz="1100" dirty="0" err="1">
              <a:solidFill>
                <a:sysClr val="windowText" lastClr="000000"/>
              </a:solidFill>
              <a:latin typeface="+mn-lt"/>
            </a:rPr>
            <a:t>review</a:t>
          </a:r>
          <a:r>
            <a:rPr lang="it-IT" sz="1100" dirty="0">
              <a:solidFill>
                <a:sysClr val="windowText" lastClr="000000"/>
              </a:solidFill>
              <a:latin typeface="+mn-lt"/>
            </a:rPr>
            <a:t> of CE </a:t>
          </a:r>
          <a:r>
            <a:rPr lang="it-IT" sz="1100" dirty="0" err="1">
              <a:solidFill>
                <a:sysClr val="windowText" lastClr="000000"/>
              </a:solidFill>
              <a:latin typeface="+mn-lt"/>
            </a:rPr>
            <a:t>sector</a:t>
          </a:r>
          <a:endParaRPr lang="it-IT" sz="1100" dirty="0">
            <a:solidFill>
              <a:sysClr val="windowText" lastClr="000000"/>
            </a:solidFill>
            <a:latin typeface="+mn-lt"/>
          </a:endParaRPr>
        </a:p>
      </dgm:t>
    </dgm:pt>
    <dgm:pt modelId="{3C397D47-72D0-4E5B-B6E4-C5A823A4C90E}" type="parTrans" cxnId="{532155F2-B2D5-4596-AC60-EB8A20A14A51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DE1A2-A0BE-46FF-93A7-3F684747A4FA}" type="sibTrans" cxnId="{532155F2-B2D5-4596-AC60-EB8A20A14A51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AAB2C4-F16F-4F66-92BE-AE11FB86C628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2. </a:t>
          </a:r>
        </a:p>
        <a:p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Qualitative and </a:t>
          </a:r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longitudinal</a:t>
          </a:r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data </a:t>
          </a:r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collection</a:t>
          </a:r>
          <a:endParaRPr lang="it-IT" sz="11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DA04957D-DD17-495C-BE47-700ACF28A1D7}" type="parTrans" cxnId="{8DC4DAD2-6FDE-4FA8-910D-70B646AC265F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3F97-90B3-4974-9D2F-6137743AE769}" type="sibTrans" cxnId="{8DC4DAD2-6FDE-4FA8-910D-70B646AC265F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AA206-A898-4220-9E68-A1FA38D73EDF}">
      <dgm:prSet phldrT="[Tes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3.</a:t>
          </a:r>
        </a:p>
        <a:p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Data and qualitative </a:t>
          </a:r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content</a:t>
          </a:r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analysis</a:t>
          </a:r>
          <a:endParaRPr lang="it-IT" sz="11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DC513DCE-1767-4F14-B770-B8FD85F39C08}" type="parTrans" cxnId="{C30E3CD4-E10D-40A1-B5FA-15B8E6CC78A3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0515C-938A-4F2E-B895-01A465DDEAC3}" type="sibTrans" cxnId="{C30E3CD4-E10D-40A1-B5FA-15B8E6CC78A3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F90F2-FED8-4EAE-9DD0-85CBAE9E2335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4.</a:t>
          </a:r>
        </a:p>
        <a:p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Case </a:t>
          </a:r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study</a:t>
          </a:r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analysis</a:t>
          </a:r>
          <a:endParaRPr lang="it-IT" sz="11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3459BF4F-48AB-4F2F-BCDB-9A93AD709EFF}" type="parTrans" cxnId="{9AB67C29-75B0-4A4D-AAE6-23074206B4D1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32338-5526-44A3-8741-299778AB5971}" type="sibTrans" cxnId="{9AB67C29-75B0-4A4D-AAE6-23074206B4D1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7B8C9-22AC-45C2-BA12-AFD0F35FE7B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5.</a:t>
          </a:r>
        </a:p>
        <a:p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Discussion</a:t>
          </a:r>
          <a:r>
            <a:rPr lang="it-IT" sz="11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of </a:t>
          </a:r>
          <a:r>
            <a:rPr lang="it-IT" sz="11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results</a:t>
          </a:r>
          <a:endParaRPr lang="it-IT" sz="11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DA6EFBB3-0A1D-44CF-A300-68F00575FA82}" type="parTrans" cxnId="{877FFC86-3844-4ABC-B3E7-38CC9A33829F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311F8-424A-48A2-99CE-6741F571FA92}" type="sibTrans" cxnId="{877FFC86-3844-4ABC-B3E7-38CC9A33829F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F641F-4D69-4954-85CD-0CCD6329AB1B}" type="pres">
      <dgm:prSet presAssocID="{3AB0B7E0-65CD-4257-A5BA-84E69AB308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2EF7A95-1CBE-4435-BE9F-F67AFABC991F}" type="pres">
      <dgm:prSet presAssocID="{014F7B30-5E4E-4745-89E8-5EB55A5DA036}" presName="node" presStyleLbl="node1" presStyleIdx="0" presStyleCnt="5" custScaleX="133646" custScaleY="1076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847A9D-A6AF-4364-96DA-6C824DAC1DF9}" type="pres">
      <dgm:prSet presAssocID="{412DE1A2-A0BE-46FF-93A7-3F684747A4FA}" presName="sibTrans" presStyleLbl="sibTrans2D1" presStyleIdx="0" presStyleCnt="4"/>
      <dgm:spPr/>
      <dgm:t>
        <a:bodyPr/>
        <a:lstStyle/>
        <a:p>
          <a:endParaRPr lang="it-IT"/>
        </a:p>
      </dgm:t>
    </dgm:pt>
    <dgm:pt modelId="{E94CF10D-804F-4A8D-BB52-4F3706047F94}" type="pres">
      <dgm:prSet presAssocID="{412DE1A2-A0BE-46FF-93A7-3F684747A4FA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ED0B4FB4-3FC9-4482-801F-56AB7F2B94E1}" type="pres">
      <dgm:prSet presAssocID="{A2AAB2C4-F16F-4F66-92BE-AE11FB86C628}" presName="node" presStyleLbl="node1" presStyleIdx="1" presStyleCnt="5" custScaleX="134557" custScaleY="1057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BF3D78-F291-45C1-B5BB-B46C7C5C9B67}" type="pres">
      <dgm:prSet presAssocID="{26DF3F97-90B3-4974-9D2F-6137743AE769}" presName="sibTrans" presStyleLbl="sibTrans2D1" presStyleIdx="1" presStyleCnt="4"/>
      <dgm:spPr/>
      <dgm:t>
        <a:bodyPr/>
        <a:lstStyle/>
        <a:p>
          <a:endParaRPr lang="it-IT"/>
        </a:p>
      </dgm:t>
    </dgm:pt>
    <dgm:pt modelId="{16F292DF-E705-4059-A5A2-A952E84ACA2A}" type="pres">
      <dgm:prSet presAssocID="{26DF3F97-90B3-4974-9D2F-6137743AE769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55487A6B-BFDE-4A55-8D78-1BC1BA53DB4D}" type="pres">
      <dgm:prSet presAssocID="{07FAA206-A898-4220-9E68-A1FA38D73EDF}" presName="node" presStyleLbl="node1" presStyleIdx="2" presStyleCnt="5" custScaleX="140244" custScaleY="1034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A998C9-79BA-444F-BDFF-00DE2E29C58D}" type="pres">
      <dgm:prSet presAssocID="{3930515C-938A-4F2E-B895-01A465DDEAC3}" presName="sibTrans" presStyleLbl="sibTrans2D1" presStyleIdx="2" presStyleCnt="4"/>
      <dgm:spPr/>
      <dgm:t>
        <a:bodyPr/>
        <a:lstStyle/>
        <a:p>
          <a:endParaRPr lang="it-IT"/>
        </a:p>
      </dgm:t>
    </dgm:pt>
    <dgm:pt modelId="{81CF904A-8F0F-4EED-A4CE-D62B41ED889F}" type="pres">
      <dgm:prSet presAssocID="{3930515C-938A-4F2E-B895-01A465DDEAC3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9AFB2DAF-1AB5-4E80-9BD9-DCF59152B716}" type="pres">
      <dgm:prSet presAssocID="{167F90F2-FED8-4EAE-9DD0-85CBAE9E2335}" presName="node" presStyleLbl="node1" presStyleIdx="3" presStyleCnt="5" custScaleX="116578" custScaleY="1074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FD106D-C2B8-484A-A481-BB1FE345B3E6}" type="pres">
      <dgm:prSet presAssocID="{54132338-5526-44A3-8741-299778AB5971}" presName="sibTrans" presStyleLbl="sibTrans2D1" presStyleIdx="3" presStyleCnt="4"/>
      <dgm:spPr/>
      <dgm:t>
        <a:bodyPr/>
        <a:lstStyle/>
        <a:p>
          <a:endParaRPr lang="it-IT"/>
        </a:p>
      </dgm:t>
    </dgm:pt>
    <dgm:pt modelId="{2DF279BD-C3E1-4BB4-AB8C-89557AC4CC3C}" type="pres">
      <dgm:prSet presAssocID="{54132338-5526-44A3-8741-299778AB5971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9AA5308A-598D-4A7D-8B34-754C18D775A7}" type="pres">
      <dgm:prSet presAssocID="{D997B8C9-22AC-45C2-BA12-AFD0F35FE7BC}" presName="node" presStyleLbl="node1" presStyleIdx="4" presStyleCnt="5" custScaleX="139830" custScaleY="96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30E3CD4-E10D-40A1-B5FA-15B8E6CC78A3}" srcId="{3AB0B7E0-65CD-4257-A5BA-84E69AB30886}" destId="{07FAA206-A898-4220-9E68-A1FA38D73EDF}" srcOrd="2" destOrd="0" parTransId="{DC513DCE-1767-4F14-B770-B8FD85F39C08}" sibTransId="{3930515C-938A-4F2E-B895-01A465DDEAC3}"/>
    <dgm:cxn modelId="{E1EFC35B-C8A0-45C9-94A8-18A49D007795}" type="presOf" srcId="{A2AAB2C4-F16F-4F66-92BE-AE11FB86C628}" destId="{ED0B4FB4-3FC9-4482-801F-56AB7F2B94E1}" srcOrd="0" destOrd="0" presId="urn:microsoft.com/office/officeart/2005/8/layout/process1"/>
    <dgm:cxn modelId="{8DC4DAD2-6FDE-4FA8-910D-70B646AC265F}" srcId="{3AB0B7E0-65CD-4257-A5BA-84E69AB30886}" destId="{A2AAB2C4-F16F-4F66-92BE-AE11FB86C628}" srcOrd="1" destOrd="0" parTransId="{DA04957D-DD17-495C-BE47-700ACF28A1D7}" sibTransId="{26DF3F97-90B3-4974-9D2F-6137743AE769}"/>
    <dgm:cxn modelId="{5728EB1C-139F-4C34-8595-618F156B904A}" type="presOf" srcId="{3930515C-938A-4F2E-B895-01A465DDEAC3}" destId="{81CF904A-8F0F-4EED-A4CE-D62B41ED889F}" srcOrd="1" destOrd="0" presId="urn:microsoft.com/office/officeart/2005/8/layout/process1"/>
    <dgm:cxn modelId="{8A325262-FCEA-402B-A656-D8E97BDA824B}" type="presOf" srcId="{26DF3F97-90B3-4974-9D2F-6137743AE769}" destId="{16F292DF-E705-4059-A5A2-A952E84ACA2A}" srcOrd="1" destOrd="0" presId="urn:microsoft.com/office/officeart/2005/8/layout/process1"/>
    <dgm:cxn modelId="{AFA00345-DFEC-4122-B8CC-6EBD32F711D8}" type="presOf" srcId="{3930515C-938A-4F2E-B895-01A465DDEAC3}" destId="{8CA998C9-79BA-444F-BDFF-00DE2E29C58D}" srcOrd="0" destOrd="0" presId="urn:microsoft.com/office/officeart/2005/8/layout/process1"/>
    <dgm:cxn modelId="{9DA5AEAA-F0B8-4D94-8175-FC150D4149F4}" type="presOf" srcId="{D997B8C9-22AC-45C2-BA12-AFD0F35FE7BC}" destId="{9AA5308A-598D-4A7D-8B34-754C18D775A7}" srcOrd="0" destOrd="0" presId="urn:microsoft.com/office/officeart/2005/8/layout/process1"/>
    <dgm:cxn modelId="{E4A1D9E2-0264-473A-BB37-83E65EC8F174}" type="presOf" srcId="{412DE1A2-A0BE-46FF-93A7-3F684747A4FA}" destId="{63847A9D-A6AF-4364-96DA-6C824DAC1DF9}" srcOrd="0" destOrd="0" presId="urn:microsoft.com/office/officeart/2005/8/layout/process1"/>
    <dgm:cxn modelId="{8C5AFCB4-F66B-4511-818B-77C37A7D30C5}" type="presOf" srcId="{54132338-5526-44A3-8741-299778AB5971}" destId="{73FD106D-C2B8-484A-A481-BB1FE345B3E6}" srcOrd="0" destOrd="0" presId="urn:microsoft.com/office/officeart/2005/8/layout/process1"/>
    <dgm:cxn modelId="{857912A0-25B1-442E-B56E-C4A72770AEEE}" type="presOf" srcId="{54132338-5526-44A3-8741-299778AB5971}" destId="{2DF279BD-C3E1-4BB4-AB8C-89557AC4CC3C}" srcOrd="1" destOrd="0" presId="urn:microsoft.com/office/officeart/2005/8/layout/process1"/>
    <dgm:cxn modelId="{313E9FCB-B4D9-4DA7-BB3E-4CFF30ED6101}" type="presOf" srcId="{412DE1A2-A0BE-46FF-93A7-3F684747A4FA}" destId="{E94CF10D-804F-4A8D-BB52-4F3706047F94}" srcOrd="1" destOrd="0" presId="urn:microsoft.com/office/officeart/2005/8/layout/process1"/>
    <dgm:cxn modelId="{4C286462-C100-49AC-89DB-59E635067B7C}" type="presOf" srcId="{07FAA206-A898-4220-9E68-A1FA38D73EDF}" destId="{55487A6B-BFDE-4A55-8D78-1BC1BA53DB4D}" srcOrd="0" destOrd="0" presId="urn:microsoft.com/office/officeart/2005/8/layout/process1"/>
    <dgm:cxn modelId="{9AB67C29-75B0-4A4D-AAE6-23074206B4D1}" srcId="{3AB0B7E0-65CD-4257-A5BA-84E69AB30886}" destId="{167F90F2-FED8-4EAE-9DD0-85CBAE9E2335}" srcOrd="3" destOrd="0" parTransId="{3459BF4F-48AB-4F2F-BCDB-9A93AD709EFF}" sibTransId="{54132338-5526-44A3-8741-299778AB5971}"/>
    <dgm:cxn modelId="{8139A0DD-5510-4C7C-9428-99D09597D9EF}" type="presOf" srcId="{3AB0B7E0-65CD-4257-A5BA-84E69AB30886}" destId="{FC0F641F-4D69-4954-85CD-0CCD6329AB1B}" srcOrd="0" destOrd="0" presId="urn:microsoft.com/office/officeart/2005/8/layout/process1"/>
    <dgm:cxn modelId="{706A82B5-9B5E-496D-98EA-DB69D0976BDC}" type="presOf" srcId="{014F7B30-5E4E-4745-89E8-5EB55A5DA036}" destId="{02EF7A95-1CBE-4435-BE9F-F67AFABC991F}" srcOrd="0" destOrd="0" presId="urn:microsoft.com/office/officeart/2005/8/layout/process1"/>
    <dgm:cxn modelId="{18B42E23-FC99-47AC-A999-9D9291F68464}" type="presOf" srcId="{26DF3F97-90B3-4974-9D2F-6137743AE769}" destId="{D9BF3D78-F291-45C1-B5BB-B46C7C5C9B67}" srcOrd="0" destOrd="0" presId="urn:microsoft.com/office/officeart/2005/8/layout/process1"/>
    <dgm:cxn modelId="{86271495-CDC4-4C43-A3A7-C09684B400FD}" type="presOf" srcId="{167F90F2-FED8-4EAE-9DD0-85CBAE9E2335}" destId="{9AFB2DAF-1AB5-4E80-9BD9-DCF59152B716}" srcOrd="0" destOrd="0" presId="urn:microsoft.com/office/officeart/2005/8/layout/process1"/>
    <dgm:cxn modelId="{532155F2-B2D5-4596-AC60-EB8A20A14A51}" srcId="{3AB0B7E0-65CD-4257-A5BA-84E69AB30886}" destId="{014F7B30-5E4E-4745-89E8-5EB55A5DA036}" srcOrd="0" destOrd="0" parTransId="{3C397D47-72D0-4E5B-B6E4-C5A823A4C90E}" sibTransId="{412DE1A2-A0BE-46FF-93A7-3F684747A4FA}"/>
    <dgm:cxn modelId="{877FFC86-3844-4ABC-B3E7-38CC9A33829F}" srcId="{3AB0B7E0-65CD-4257-A5BA-84E69AB30886}" destId="{D997B8C9-22AC-45C2-BA12-AFD0F35FE7BC}" srcOrd="4" destOrd="0" parTransId="{DA6EFBB3-0A1D-44CF-A300-68F00575FA82}" sibTransId="{75F311F8-424A-48A2-99CE-6741F571FA92}"/>
    <dgm:cxn modelId="{1AFD0E13-5A86-4E36-895F-1839D2BC69C9}" type="presParOf" srcId="{FC0F641F-4D69-4954-85CD-0CCD6329AB1B}" destId="{02EF7A95-1CBE-4435-BE9F-F67AFABC991F}" srcOrd="0" destOrd="0" presId="urn:microsoft.com/office/officeart/2005/8/layout/process1"/>
    <dgm:cxn modelId="{27896EA0-1378-4236-AC69-86A45D1A35C6}" type="presParOf" srcId="{FC0F641F-4D69-4954-85CD-0CCD6329AB1B}" destId="{63847A9D-A6AF-4364-96DA-6C824DAC1DF9}" srcOrd="1" destOrd="0" presId="urn:microsoft.com/office/officeart/2005/8/layout/process1"/>
    <dgm:cxn modelId="{A73CB5A6-0D63-42F6-AE08-10F711F4754D}" type="presParOf" srcId="{63847A9D-A6AF-4364-96DA-6C824DAC1DF9}" destId="{E94CF10D-804F-4A8D-BB52-4F3706047F94}" srcOrd="0" destOrd="0" presId="urn:microsoft.com/office/officeart/2005/8/layout/process1"/>
    <dgm:cxn modelId="{DF00C01A-7E05-4357-A92A-169B3982858B}" type="presParOf" srcId="{FC0F641F-4D69-4954-85CD-0CCD6329AB1B}" destId="{ED0B4FB4-3FC9-4482-801F-56AB7F2B94E1}" srcOrd="2" destOrd="0" presId="urn:microsoft.com/office/officeart/2005/8/layout/process1"/>
    <dgm:cxn modelId="{F49F1578-0B4F-4B6F-8F79-A224869540D1}" type="presParOf" srcId="{FC0F641F-4D69-4954-85CD-0CCD6329AB1B}" destId="{D9BF3D78-F291-45C1-B5BB-B46C7C5C9B67}" srcOrd="3" destOrd="0" presId="urn:microsoft.com/office/officeart/2005/8/layout/process1"/>
    <dgm:cxn modelId="{90D845CF-456C-4478-B94F-6488A516273D}" type="presParOf" srcId="{D9BF3D78-F291-45C1-B5BB-B46C7C5C9B67}" destId="{16F292DF-E705-4059-A5A2-A952E84ACA2A}" srcOrd="0" destOrd="0" presId="urn:microsoft.com/office/officeart/2005/8/layout/process1"/>
    <dgm:cxn modelId="{3BE8D378-CE1A-4D10-8C52-3EB4B7633B80}" type="presParOf" srcId="{FC0F641F-4D69-4954-85CD-0CCD6329AB1B}" destId="{55487A6B-BFDE-4A55-8D78-1BC1BA53DB4D}" srcOrd="4" destOrd="0" presId="urn:microsoft.com/office/officeart/2005/8/layout/process1"/>
    <dgm:cxn modelId="{290455DB-1A66-40F8-A955-3FFE4A1209A0}" type="presParOf" srcId="{FC0F641F-4D69-4954-85CD-0CCD6329AB1B}" destId="{8CA998C9-79BA-444F-BDFF-00DE2E29C58D}" srcOrd="5" destOrd="0" presId="urn:microsoft.com/office/officeart/2005/8/layout/process1"/>
    <dgm:cxn modelId="{81F35880-CE84-4CEA-94A6-28B544EAEF06}" type="presParOf" srcId="{8CA998C9-79BA-444F-BDFF-00DE2E29C58D}" destId="{81CF904A-8F0F-4EED-A4CE-D62B41ED889F}" srcOrd="0" destOrd="0" presId="urn:microsoft.com/office/officeart/2005/8/layout/process1"/>
    <dgm:cxn modelId="{15D73005-ED94-4108-815A-337CAB72B13E}" type="presParOf" srcId="{FC0F641F-4D69-4954-85CD-0CCD6329AB1B}" destId="{9AFB2DAF-1AB5-4E80-9BD9-DCF59152B716}" srcOrd="6" destOrd="0" presId="urn:microsoft.com/office/officeart/2005/8/layout/process1"/>
    <dgm:cxn modelId="{02BD7E46-8EC9-4260-A3B6-74C4F1E12F21}" type="presParOf" srcId="{FC0F641F-4D69-4954-85CD-0CCD6329AB1B}" destId="{73FD106D-C2B8-484A-A481-BB1FE345B3E6}" srcOrd="7" destOrd="0" presId="urn:microsoft.com/office/officeart/2005/8/layout/process1"/>
    <dgm:cxn modelId="{EC725D96-72F6-47FD-A9FB-FFB534B7A0D5}" type="presParOf" srcId="{73FD106D-C2B8-484A-A481-BB1FE345B3E6}" destId="{2DF279BD-C3E1-4BB4-AB8C-89557AC4CC3C}" srcOrd="0" destOrd="0" presId="urn:microsoft.com/office/officeart/2005/8/layout/process1"/>
    <dgm:cxn modelId="{3A9F816F-DAB2-48AE-A4D0-911D1C6C5686}" type="presParOf" srcId="{FC0F641F-4D69-4954-85CD-0CCD6329AB1B}" destId="{9AA5308A-598D-4A7D-8B34-754C18D775A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4B689-873C-4A1D-9F3B-E429CFD91DB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AB67D4-9727-40FA-9B28-29E380FFA8AF}">
      <dgm:prSet phldrT="[Text]"/>
      <dgm:spPr/>
      <dgm:t>
        <a:bodyPr/>
        <a:lstStyle/>
        <a:p>
          <a:r>
            <a:rPr lang="en-GB" dirty="0"/>
            <a:t>Proponent (Municipality, Community, Company)</a:t>
          </a:r>
        </a:p>
      </dgm:t>
    </dgm:pt>
    <dgm:pt modelId="{04440F70-BFA8-4216-8844-5CC7869A7366}" type="parTrans" cxnId="{6A266286-0DFC-47A3-9479-0F5EA2132282}">
      <dgm:prSet/>
      <dgm:spPr/>
      <dgm:t>
        <a:bodyPr/>
        <a:lstStyle/>
        <a:p>
          <a:endParaRPr lang="en-GB"/>
        </a:p>
      </dgm:t>
    </dgm:pt>
    <dgm:pt modelId="{768D6859-A096-4FAC-97D7-BDD31B211D2B}" type="sibTrans" cxnId="{6A266286-0DFC-47A3-9479-0F5EA2132282}">
      <dgm:prSet/>
      <dgm:spPr/>
      <dgm:t>
        <a:bodyPr/>
        <a:lstStyle/>
        <a:p>
          <a:endParaRPr lang="en-GB"/>
        </a:p>
      </dgm:t>
    </dgm:pt>
    <dgm:pt modelId="{ABDBEAEA-43BD-43D1-8AD8-665F35068EE8}">
      <dgm:prSet phldrT="[Text]"/>
      <dgm:spPr/>
      <dgm:t>
        <a:bodyPr/>
        <a:lstStyle/>
        <a:p>
          <a:r>
            <a:rPr lang="en-GB" dirty="0"/>
            <a:t>Approach (Top down, bottom up)</a:t>
          </a:r>
        </a:p>
      </dgm:t>
    </dgm:pt>
    <dgm:pt modelId="{E372564B-BE9A-4C2D-B863-14DDD8870E9E}" type="parTrans" cxnId="{31A9AB8E-E0F1-4BF7-B8F0-1A9142412743}">
      <dgm:prSet/>
      <dgm:spPr/>
      <dgm:t>
        <a:bodyPr/>
        <a:lstStyle/>
        <a:p>
          <a:endParaRPr lang="en-GB"/>
        </a:p>
      </dgm:t>
    </dgm:pt>
    <dgm:pt modelId="{B70B6EF3-E138-4EE9-B71D-F4CD76D817BA}" type="sibTrans" cxnId="{31A9AB8E-E0F1-4BF7-B8F0-1A9142412743}">
      <dgm:prSet/>
      <dgm:spPr/>
      <dgm:t>
        <a:bodyPr/>
        <a:lstStyle/>
        <a:p>
          <a:endParaRPr lang="en-GB"/>
        </a:p>
      </dgm:t>
    </dgm:pt>
    <dgm:pt modelId="{47FBD47C-EC6A-43EF-AC83-39AC7B1DDDDE}">
      <dgm:prSet phldrT="[Text]"/>
      <dgm:spPr/>
      <dgm:t>
        <a:bodyPr/>
        <a:lstStyle/>
        <a:p>
          <a:r>
            <a:rPr lang="en-GB" dirty="0"/>
            <a:t>Legal form (Coop, Ltd company)</a:t>
          </a:r>
        </a:p>
      </dgm:t>
    </dgm:pt>
    <dgm:pt modelId="{70F06C62-F558-413B-9F1F-3B489D2433F5}" type="parTrans" cxnId="{24BB16E4-F86A-4C72-9156-E9EB535C96F3}">
      <dgm:prSet/>
      <dgm:spPr/>
      <dgm:t>
        <a:bodyPr/>
        <a:lstStyle/>
        <a:p>
          <a:endParaRPr lang="en-GB"/>
        </a:p>
      </dgm:t>
    </dgm:pt>
    <dgm:pt modelId="{6DBC94FE-F8A0-4656-ADC0-FEF6443C8733}" type="sibTrans" cxnId="{24BB16E4-F86A-4C72-9156-E9EB535C96F3}">
      <dgm:prSet/>
      <dgm:spPr/>
      <dgm:t>
        <a:bodyPr/>
        <a:lstStyle/>
        <a:p>
          <a:endParaRPr lang="en-GB"/>
        </a:p>
      </dgm:t>
    </dgm:pt>
    <dgm:pt modelId="{A3446020-93E9-45C6-B416-AF8317E14F39}">
      <dgm:prSet/>
      <dgm:spPr/>
      <dgm:t>
        <a:bodyPr/>
        <a:lstStyle/>
        <a:p>
          <a:r>
            <a:rPr lang="en-GB" dirty="0"/>
            <a:t>Ownership (% of members/citizens)</a:t>
          </a:r>
        </a:p>
      </dgm:t>
    </dgm:pt>
    <dgm:pt modelId="{E52DF569-3233-4AD9-A269-AC859F66F957}" type="parTrans" cxnId="{7F4D843F-E4FE-4296-8559-02593F8A6230}">
      <dgm:prSet/>
      <dgm:spPr/>
      <dgm:t>
        <a:bodyPr/>
        <a:lstStyle/>
        <a:p>
          <a:endParaRPr lang="en-GB"/>
        </a:p>
      </dgm:t>
    </dgm:pt>
    <dgm:pt modelId="{74025BF4-AC55-4C3A-8F52-EE0D06F25233}" type="sibTrans" cxnId="{7F4D843F-E4FE-4296-8559-02593F8A6230}">
      <dgm:prSet/>
      <dgm:spPr/>
      <dgm:t>
        <a:bodyPr/>
        <a:lstStyle/>
        <a:p>
          <a:endParaRPr lang="en-GB"/>
        </a:p>
      </dgm:t>
    </dgm:pt>
    <dgm:pt modelId="{A53A1CB8-F7AA-49C0-B996-2025CA229F79}" type="pres">
      <dgm:prSet presAssocID="{CF84B689-873C-4A1D-9F3B-E429CFD91D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24A8DF-BA40-4628-9EBC-8AE3E2A5F9D4}" type="pres">
      <dgm:prSet presAssocID="{F9AB67D4-9727-40FA-9B28-29E380FFA8AF}" presName="composite" presStyleCnt="0"/>
      <dgm:spPr/>
    </dgm:pt>
    <dgm:pt modelId="{7CDE1B4D-8432-488D-88DB-38E2777E4E9C}" type="pres">
      <dgm:prSet presAssocID="{F9AB67D4-9727-40FA-9B28-29E380FFA8AF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C60701-A268-422D-9154-5E34AC32A70D}" type="pres">
      <dgm:prSet presAssocID="{F9AB67D4-9727-40FA-9B28-29E380FFA8AF}" presName="rect2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299" r="-56299"/>
          </a:stretch>
        </a:blipFill>
      </dgm:spPr>
    </dgm:pt>
    <dgm:pt modelId="{C4B94157-14BC-42F5-AC1D-D16C99364DDC}" type="pres">
      <dgm:prSet presAssocID="{768D6859-A096-4FAC-97D7-BDD31B211D2B}" presName="sibTrans" presStyleCnt="0"/>
      <dgm:spPr/>
    </dgm:pt>
    <dgm:pt modelId="{7CE4AC1F-39A1-48CC-8C1E-BB1EFC42E1BD}" type="pres">
      <dgm:prSet presAssocID="{ABDBEAEA-43BD-43D1-8AD8-665F35068EE8}" presName="composite" presStyleCnt="0"/>
      <dgm:spPr/>
    </dgm:pt>
    <dgm:pt modelId="{0BBD155D-A588-442E-869A-5C6CEC140A21}" type="pres">
      <dgm:prSet presAssocID="{ABDBEAEA-43BD-43D1-8AD8-665F35068EE8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AA8F30-ECBE-4126-9903-7729417722A7}" type="pres">
      <dgm:prSet presAssocID="{ABDBEAEA-43BD-43D1-8AD8-665F35068EE8}" presName="rect2" presStyleLbl="fgImgPlac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437" r="-16437"/>
          </a:stretch>
        </a:blipFill>
      </dgm:spPr>
    </dgm:pt>
    <dgm:pt modelId="{A4083BE6-D0BF-4EE5-8EE9-2CA36302F542}" type="pres">
      <dgm:prSet presAssocID="{B70B6EF3-E138-4EE9-B71D-F4CD76D817BA}" presName="sibTrans" presStyleCnt="0"/>
      <dgm:spPr/>
    </dgm:pt>
    <dgm:pt modelId="{F15704B3-A09D-49BD-96E1-A0D85E9B8238}" type="pres">
      <dgm:prSet presAssocID="{47FBD47C-EC6A-43EF-AC83-39AC7B1DDDDE}" presName="composite" presStyleCnt="0"/>
      <dgm:spPr/>
    </dgm:pt>
    <dgm:pt modelId="{C05A2006-2BE2-449A-8EAF-94F4E9FA01B5}" type="pres">
      <dgm:prSet presAssocID="{47FBD47C-EC6A-43EF-AC83-39AC7B1DDDD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1D89F8-B57E-4A5C-8532-3E1B68557573}" type="pres">
      <dgm:prSet presAssocID="{47FBD47C-EC6A-43EF-AC83-39AC7B1DDDDE}" presName="rect2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296" r="-25296"/>
          </a:stretch>
        </a:blipFill>
      </dgm:spPr>
    </dgm:pt>
    <dgm:pt modelId="{7A3B133B-2D48-4888-B9DC-CC8FDD07D17C}" type="pres">
      <dgm:prSet presAssocID="{6DBC94FE-F8A0-4656-ADC0-FEF6443C8733}" presName="sibTrans" presStyleCnt="0"/>
      <dgm:spPr/>
    </dgm:pt>
    <dgm:pt modelId="{D527905A-4ADF-4105-98EC-CD1BA3F57C66}" type="pres">
      <dgm:prSet presAssocID="{A3446020-93E9-45C6-B416-AF8317E14F39}" presName="composite" presStyleCnt="0"/>
      <dgm:spPr/>
    </dgm:pt>
    <dgm:pt modelId="{3EC36741-5813-4F4E-994D-6E35C57568F8}" type="pres">
      <dgm:prSet presAssocID="{A3446020-93E9-45C6-B416-AF8317E14F3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FED8E5-6896-4111-A9D5-4B4087113FBD}" type="pres">
      <dgm:prSet presAssocID="{A3446020-93E9-45C6-B416-AF8317E14F39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</dgm:spPr>
    </dgm:pt>
  </dgm:ptLst>
  <dgm:cxnLst>
    <dgm:cxn modelId="{6A266286-0DFC-47A3-9479-0F5EA2132282}" srcId="{CF84B689-873C-4A1D-9F3B-E429CFD91DB2}" destId="{F9AB67D4-9727-40FA-9B28-29E380FFA8AF}" srcOrd="0" destOrd="0" parTransId="{04440F70-BFA8-4216-8844-5CC7869A7366}" sibTransId="{768D6859-A096-4FAC-97D7-BDD31B211D2B}"/>
    <dgm:cxn modelId="{D5B36530-90CA-4970-B14E-CDC7110B2CB3}" type="presOf" srcId="{A3446020-93E9-45C6-B416-AF8317E14F39}" destId="{3EC36741-5813-4F4E-994D-6E35C57568F8}" srcOrd="0" destOrd="0" presId="urn:microsoft.com/office/officeart/2008/layout/PictureStrips"/>
    <dgm:cxn modelId="{3DF22888-C1C1-4639-BBC6-7A1BBB65311E}" type="presOf" srcId="{F9AB67D4-9727-40FA-9B28-29E380FFA8AF}" destId="{7CDE1B4D-8432-488D-88DB-38E2777E4E9C}" srcOrd="0" destOrd="0" presId="urn:microsoft.com/office/officeart/2008/layout/PictureStrips"/>
    <dgm:cxn modelId="{D8FBC0C1-C92A-4AED-BA52-91694766897F}" type="presOf" srcId="{ABDBEAEA-43BD-43D1-8AD8-665F35068EE8}" destId="{0BBD155D-A588-442E-869A-5C6CEC140A21}" srcOrd="0" destOrd="0" presId="urn:microsoft.com/office/officeart/2008/layout/PictureStrips"/>
    <dgm:cxn modelId="{BBAA2F28-C149-4110-92FF-F7232691E5C4}" type="presOf" srcId="{CF84B689-873C-4A1D-9F3B-E429CFD91DB2}" destId="{A53A1CB8-F7AA-49C0-B996-2025CA229F79}" srcOrd="0" destOrd="0" presId="urn:microsoft.com/office/officeart/2008/layout/PictureStrips"/>
    <dgm:cxn modelId="{ED26FFE1-56AD-4047-8269-7EB25BFF775E}" type="presOf" srcId="{47FBD47C-EC6A-43EF-AC83-39AC7B1DDDDE}" destId="{C05A2006-2BE2-449A-8EAF-94F4E9FA01B5}" srcOrd="0" destOrd="0" presId="urn:microsoft.com/office/officeart/2008/layout/PictureStrips"/>
    <dgm:cxn modelId="{7F4D843F-E4FE-4296-8559-02593F8A6230}" srcId="{CF84B689-873C-4A1D-9F3B-E429CFD91DB2}" destId="{A3446020-93E9-45C6-B416-AF8317E14F39}" srcOrd="3" destOrd="0" parTransId="{E52DF569-3233-4AD9-A269-AC859F66F957}" sibTransId="{74025BF4-AC55-4C3A-8F52-EE0D06F25233}"/>
    <dgm:cxn modelId="{31A9AB8E-E0F1-4BF7-B8F0-1A9142412743}" srcId="{CF84B689-873C-4A1D-9F3B-E429CFD91DB2}" destId="{ABDBEAEA-43BD-43D1-8AD8-665F35068EE8}" srcOrd="1" destOrd="0" parTransId="{E372564B-BE9A-4C2D-B863-14DDD8870E9E}" sibTransId="{B70B6EF3-E138-4EE9-B71D-F4CD76D817BA}"/>
    <dgm:cxn modelId="{24BB16E4-F86A-4C72-9156-E9EB535C96F3}" srcId="{CF84B689-873C-4A1D-9F3B-E429CFD91DB2}" destId="{47FBD47C-EC6A-43EF-AC83-39AC7B1DDDDE}" srcOrd="2" destOrd="0" parTransId="{70F06C62-F558-413B-9F1F-3B489D2433F5}" sibTransId="{6DBC94FE-F8A0-4656-ADC0-FEF6443C8733}"/>
    <dgm:cxn modelId="{51C1F451-EF73-44B5-9F00-C6F877031DA4}" type="presParOf" srcId="{A53A1CB8-F7AA-49C0-B996-2025CA229F79}" destId="{0824A8DF-BA40-4628-9EBC-8AE3E2A5F9D4}" srcOrd="0" destOrd="0" presId="urn:microsoft.com/office/officeart/2008/layout/PictureStrips"/>
    <dgm:cxn modelId="{7A0B7C91-2870-4E90-9F5C-6C77C312A7DF}" type="presParOf" srcId="{0824A8DF-BA40-4628-9EBC-8AE3E2A5F9D4}" destId="{7CDE1B4D-8432-488D-88DB-38E2777E4E9C}" srcOrd="0" destOrd="0" presId="urn:microsoft.com/office/officeart/2008/layout/PictureStrips"/>
    <dgm:cxn modelId="{595A8DC6-C9D8-4062-8DCB-482112BFB138}" type="presParOf" srcId="{0824A8DF-BA40-4628-9EBC-8AE3E2A5F9D4}" destId="{4EC60701-A268-422D-9154-5E34AC32A70D}" srcOrd="1" destOrd="0" presId="urn:microsoft.com/office/officeart/2008/layout/PictureStrips"/>
    <dgm:cxn modelId="{6ACE5C08-43EA-48A9-ADC7-D35B06F2A1B4}" type="presParOf" srcId="{A53A1CB8-F7AA-49C0-B996-2025CA229F79}" destId="{C4B94157-14BC-42F5-AC1D-D16C99364DDC}" srcOrd="1" destOrd="0" presId="urn:microsoft.com/office/officeart/2008/layout/PictureStrips"/>
    <dgm:cxn modelId="{36CC92B1-54FE-483E-8864-841635B017D2}" type="presParOf" srcId="{A53A1CB8-F7AA-49C0-B996-2025CA229F79}" destId="{7CE4AC1F-39A1-48CC-8C1E-BB1EFC42E1BD}" srcOrd="2" destOrd="0" presId="urn:microsoft.com/office/officeart/2008/layout/PictureStrips"/>
    <dgm:cxn modelId="{A3E69F3F-8CAD-43D1-A697-535272962CD3}" type="presParOf" srcId="{7CE4AC1F-39A1-48CC-8C1E-BB1EFC42E1BD}" destId="{0BBD155D-A588-442E-869A-5C6CEC140A21}" srcOrd="0" destOrd="0" presId="urn:microsoft.com/office/officeart/2008/layout/PictureStrips"/>
    <dgm:cxn modelId="{340514C0-CE74-4908-8129-7A0F36D4436E}" type="presParOf" srcId="{7CE4AC1F-39A1-48CC-8C1E-BB1EFC42E1BD}" destId="{B6AA8F30-ECBE-4126-9903-7729417722A7}" srcOrd="1" destOrd="0" presId="urn:microsoft.com/office/officeart/2008/layout/PictureStrips"/>
    <dgm:cxn modelId="{EBE99984-FFBC-4DA6-94D0-94636941B2B2}" type="presParOf" srcId="{A53A1CB8-F7AA-49C0-B996-2025CA229F79}" destId="{A4083BE6-D0BF-4EE5-8EE9-2CA36302F542}" srcOrd="3" destOrd="0" presId="urn:microsoft.com/office/officeart/2008/layout/PictureStrips"/>
    <dgm:cxn modelId="{93586A5D-6DD1-4C3C-99EB-3BBF307FECA9}" type="presParOf" srcId="{A53A1CB8-F7AA-49C0-B996-2025CA229F79}" destId="{F15704B3-A09D-49BD-96E1-A0D85E9B8238}" srcOrd="4" destOrd="0" presId="urn:microsoft.com/office/officeart/2008/layout/PictureStrips"/>
    <dgm:cxn modelId="{0FFA3DBF-1AA3-4B11-8F2D-6DE307BCF623}" type="presParOf" srcId="{F15704B3-A09D-49BD-96E1-A0D85E9B8238}" destId="{C05A2006-2BE2-449A-8EAF-94F4E9FA01B5}" srcOrd="0" destOrd="0" presId="urn:microsoft.com/office/officeart/2008/layout/PictureStrips"/>
    <dgm:cxn modelId="{2EA0DD27-9887-4340-BA47-C37F4C3AB6A0}" type="presParOf" srcId="{F15704B3-A09D-49BD-96E1-A0D85E9B8238}" destId="{E11D89F8-B57E-4A5C-8532-3E1B68557573}" srcOrd="1" destOrd="0" presId="urn:microsoft.com/office/officeart/2008/layout/PictureStrips"/>
    <dgm:cxn modelId="{C020DEAF-D466-49F4-8FBA-430194DB5B88}" type="presParOf" srcId="{A53A1CB8-F7AA-49C0-B996-2025CA229F79}" destId="{7A3B133B-2D48-4888-B9DC-CC8FDD07D17C}" srcOrd="5" destOrd="0" presId="urn:microsoft.com/office/officeart/2008/layout/PictureStrips"/>
    <dgm:cxn modelId="{B10CD398-8C80-45C1-AD50-32686071F572}" type="presParOf" srcId="{A53A1CB8-F7AA-49C0-B996-2025CA229F79}" destId="{D527905A-4ADF-4105-98EC-CD1BA3F57C66}" srcOrd="6" destOrd="0" presId="urn:microsoft.com/office/officeart/2008/layout/PictureStrips"/>
    <dgm:cxn modelId="{A73D60E1-56A4-4FED-8C2E-5F087C998921}" type="presParOf" srcId="{D527905A-4ADF-4105-98EC-CD1BA3F57C66}" destId="{3EC36741-5813-4F4E-994D-6E35C57568F8}" srcOrd="0" destOrd="0" presId="urn:microsoft.com/office/officeart/2008/layout/PictureStrips"/>
    <dgm:cxn modelId="{34F8C84A-46FD-434D-93CE-8AD740CD88E5}" type="presParOf" srcId="{D527905A-4ADF-4105-98EC-CD1BA3F57C66}" destId="{2EFED8E5-6896-4111-A9D5-4B4087113FB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4B689-873C-4A1D-9F3B-E429CFD91DB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AB67D4-9727-40FA-9B28-29E380FFA8AF}">
      <dgm:prSet phldrT="[Text]"/>
      <dgm:spPr/>
      <dgm:t>
        <a:bodyPr/>
        <a:lstStyle/>
        <a:p>
          <a:r>
            <a:rPr lang="en-GB" dirty="0"/>
            <a:t>Type of activity (energy production, energy distribution, energy services or a mix)</a:t>
          </a:r>
        </a:p>
      </dgm:t>
    </dgm:pt>
    <dgm:pt modelId="{04440F70-BFA8-4216-8844-5CC7869A7366}" type="parTrans" cxnId="{6A266286-0DFC-47A3-9479-0F5EA2132282}">
      <dgm:prSet/>
      <dgm:spPr/>
      <dgm:t>
        <a:bodyPr/>
        <a:lstStyle/>
        <a:p>
          <a:endParaRPr lang="en-GB"/>
        </a:p>
      </dgm:t>
    </dgm:pt>
    <dgm:pt modelId="{768D6859-A096-4FAC-97D7-BDD31B211D2B}" type="sibTrans" cxnId="{6A266286-0DFC-47A3-9479-0F5EA2132282}">
      <dgm:prSet/>
      <dgm:spPr/>
      <dgm:t>
        <a:bodyPr/>
        <a:lstStyle/>
        <a:p>
          <a:endParaRPr lang="en-GB"/>
        </a:p>
      </dgm:t>
    </dgm:pt>
    <dgm:pt modelId="{ABDBEAEA-43BD-43D1-8AD8-665F35068EE8}">
      <dgm:prSet phldrT="[Text]"/>
      <dgm:spPr/>
      <dgm:t>
        <a:bodyPr/>
        <a:lstStyle/>
        <a:p>
          <a:r>
            <a:rPr lang="en-GB" dirty="0"/>
            <a:t>Timing (start date, duration)</a:t>
          </a:r>
        </a:p>
      </dgm:t>
    </dgm:pt>
    <dgm:pt modelId="{E372564B-BE9A-4C2D-B863-14DDD8870E9E}" type="parTrans" cxnId="{31A9AB8E-E0F1-4BF7-B8F0-1A9142412743}">
      <dgm:prSet/>
      <dgm:spPr/>
      <dgm:t>
        <a:bodyPr/>
        <a:lstStyle/>
        <a:p>
          <a:endParaRPr lang="en-GB"/>
        </a:p>
      </dgm:t>
    </dgm:pt>
    <dgm:pt modelId="{B70B6EF3-E138-4EE9-B71D-F4CD76D817BA}" type="sibTrans" cxnId="{31A9AB8E-E0F1-4BF7-B8F0-1A9142412743}">
      <dgm:prSet/>
      <dgm:spPr/>
      <dgm:t>
        <a:bodyPr/>
        <a:lstStyle/>
        <a:p>
          <a:endParaRPr lang="en-GB"/>
        </a:p>
      </dgm:t>
    </dgm:pt>
    <dgm:pt modelId="{47FBD47C-EC6A-43EF-AC83-39AC7B1DDDDE}">
      <dgm:prSet phldrT="[Text]"/>
      <dgm:spPr/>
      <dgm:t>
        <a:bodyPr/>
        <a:lstStyle/>
        <a:p>
          <a:r>
            <a:rPr lang="en-GB" dirty="0"/>
            <a:t>Technology (PV, wind, </a:t>
          </a:r>
          <a:r>
            <a:rPr lang="en-GB" dirty="0" err="1"/>
            <a:t>etc</a:t>
          </a:r>
          <a:r>
            <a:rPr lang="en-GB" dirty="0"/>
            <a:t>)</a:t>
          </a:r>
        </a:p>
      </dgm:t>
    </dgm:pt>
    <dgm:pt modelId="{70F06C62-F558-413B-9F1F-3B489D2433F5}" type="parTrans" cxnId="{24BB16E4-F86A-4C72-9156-E9EB535C96F3}">
      <dgm:prSet/>
      <dgm:spPr/>
      <dgm:t>
        <a:bodyPr/>
        <a:lstStyle/>
        <a:p>
          <a:endParaRPr lang="en-GB"/>
        </a:p>
      </dgm:t>
    </dgm:pt>
    <dgm:pt modelId="{6DBC94FE-F8A0-4656-ADC0-FEF6443C8733}" type="sibTrans" cxnId="{24BB16E4-F86A-4C72-9156-E9EB535C96F3}">
      <dgm:prSet/>
      <dgm:spPr/>
      <dgm:t>
        <a:bodyPr/>
        <a:lstStyle/>
        <a:p>
          <a:endParaRPr lang="en-GB"/>
        </a:p>
      </dgm:t>
    </dgm:pt>
    <dgm:pt modelId="{A3446020-93E9-45C6-B416-AF8317E14F39}">
      <dgm:prSet/>
      <dgm:spPr/>
      <dgm:t>
        <a:bodyPr/>
        <a:lstStyle/>
        <a:p>
          <a:r>
            <a:rPr lang="en-GB" dirty="0"/>
            <a:t>Geographical scope (local, national)</a:t>
          </a:r>
        </a:p>
      </dgm:t>
    </dgm:pt>
    <dgm:pt modelId="{E52DF569-3233-4AD9-A269-AC859F66F957}" type="parTrans" cxnId="{7F4D843F-E4FE-4296-8559-02593F8A6230}">
      <dgm:prSet/>
      <dgm:spPr/>
      <dgm:t>
        <a:bodyPr/>
        <a:lstStyle/>
        <a:p>
          <a:endParaRPr lang="en-GB"/>
        </a:p>
      </dgm:t>
    </dgm:pt>
    <dgm:pt modelId="{74025BF4-AC55-4C3A-8F52-EE0D06F25233}" type="sibTrans" cxnId="{7F4D843F-E4FE-4296-8559-02593F8A6230}">
      <dgm:prSet/>
      <dgm:spPr/>
      <dgm:t>
        <a:bodyPr/>
        <a:lstStyle/>
        <a:p>
          <a:endParaRPr lang="en-GB"/>
        </a:p>
      </dgm:t>
    </dgm:pt>
    <dgm:pt modelId="{A53A1CB8-F7AA-49C0-B996-2025CA229F79}" type="pres">
      <dgm:prSet presAssocID="{CF84B689-873C-4A1D-9F3B-E429CFD91D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24A8DF-BA40-4628-9EBC-8AE3E2A5F9D4}" type="pres">
      <dgm:prSet presAssocID="{F9AB67D4-9727-40FA-9B28-29E380FFA8AF}" presName="composite" presStyleCnt="0"/>
      <dgm:spPr/>
    </dgm:pt>
    <dgm:pt modelId="{7CDE1B4D-8432-488D-88DB-38E2777E4E9C}" type="pres">
      <dgm:prSet presAssocID="{F9AB67D4-9727-40FA-9B28-29E380FFA8AF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C60701-A268-422D-9154-5E34AC32A70D}" type="pres">
      <dgm:prSet presAssocID="{F9AB67D4-9727-40FA-9B28-29E380FFA8AF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B94157-14BC-42F5-AC1D-D16C99364DDC}" type="pres">
      <dgm:prSet presAssocID="{768D6859-A096-4FAC-97D7-BDD31B211D2B}" presName="sibTrans" presStyleCnt="0"/>
      <dgm:spPr/>
    </dgm:pt>
    <dgm:pt modelId="{7CE4AC1F-39A1-48CC-8C1E-BB1EFC42E1BD}" type="pres">
      <dgm:prSet presAssocID="{ABDBEAEA-43BD-43D1-8AD8-665F35068EE8}" presName="composite" presStyleCnt="0"/>
      <dgm:spPr/>
    </dgm:pt>
    <dgm:pt modelId="{0BBD155D-A588-442E-869A-5C6CEC140A21}" type="pres">
      <dgm:prSet presAssocID="{ABDBEAEA-43BD-43D1-8AD8-665F35068EE8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AA8F30-ECBE-4126-9903-7729417722A7}" type="pres">
      <dgm:prSet presAssocID="{ABDBEAEA-43BD-43D1-8AD8-665F35068EE8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4083BE6-D0BF-4EE5-8EE9-2CA36302F542}" type="pres">
      <dgm:prSet presAssocID="{B70B6EF3-E138-4EE9-B71D-F4CD76D817BA}" presName="sibTrans" presStyleCnt="0"/>
      <dgm:spPr/>
    </dgm:pt>
    <dgm:pt modelId="{F15704B3-A09D-49BD-96E1-A0D85E9B8238}" type="pres">
      <dgm:prSet presAssocID="{47FBD47C-EC6A-43EF-AC83-39AC7B1DDDDE}" presName="composite" presStyleCnt="0"/>
      <dgm:spPr/>
    </dgm:pt>
    <dgm:pt modelId="{C05A2006-2BE2-449A-8EAF-94F4E9FA01B5}" type="pres">
      <dgm:prSet presAssocID="{47FBD47C-EC6A-43EF-AC83-39AC7B1DDDD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1D89F8-B57E-4A5C-8532-3E1B68557573}" type="pres">
      <dgm:prSet presAssocID="{47FBD47C-EC6A-43EF-AC83-39AC7B1DDDDE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A3B133B-2D48-4888-B9DC-CC8FDD07D17C}" type="pres">
      <dgm:prSet presAssocID="{6DBC94FE-F8A0-4656-ADC0-FEF6443C8733}" presName="sibTrans" presStyleCnt="0"/>
      <dgm:spPr/>
    </dgm:pt>
    <dgm:pt modelId="{D527905A-4ADF-4105-98EC-CD1BA3F57C66}" type="pres">
      <dgm:prSet presAssocID="{A3446020-93E9-45C6-B416-AF8317E14F39}" presName="composite" presStyleCnt="0"/>
      <dgm:spPr/>
    </dgm:pt>
    <dgm:pt modelId="{3EC36741-5813-4F4E-994D-6E35C57568F8}" type="pres">
      <dgm:prSet presAssocID="{A3446020-93E9-45C6-B416-AF8317E14F3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FED8E5-6896-4111-A9D5-4B4087113FBD}" type="pres">
      <dgm:prSet presAssocID="{A3446020-93E9-45C6-B416-AF8317E14F39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4ACCD97E-0F9A-4442-9554-370751A95607}" type="presOf" srcId="{CF84B689-873C-4A1D-9F3B-E429CFD91DB2}" destId="{A53A1CB8-F7AA-49C0-B996-2025CA229F79}" srcOrd="0" destOrd="0" presId="urn:microsoft.com/office/officeart/2008/layout/PictureStrips"/>
    <dgm:cxn modelId="{6A266286-0DFC-47A3-9479-0F5EA2132282}" srcId="{CF84B689-873C-4A1D-9F3B-E429CFD91DB2}" destId="{F9AB67D4-9727-40FA-9B28-29E380FFA8AF}" srcOrd="0" destOrd="0" parTransId="{04440F70-BFA8-4216-8844-5CC7869A7366}" sibTransId="{768D6859-A096-4FAC-97D7-BDD31B211D2B}"/>
    <dgm:cxn modelId="{13E3D299-D708-4C00-8A01-97BE35DCA7EE}" type="presOf" srcId="{ABDBEAEA-43BD-43D1-8AD8-665F35068EE8}" destId="{0BBD155D-A588-442E-869A-5C6CEC140A21}" srcOrd="0" destOrd="0" presId="urn:microsoft.com/office/officeart/2008/layout/PictureStrips"/>
    <dgm:cxn modelId="{31E544EC-F77D-432D-ADF1-AD10F6035974}" type="presOf" srcId="{47FBD47C-EC6A-43EF-AC83-39AC7B1DDDDE}" destId="{C05A2006-2BE2-449A-8EAF-94F4E9FA01B5}" srcOrd="0" destOrd="0" presId="urn:microsoft.com/office/officeart/2008/layout/PictureStrips"/>
    <dgm:cxn modelId="{7F4D843F-E4FE-4296-8559-02593F8A6230}" srcId="{CF84B689-873C-4A1D-9F3B-E429CFD91DB2}" destId="{A3446020-93E9-45C6-B416-AF8317E14F39}" srcOrd="3" destOrd="0" parTransId="{E52DF569-3233-4AD9-A269-AC859F66F957}" sibTransId="{74025BF4-AC55-4C3A-8F52-EE0D06F25233}"/>
    <dgm:cxn modelId="{5F7CA017-C79F-4EB4-A834-7840801208B8}" type="presOf" srcId="{F9AB67D4-9727-40FA-9B28-29E380FFA8AF}" destId="{7CDE1B4D-8432-488D-88DB-38E2777E4E9C}" srcOrd="0" destOrd="0" presId="urn:microsoft.com/office/officeart/2008/layout/PictureStrips"/>
    <dgm:cxn modelId="{31A9AB8E-E0F1-4BF7-B8F0-1A9142412743}" srcId="{CF84B689-873C-4A1D-9F3B-E429CFD91DB2}" destId="{ABDBEAEA-43BD-43D1-8AD8-665F35068EE8}" srcOrd="1" destOrd="0" parTransId="{E372564B-BE9A-4C2D-B863-14DDD8870E9E}" sibTransId="{B70B6EF3-E138-4EE9-B71D-F4CD76D817BA}"/>
    <dgm:cxn modelId="{24BB16E4-F86A-4C72-9156-E9EB535C96F3}" srcId="{CF84B689-873C-4A1D-9F3B-E429CFD91DB2}" destId="{47FBD47C-EC6A-43EF-AC83-39AC7B1DDDDE}" srcOrd="2" destOrd="0" parTransId="{70F06C62-F558-413B-9F1F-3B489D2433F5}" sibTransId="{6DBC94FE-F8A0-4656-ADC0-FEF6443C8733}"/>
    <dgm:cxn modelId="{8F3ACD75-B33B-430B-B33F-AEE96202C3A4}" type="presOf" srcId="{A3446020-93E9-45C6-B416-AF8317E14F39}" destId="{3EC36741-5813-4F4E-994D-6E35C57568F8}" srcOrd="0" destOrd="0" presId="urn:microsoft.com/office/officeart/2008/layout/PictureStrips"/>
    <dgm:cxn modelId="{41165268-5928-4A40-B7D0-3497A7D4561F}" type="presParOf" srcId="{A53A1CB8-F7AA-49C0-B996-2025CA229F79}" destId="{0824A8DF-BA40-4628-9EBC-8AE3E2A5F9D4}" srcOrd="0" destOrd="0" presId="urn:microsoft.com/office/officeart/2008/layout/PictureStrips"/>
    <dgm:cxn modelId="{E7A83AE2-014F-42AB-BE4E-B94B9979D164}" type="presParOf" srcId="{0824A8DF-BA40-4628-9EBC-8AE3E2A5F9D4}" destId="{7CDE1B4D-8432-488D-88DB-38E2777E4E9C}" srcOrd="0" destOrd="0" presId="urn:microsoft.com/office/officeart/2008/layout/PictureStrips"/>
    <dgm:cxn modelId="{1CD705CF-DA03-4AA0-AFB4-69DB23809CFF}" type="presParOf" srcId="{0824A8DF-BA40-4628-9EBC-8AE3E2A5F9D4}" destId="{4EC60701-A268-422D-9154-5E34AC32A70D}" srcOrd="1" destOrd="0" presId="urn:microsoft.com/office/officeart/2008/layout/PictureStrips"/>
    <dgm:cxn modelId="{166B61C4-1430-4D62-87DA-3F8ED99DA2AA}" type="presParOf" srcId="{A53A1CB8-F7AA-49C0-B996-2025CA229F79}" destId="{C4B94157-14BC-42F5-AC1D-D16C99364DDC}" srcOrd="1" destOrd="0" presId="urn:microsoft.com/office/officeart/2008/layout/PictureStrips"/>
    <dgm:cxn modelId="{4B17F558-CB7C-46B2-B869-124AEAFC77CC}" type="presParOf" srcId="{A53A1CB8-F7AA-49C0-B996-2025CA229F79}" destId="{7CE4AC1F-39A1-48CC-8C1E-BB1EFC42E1BD}" srcOrd="2" destOrd="0" presId="urn:microsoft.com/office/officeart/2008/layout/PictureStrips"/>
    <dgm:cxn modelId="{400D4EFC-D514-4998-8EE3-3630451757D3}" type="presParOf" srcId="{7CE4AC1F-39A1-48CC-8C1E-BB1EFC42E1BD}" destId="{0BBD155D-A588-442E-869A-5C6CEC140A21}" srcOrd="0" destOrd="0" presId="urn:microsoft.com/office/officeart/2008/layout/PictureStrips"/>
    <dgm:cxn modelId="{FB28ADD4-3F37-461A-B876-D0A6CEF6E5C2}" type="presParOf" srcId="{7CE4AC1F-39A1-48CC-8C1E-BB1EFC42E1BD}" destId="{B6AA8F30-ECBE-4126-9903-7729417722A7}" srcOrd="1" destOrd="0" presId="urn:microsoft.com/office/officeart/2008/layout/PictureStrips"/>
    <dgm:cxn modelId="{B25DF501-22AB-487B-9690-0C081FB3E2A0}" type="presParOf" srcId="{A53A1CB8-F7AA-49C0-B996-2025CA229F79}" destId="{A4083BE6-D0BF-4EE5-8EE9-2CA36302F542}" srcOrd="3" destOrd="0" presId="urn:microsoft.com/office/officeart/2008/layout/PictureStrips"/>
    <dgm:cxn modelId="{A15D9368-093D-4C30-A941-81B9A1EF0695}" type="presParOf" srcId="{A53A1CB8-F7AA-49C0-B996-2025CA229F79}" destId="{F15704B3-A09D-49BD-96E1-A0D85E9B8238}" srcOrd="4" destOrd="0" presId="urn:microsoft.com/office/officeart/2008/layout/PictureStrips"/>
    <dgm:cxn modelId="{B6FE0A32-098E-441A-ADD7-C624B8AE04B3}" type="presParOf" srcId="{F15704B3-A09D-49BD-96E1-A0D85E9B8238}" destId="{C05A2006-2BE2-449A-8EAF-94F4E9FA01B5}" srcOrd="0" destOrd="0" presId="urn:microsoft.com/office/officeart/2008/layout/PictureStrips"/>
    <dgm:cxn modelId="{25575868-321B-4FC5-979D-B4C8A81B8E80}" type="presParOf" srcId="{F15704B3-A09D-49BD-96E1-A0D85E9B8238}" destId="{E11D89F8-B57E-4A5C-8532-3E1B68557573}" srcOrd="1" destOrd="0" presId="urn:microsoft.com/office/officeart/2008/layout/PictureStrips"/>
    <dgm:cxn modelId="{DADE64C9-9AE3-4140-8D8A-66B900485C02}" type="presParOf" srcId="{A53A1CB8-F7AA-49C0-B996-2025CA229F79}" destId="{7A3B133B-2D48-4888-B9DC-CC8FDD07D17C}" srcOrd="5" destOrd="0" presId="urn:microsoft.com/office/officeart/2008/layout/PictureStrips"/>
    <dgm:cxn modelId="{405B8827-6116-4605-BAFF-14BC19722245}" type="presParOf" srcId="{A53A1CB8-F7AA-49C0-B996-2025CA229F79}" destId="{D527905A-4ADF-4105-98EC-CD1BA3F57C66}" srcOrd="6" destOrd="0" presId="urn:microsoft.com/office/officeart/2008/layout/PictureStrips"/>
    <dgm:cxn modelId="{1F75839F-0EC3-4129-B3E4-09FC0E0BE3BB}" type="presParOf" srcId="{D527905A-4ADF-4105-98EC-CD1BA3F57C66}" destId="{3EC36741-5813-4F4E-994D-6E35C57568F8}" srcOrd="0" destOrd="0" presId="urn:microsoft.com/office/officeart/2008/layout/PictureStrips"/>
    <dgm:cxn modelId="{80A60C93-DA30-4A6C-8221-39272DBF1984}" type="presParOf" srcId="{D527905A-4ADF-4105-98EC-CD1BA3F57C66}" destId="{2EFED8E5-6896-4111-A9D5-4B4087113FB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4B689-873C-4A1D-9F3B-E429CFD91DB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AB67D4-9727-40FA-9B28-29E380FFA8AF}">
      <dgm:prSet phldrT="[Text]"/>
      <dgm:spPr/>
      <dgm:t>
        <a:bodyPr/>
        <a:lstStyle/>
        <a:p>
          <a:r>
            <a:rPr lang="en-GB" dirty="0"/>
            <a:t>Returns offered (% interest on investment)</a:t>
          </a:r>
        </a:p>
      </dgm:t>
    </dgm:pt>
    <dgm:pt modelId="{04440F70-BFA8-4216-8844-5CC7869A7366}" type="parTrans" cxnId="{6A266286-0DFC-47A3-9479-0F5EA2132282}">
      <dgm:prSet/>
      <dgm:spPr/>
      <dgm:t>
        <a:bodyPr/>
        <a:lstStyle/>
        <a:p>
          <a:endParaRPr lang="en-GB"/>
        </a:p>
      </dgm:t>
    </dgm:pt>
    <dgm:pt modelId="{768D6859-A096-4FAC-97D7-BDD31B211D2B}" type="sibTrans" cxnId="{6A266286-0DFC-47A3-9479-0F5EA2132282}">
      <dgm:prSet/>
      <dgm:spPr/>
      <dgm:t>
        <a:bodyPr/>
        <a:lstStyle/>
        <a:p>
          <a:endParaRPr lang="en-GB"/>
        </a:p>
      </dgm:t>
    </dgm:pt>
    <dgm:pt modelId="{ABDBEAEA-43BD-43D1-8AD8-665F35068EE8}">
      <dgm:prSet phldrT="[Text]"/>
      <dgm:spPr/>
      <dgm:t>
        <a:bodyPr/>
        <a:lstStyle/>
        <a:p>
          <a:r>
            <a:rPr lang="en-GB" dirty="0"/>
            <a:t>Other monetary benefits (saving on electricity bills, royalties)</a:t>
          </a:r>
        </a:p>
      </dgm:t>
    </dgm:pt>
    <dgm:pt modelId="{E372564B-BE9A-4C2D-B863-14DDD8870E9E}" type="parTrans" cxnId="{31A9AB8E-E0F1-4BF7-B8F0-1A9142412743}">
      <dgm:prSet/>
      <dgm:spPr/>
      <dgm:t>
        <a:bodyPr/>
        <a:lstStyle/>
        <a:p>
          <a:endParaRPr lang="en-GB"/>
        </a:p>
      </dgm:t>
    </dgm:pt>
    <dgm:pt modelId="{B70B6EF3-E138-4EE9-B71D-F4CD76D817BA}" type="sibTrans" cxnId="{31A9AB8E-E0F1-4BF7-B8F0-1A9142412743}">
      <dgm:prSet/>
      <dgm:spPr/>
      <dgm:t>
        <a:bodyPr/>
        <a:lstStyle/>
        <a:p>
          <a:endParaRPr lang="en-GB"/>
        </a:p>
      </dgm:t>
    </dgm:pt>
    <dgm:pt modelId="{47FBD47C-EC6A-43EF-AC83-39AC7B1DDDDE}">
      <dgm:prSet phldrT="[Text]"/>
      <dgm:spPr/>
      <dgm:t>
        <a:bodyPr/>
        <a:lstStyle/>
        <a:p>
          <a:r>
            <a:rPr lang="en-GB" dirty="0"/>
            <a:t>Energy/social services offered (education activities, EE audits, collective purchasing of services/products)</a:t>
          </a:r>
        </a:p>
      </dgm:t>
    </dgm:pt>
    <dgm:pt modelId="{70F06C62-F558-413B-9F1F-3B489D2433F5}" type="parTrans" cxnId="{24BB16E4-F86A-4C72-9156-E9EB535C96F3}">
      <dgm:prSet/>
      <dgm:spPr/>
      <dgm:t>
        <a:bodyPr/>
        <a:lstStyle/>
        <a:p>
          <a:endParaRPr lang="en-GB"/>
        </a:p>
      </dgm:t>
    </dgm:pt>
    <dgm:pt modelId="{6DBC94FE-F8A0-4656-ADC0-FEF6443C8733}" type="sibTrans" cxnId="{24BB16E4-F86A-4C72-9156-E9EB535C96F3}">
      <dgm:prSet/>
      <dgm:spPr/>
      <dgm:t>
        <a:bodyPr/>
        <a:lstStyle/>
        <a:p>
          <a:endParaRPr lang="en-GB"/>
        </a:p>
      </dgm:t>
    </dgm:pt>
    <dgm:pt modelId="{A53A1CB8-F7AA-49C0-B996-2025CA229F79}" type="pres">
      <dgm:prSet presAssocID="{CF84B689-873C-4A1D-9F3B-E429CFD91D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24A8DF-BA40-4628-9EBC-8AE3E2A5F9D4}" type="pres">
      <dgm:prSet presAssocID="{F9AB67D4-9727-40FA-9B28-29E380FFA8AF}" presName="composite" presStyleCnt="0"/>
      <dgm:spPr/>
    </dgm:pt>
    <dgm:pt modelId="{7CDE1B4D-8432-488D-88DB-38E2777E4E9C}" type="pres">
      <dgm:prSet presAssocID="{F9AB67D4-9727-40FA-9B28-29E380FFA8A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C60701-A268-422D-9154-5E34AC32A70D}" type="pres">
      <dgm:prSet presAssocID="{F9AB67D4-9727-40FA-9B28-29E380FFA8AF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C4B94157-14BC-42F5-AC1D-D16C99364DDC}" type="pres">
      <dgm:prSet presAssocID="{768D6859-A096-4FAC-97D7-BDD31B211D2B}" presName="sibTrans" presStyleCnt="0"/>
      <dgm:spPr/>
    </dgm:pt>
    <dgm:pt modelId="{7CE4AC1F-39A1-48CC-8C1E-BB1EFC42E1BD}" type="pres">
      <dgm:prSet presAssocID="{ABDBEAEA-43BD-43D1-8AD8-665F35068EE8}" presName="composite" presStyleCnt="0"/>
      <dgm:spPr/>
    </dgm:pt>
    <dgm:pt modelId="{0BBD155D-A588-442E-869A-5C6CEC140A21}" type="pres">
      <dgm:prSet presAssocID="{ABDBEAEA-43BD-43D1-8AD8-665F35068EE8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AA8F30-ECBE-4126-9903-7729417722A7}" type="pres">
      <dgm:prSet presAssocID="{ABDBEAEA-43BD-43D1-8AD8-665F35068EE8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A4083BE6-D0BF-4EE5-8EE9-2CA36302F542}" type="pres">
      <dgm:prSet presAssocID="{B70B6EF3-E138-4EE9-B71D-F4CD76D817BA}" presName="sibTrans" presStyleCnt="0"/>
      <dgm:spPr/>
    </dgm:pt>
    <dgm:pt modelId="{F15704B3-A09D-49BD-96E1-A0D85E9B8238}" type="pres">
      <dgm:prSet presAssocID="{47FBD47C-EC6A-43EF-AC83-39AC7B1DDDDE}" presName="composite" presStyleCnt="0"/>
      <dgm:spPr/>
    </dgm:pt>
    <dgm:pt modelId="{C05A2006-2BE2-449A-8EAF-94F4E9FA01B5}" type="pres">
      <dgm:prSet presAssocID="{47FBD47C-EC6A-43EF-AC83-39AC7B1DDDD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1D89F8-B57E-4A5C-8532-3E1B68557573}" type="pres">
      <dgm:prSet presAssocID="{47FBD47C-EC6A-43EF-AC83-39AC7B1DDDDE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4EAF8D28-3091-4190-8610-467E97D2DC2F}" type="presOf" srcId="{47FBD47C-EC6A-43EF-AC83-39AC7B1DDDDE}" destId="{C05A2006-2BE2-449A-8EAF-94F4E9FA01B5}" srcOrd="0" destOrd="0" presId="urn:microsoft.com/office/officeart/2008/layout/PictureStrips"/>
    <dgm:cxn modelId="{8FC66125-EDE4-4102-B7D3-9A90D7DEF1AC}" type="presOf" srcId="{CF84B689-873C-4A1D-9F3B-E429CFD91DB2}" destId="{A53A1CB8-F7AA-49C0-B996-2025CA229F79}" srcOrd="0" destOrd="0" presId="urn:microsoft.com/office/officeart/2008/layout/PictureStrips"/>
    <dgm:cxn modelId="{57861986-A66A-42B3-BF99-794D162EAB54}" type="presOf" srcId="{F9AB67D4-9727-40FA-9B28-29E380FFA8AF}" destId="{7CDE1B4D-8432-488D-88DB-38E2777E4E9C}" srcOrd="0" destOrd="0" presId="urn:microsoft.com/office/officeart/2008/layout/PictureStrips"/>
    <dgm:cxn modelId="{6A266286-0DFC-47A3-9479-0F5EA2132282}" srcId="{CF84B689-873C-4A1D-9F3B-E429CFD91DB2}" destId="{F9AB67D4-9727-40FA-9B28-29E380FFA8AF}" srcOrd="0" destOrd="0" parTransId="{04440F70-BFA8-4216-8844-5CC7869A7366}" sibTransId="{768D6859-A096-4FAC-97D7-BDD31B211D2B}"/>
    <dgm:cxn modelId="{6AAE5635-0D4C-453A-88E9-AC597F625412}" type="presOf" srcId="{ABDBEAEA-43BD-43D1-8AD8-665F35068EE8}" destId="{0BBD155D-A588-442E-869A-5C6CEC140A21}" srcOrd="0" destOrd="0" presId="urn:microsoft.com/office/officeart/2008/layout/PictureStrips"/>
    <dgm:cxn modelId="{31A9AB8E-E0F1-4BF7-B8F0-1A9142412743}" srcId="{CF84B689-873C-4A1D-9F3B-E429CFD91DB2}" destId="{ABDBEAEA-43BD-43D1-8AD8-665F35068EE8}" srcOrd="1" destOrd="0" parTransId="{E372564B-BE9A-4C2D-B863-14DDD8870E9E}" sibTransId="{B70B6EF3-E138-4EE9-B71D-F4CD76D817BA}"/>
    <dgm:cxn modelId="{24BB16E4-F86A-4C72-9156-E9EB535C96F3}" srcId="{CF84B689-873C-4A1D-9F3B-E429CFD91DB2}" destId="{47FBD47C-EC6A-43EF-AC83-39AC7B1DDDDE}" srcOrd="2" destOrd="0" parTransId="{70F06C62-F558-413B-9F1F-3B489D2433F5}" sibTransId="{6DBC94FE-F8A0-4656-ADC0-FEF6443C8733}"/>
    <dgm:cxn modelId="{A41E52B2-0F64-4F91-B9B7-92D060AB157D}" type="presParOf" srcId="{A53A1CB8-F7AA-49C0-B996-2025CA229F79}" destId="{0824A8DF-BA40-4628-9EBC-8AE3E2A5F9D4}" srcOrd="0" destOrd="0" presId="urn:microsoft.com/office/officeart/2008/layout/PictureStrips"/>
    <dgm:cxn modelId="{EABB5CD3-DE48-4F15-826E-8206D4F00C5B}" type="presParOf" srcId="{0824A8DF-BA40-4628-9EBC-8AE3E2A5F9D4}" destId="{7CDE1B4D-8432-488D-88DB-38E2777E4E9C}" srcOrd="0" destOrd="0" presId="urn:microsoft.com/office/officeart/2008/layout/PictureStrips"/>
    <dgm:cxn modelId="{9003D6DD-D449-4DB5-9221-D74C312988FF}" type="presParOf" srcId="{0824A8DF-BA40-4628-9EBC-8AE3E2A5F9D4}" destId="{4EC60701-A268-422D-9154-5E34AC32A70D}" srcOrd="1" destOrd="0" presId="urn:microsoft.com/office/officeart/2008/layout/PictureStrips"/>
    <dgm:cxn modelId="{6C87CF0E-B310-4278-B77E-7E4089448C0B}" type="presParOf" srcId="{A53A1CB8-F7AA-49C0-B996-2025CA229F79}" destId="{C4B94157-14BC-42F5-AC1D-D16C99364DDC}" srcOrd="1" destOrd="0" presId="urn:microsoft.com/office/officeart/2008/layout/PictureStrips"/>
    <dgm:cxn modelId="{F03DCBFA-6834-4C11-BD89-F1887B5D8EA7}" type="presParOf" srcId="{A53A1CB8-F7AA-49C0-B996-2025CA229F79}" destId="{7CE4AC1F-39A1-48CC-8C1E-BB1EFC42E1BD}" srcOrd="2" destOrd="0" presId="urn:microsoft.com/office/officeart/2008/layout/PictureStrips"/>
    <dgm:cxn modelId="{B392F96F-19CC-4A27-B50C-8D6BA907775B}" type="presParOf" srcId="{7CE4AC1F-39A1-48CC-8C1E-BB1EFC42E1BD}" destId="{0BBD155D-A588-442E-869A-5C6CEC140A21}" srcOrd="0" destOrd="0" presId="urn:microsoft.com/office/officeart/2008/layout/PictureStrips"/>
    <dgm:cxn modelId="{DE41FF84-493E-4566-BEDE-293270E0357C}" type="presParOf" srcId="{7CE4AC1F-39A1-48CC-8C1E-BB1EFC42E1BD}" destId="{B6AA8F30-ECBE-4126-9903-7729417722A7}" srcOrd="1" destOrd="0" presId="urn:microsoft.com/office/officeart/2008/layout/PictureStrips"/>
    <dgm:cxn modelId="{BE6FDFF2-9C88-41A8-A9D6-546B453BF341}" type="presParOf" srcId="{A53A1CB8-F7AA-49C0-B996-2025CA229F79}" destId="{A4083BE6-D0BF-4EE5-8EE9-2CA36302F542}" srcOrd="3" destOrd="0" presId="urn:microsoft.com/office/officeart/2008/layout/PictureStrips"/>
    <dgm:cxn modelId="{31ECF612-6EBC-4C60-9C85-6CD281AF4C76}" type="presParOf" srcId="{A53A1CB8-F7AA-49C0-B996-2025CA229F79}" destId="{F15704B3-A09D-49BD-96E1-A0D85E9B8238}" srcOrd="4" destOrd="0" presId="urn:microsoft.com/office/officeart/2008/layout/PictureStrips"/>
    <dgm:cxn modelId="{E3749A54-101D-456D-AC3E-822E6299DFB1}" type="presParOf" srcId="{F15704B3-A09D-49BD-96E1-A0D85E9B8238}" destId="{C05A2006-2BE2-449A-8EAF-94F4E9FA01B5}" srcOrd="0" destOrd="0" presId="urn:microsoft.com/office/officeart/2008/layout/PictureStrips"/>
    <dgm:cxn modelId="{12AD7A42-02C4-487F-BBB4-984A94CAF010}" type="presParOf" srcId="{F15704B3-A09D-49BD-96E1-A0D85E9B8238}" destId="{E11D89F8-B57E-4A5C-8532-3E1B6855757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7A95-1CBE-4435-BE9F-F67AFABC991F}">
      <dsp:nvSpPr>
        <dsp:cNvPr id="0" name=""/>
        <dsp:cNvSpPr/>
      </dsp:nvSpPr>
      <dsp:spPr>
        <a:xfrm>
          <a:off x="3729" y="406837"/>
          <a:ext cx="1076270" cy="988454"/>
        </a:xfrm>
        <a:prstGeom prst="roundRect">
          <a:avLst>
            <a:gd name="adj" fmla="val 10000"/>
          </a:avLst>
        </a:prstGeom>
        <a:noFill/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1.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Systematic</a:t>
          </a:r>
          <a:r>
            <a:rPr lang="it-IT" sz="1100" kern="1200" dirty="0">
              <a:solidFill>
                <a:sysClr val="windowText" lastClr="000000"/>
              </a:solidFill>
              <a:latin typeface="+mn-lt"/>
            </a:rPr>
            <a:t>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</a:rPr>
            <a:t>review</a:t>
          </a:r>
          <a:r>
            <a:rPr lang="it-IT" sz="1100" kern="1200" dirty="0">
              <a:solidFill>
                <a:sysClr val="windowText" lastClr="000000"/>
              </a:solidFill>
              <a:latin typeface="+mn-lt"/>
            </a:rPr>
            <a:t> of CE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</a:rPr>
            <a:t>sector</a:t>
          </a:r>
          <a:endParaRPr lang="it-IT" sz="1100" kern="1200" dirty="0">
            <a:solidFill>
              <a:sysClr val="windowText" lastClr="000000"/>
            </a:solidFill>
            <a:latin typeface="+mn-lt"/>
          </a:endParaRPr>
        </a:p>
      </dsp:txBody>
      <dsp:txXfrm>
        <a:off x="32680" y="435788"/>
        <a:ext cx="1018368" cy="930552"/>
      </dsp:txXfrm>
    </dsp:sp>
    <dsp:sp modelId="{63847A9D-A6AF-4364-96DA-6C824DAC1DF9}">
      <dsp:nvSpPr>
        <dsp:cNvPr id="0" name=""/>
        <dsp:cNvSpPr/>
      </dsp:nvSpPr>
      <dsp:spPr>
        <a:xfrm>
          <a:off x="1160531" y="801205"/>
          <a:ext cx="170726" cy="19971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0531" y="841149"/>
        <a:ext cx="119508" cy="119830"/>
      </dsp:txXfrm>
    </dsp:sp>
    <dsp:sp modelId="{ED0B4FB4-3FC9-4482-801F-56AB7F2B94E1}">
      <dsp:nvSpPr>
        <dsp:cNvPr id="0" name=""/>
        <dsp:cNvSpPr/>
      </dsp:nvSpPr>
      <dsp:spPr>
        <a:xfrm>
          <a:off x="1402126" y="415906"/>
          <a:ext cx="1083607" cy="970317"/>
        </a:xfrm>
        <a:prstGeom prst="roundRect">
          <a:avLst>
            <a:gd name="adj" fmla="val 10000"/>
          </a:avLst>
        </a:prstGeom>
        <a:noFill/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2.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Qualitative and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longitudinal</a:t>
          </a: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data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collection</a:t>
          </a:r>
          <a:endParaRPr lang="it-IT" sz="1100" kern="12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1430546" y="444326"/>
        <a:ext cx="1026767" cy="913477"/>
      </dsp:txXfrm>
    </dsp:sp>
    <dsp:sp modelId="{D9BF3D78-F291-45C1-B5BB-B46C7C5C9B67}">
      <dsp:nvSpPr>
        <dsp:cNvPr id="0" name=""/>
        <dsp:cNvSpPr/>
      </dsp:nvSpPr>
      <dsp:spPr>
        <a:xfrm>
          <a:off x="2566264" y="801205"/>
          <a:ext cx="170726" cy="19971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6264" y="841149"/>
        <a:ext cx="119508" cy="119830"/>
      </dsp:txXfrm>
    </dsp:sp>
    <dsp:sp modelId="{55487A6B-BFDE-4A55-8D78-1BC1BA53DB4D}">
      <dsp:nvSpPr>
        <dsp:cNvPr id="0" name=""/>
        <dsp:cNvSpPr/>
      </dsp:nvSpPr>
      <dsp:spPr>
        <a:xfrm>
          <a:off x="2807859" y="426251"/>
          <a:ext cx="1129405" cy="949627"/>
        </a:xfrm>
        <a:prstGeom prst="roundRect">
          <a:avLst>
            <a:gd name="adj" fmla="val 10000"/>
          </a:avLst>
        </a:prstGeom>
        <a:noFill/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3.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Data and qualitative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content</a:t>
          </a: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analysis</a:t>
          </a:r>
          <a:endParaRPr lang="it-IT" sz="1100" kern="12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2835673" y="454065"/>
        <a:ext cx="1073777" cy="893999"/>
      </dsp:txXfrm>
    </dsp:sp>
    <dsp:sp modelId="{8CA998C9-79BA-444F-BDFF-00DE2E29C58D}">
      <dsp:nvSpPr>
        <dsp:cNvPr id="0" name=""/>
        <dsp:cNvSpPr/>
      </dsp:nvSpPr>
      <dsp:spPr>
        <a:xfrm>
          <a:off x="4017796" y="801205"/>
          <a:ext cx="170726" cy="19971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7796" y="841149"/>
        <a:ext cx="119508" cy="119830"/>
      </dsp:txXfrm>
    </dsp:sp>
    <dsp:sp modelId="{9AFB2DAF-1AB5-4E80-9BD9-DCF59152B716}">
      <dsp:nvSpPr>
        <dsp:cNvPr id="0" name=""/>
        <dsp:cNvSpPr/>
      </dsp:nvSpPr>
      <dsp:spPr>
        <a:xfrm>
          <a:off x="4259390" y="408122"/>
          <a:ext cx="938819" cy="985884"/>
        </a:xfrm>
        <a:prstGeom prst="roundRect">
          <a:avLst>
            <a:gd name="adj" fmla="val 10000"/>
          </a:avLst>
        </a:prstGeom>
        <a:noFill/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4.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Case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study</a:t>
          </a: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analysis</a:t>
          </a:r>
          <a:endParaRPr lang="it-IT" sz="1100" kern="12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4286887" y="435619"/>
        <a:ext cx="883825" cy="930890"/>
      </dsp:txXfrm>
    </dsp:sp>
    <dsp:sp modelId="{73FD106D-C2B8-484A-A481-BB1FE345B3E6}">
      <dsp:nvSpPr>
        <dsp:cNvPr id="0" name=""/>
        <dsp:cNvSpPr/>
      </dsp:nvSpPr>
      <dsp:spPr>
        <a:xfrm>
          <a:off x="5278741" y="801205"/>
          <a:ext cx="170726" cy="19971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8741" y="841149"/>
        <a:ext cx="119508" cy="119830"/>
      </dsp:txXfrm>
    </dsp:sp>
    <dsp:sp modelId="{9AA5308A-598D-4A7D-8B34-754C18D775A7}">
      <dsp:nvSpPr>
        <dsp:cNvPr id="0" name=""/>
        <dsp:cNvSpPr/>
      </dsp:nvSpPr>
      <dsp:spPr>
        <a:xfrm>
          <a:off x="5520335" y="460474"/>
          <a:ext cx="1126071" cy="881180"/>
        </a:xfrm>
        <a:prstGeom prst="roundRect">
          <a:avLst>
            <a:gd name="adj" fmla="val 10000"/>
          </a:avLst>
        </a:prstGeom>
        <a:noFill/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5.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Discussion</a:t>
          </a:r>
          <a:r>
            <a:rPr lang="it-IT" sz="11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of </a:t>
          </a:r>
          <a:r>
            <a:rPr lang="it-IT" sz="11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results</a:t>
          </a:r>
          <a:endParaRPr lang="it-IT" sz="1100" kern="12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5546144" y="486283"/>
        <a:ext cx="1074453" cy="829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E1B4D-8432-488D-88DB-38E2777E4E9C}">
      <dsp:nvSpPr>
        <dsp:cNvPr id="0" name=""/>
        <dsp:cNvSpPr/>
      </dsp:nvSpPr>
      <dsp:spPr>
        <a:xfrm>
          <a:off x="1075748" y="215785"/>
          <a:ext cx="1857832" cy="580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241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Proponent (Municipality, Community, Company)</a:t>
          </a:r>
        </a:p>
      </dsp:txBody>
      <dsp:txXfrm>
        <a:off x="1075748" y="215785"/>
        <a:ext cx="1857832" cy="580572"/>
      </dsp:txXfrm>
    </dsp:sp>
    <dsp:sp modelId="{4EC60701-A268-422D-9154-5E34AC32A70D}">
      <dsp:nvSpPr>
        <dsp:cNvPr id="0" name=""/>
        <dsp:cNvSpPr/>
      </dsp:nvSpPr>
      <dsp:spPr>
        <a:xfrm>
          <a:off x="998339" y="131924"/>
          <a:ext cx="406400" cy="60960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299" r="-56299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D155D-A588-442E-869A-5C6CEC140A21}">
      <dsp:nvSpPr>
        <dsp:cNvPr id="0" name=""/>
        <dsp:cNvSpPr/>
      </dsp:nvSpPr>
      <dsp:spPr>
        <a:xfrm>
          <a:off x="1075748" y="946661"/>
          <a:ext cx="1857832" cy="580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241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Approach (Top down, bottom up)</a:t>
          </a:r>
        </a:p>
      </dsp:txBody>
      <dsp:txXfrm>
        <a:off x="1075748" y="946661"/>
        <a:ext cx="1857832" cy="580572"/>
      </dsp:txXfrm>
    </dsp:sp>
    <dsp:sp modelId="{B6AA8F30-ECBE-4126-9903-7729417722A7}">
      <dsp:nvSpPr>
        <dsp:cNvPr id="0" name=""/>
        <dsp:cNvSpPr/>
      </dsp:nvSpPr>
      <dsp:spPr>
        <a:xfrm>
          <a:off x="998339" y="862801"/>
          <a:ext cx="406400" cy="609601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437" r="-16437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A2006-2BE2-449A-8EAF-94F4E9FA01B5}">
      <dsp:nvSpPr>
        <dsp:cNvPr id="0" name=""/>
        <dsp:cNvSpPr/>
      </dsp:nvSpPr>
      <dsp:spPr>
        <a:xfrm>
          <a:off x="1075748" y="1677538"/>
          <a:ext cx="1857832" cy="580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241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Legal form (Coop, Ltd company)</a:t>
          </a:r>
        </a:p>
      </dsp:txBody>
      <dsp:txXfrm>
        <a:off x="1075748" y="1677538"/>
        <a:ext cx="1857832" cy="580572"/>
      </dsp:txXfrm>
    </dsp:sp>
    <dsp:sp modelId="{E11D89F8-B57E-4A5C-8532-3E1B68557573}">
      <dsp:nvSpPr>
        <dsp:cNvPr id="0" name=""/>
        <dsp:cNvSpPr/>
      </dsp:nvSpPr>
      <dsp:spPr>
        <a:xfrm>
          <a:off x="998339" y="1593677"/>
          <a:ext cx="406400" cy="60960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296" r="-25296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36741-5813-4F4E-994D-6E35C57568F8}">
      <dsp:nvSpPr>
        <dsp:cNvPr id="0" name=""/>
        <dsp:cNvSpPr/>
      </dsp:nvSpPr>
      <dsp:spPr>
        <a:xfrm>
          <a:off x="1075748" y="2408414"/>
          <a:ext cx="1857832" cy="580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241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Ownership (% of members/citizens)</a:t>
          </a:r>
        </a:p>
      </dsp:txBody>
      <dsp:txXfrm>
        <a:off x="1075748" y="2408414"/>
        <a:ext cx="1857832" cy="580572"/>
      </dsp:txXfrm>
    </dsp:sp>
    <dsp:sp modelId="{2EFED8E5-6896-4111-A9D5-4B4087113FBD}">
      <dsp:nvSpPr>
        <dsp:cNvPr id="0" name=""/>
        <dsp:cNvSpPr/>
      </dsp:nvSpPr>
      <dsp:spPr>
        <a:xfrm>
          <a:off x="998339" y="2324554"/>
          <a:ext cx="406400" cy="60960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E1B4D-8432-488D-88DB-38E2777E4E9C}">
      <dsp:nvSpPr>
        <dsp:cNvPr id="0" name=""/>
        <dsp:cNvSpPr/>
      </dsp:nvSpPr>
      <dsp:spPr>
        <a:xfrm>
          <a:off x="1024867" y="251147"/>
          <a:ext cx="1986723" cy="6208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523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Type of activity (energy production, energy distribution, energy services or a mix)</a:t>
          </a:r>
        </a:p>
      </dsp:txBody>
      <dsp:txXfrm>
        <a:off x="1024867" y="251147"/>
        <a:ext cx="1986723" cy="620850"/>
      </dsp:txXfrm>
    </dsp:sp>
    <dsp:sp modelId="{4EC60701-A268-422D-9154-5E34AC32A70D}">
      <dsp:nvSpPr>
        <dsp:cNvPr id="0" name=""/>
        <dsp:cNvSpPr/>
      </dsp:nvSpPr>
      <dsp:spPr>
        <a:xfrm>
          <a:off x="942087" y="161468"/>
          <a:ext cx="434595" cy="651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D155D-A588-442E-869A-5C6CEC140A21}">
      <dsp:nvSpPr>
        <dsp:cNvPr id="0" name=""/>
        <dsp:cNvSpPr/>
      </dsp:nvSpPr>
      <dsp:spPr>
        <a:xfrm>
          <a:off x="1024867" y="1032729"/>
          <a:ext cx="1986723" cy="6208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523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Timing (start date, duration)</a:t>
          </a:r>
        </a:p>
      </dsp:txBody>
      <dsp:txXfrm>
        <a:off x="1024867" y="1032729"/>
        <a:ext cx="1986723" cy="620850"/>
      </dsp:txXfrm>
    </dsp:sp>
    <dsp:sp modelId="{B6AA8F30-ECBE-4126-9903-7729417722A7}">
      <dsp:nvSpPr>
        <dsp:cNvPr id="0" name=""/>
        <dsp:cNvSpPr/>
      </dsp:nvSpPr>
      <dsp:spPr>
        <a:xfrm>
          <a:off x="942087" y="943051"/>
          <a:ext cx="434595" cy="6518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A2006-2BE2-449A-8EAF-94F4E9FA01B5}">
      <dsp:nvSpPr>
        <dsp:cNvPr id="0" name=""/>
        <dsp:cNvSpPr/>
      </dsp:nvSpPr>
      <dsp:spPr>
        <a:xfrm>
          <a:off x="1024867" y="1814311"/>
          <a:ext cx="1986723" cy="6208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523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Technology (PV, wind, </a:t>
          </a:r>
          <a:r>
            <a:rPr lang="en-GB" sz="1000" kern="1200" dirty="0" err="1"/>
            <a:t>etc</a:t>
          </a:r>
          <a:r>
            <a:rPr lang="en-GB" sz="1000" kern="1200" dirty="0"/>
            <a:t>)</a:t>
          </a:r>
        </a:p>
      </dsp:txBody>
      <dsp:txXfrm>
        <a:off x="1024867" y="1814311"/>
        <a:ext cx="1986723" cy="620850"/>
      </dsp:txXfrm>
    </dsp:sp>
    <dsp:sp modelId="{E11D89F8-B57E-4A5C-8532-3E1B68557573}">
      <dsp:nvSpPr>
        <dsp:cNvPr id="0" name=""/>
        <dsp:cNvSpPr/>
      </dsp:nvSpPr>
      <dsp:spPr>
        <a:xfrm>
          <a:off x="942087" y="1724633"/>
          <a:ext cx="434595" cy="651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36741-5813-4F4E-994D-6E35C57568F8}">
      <dsp:nvSpPr>
        <dsp:cNvPr id="0" name=""/>
        <dsp:cNvSpPr/>
      </dsp:nvSpPr>
      <dsp:spPr>
        <a:xfrm>
          <a:off x="1024867" y="2595894"/>
          <a:ext cx="1986723" cy="6208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523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Geographical scope (local, national)</a:t>
          </a:r>
        </a:p>
      </dsp:txBody>
      <dsp:txXfrm>
        <a:off x="1024867" y="2595894"/>
        <a:ext cx="1986723" cy="620850"/>
      </dsp:txXfrm>
    </dsp:sp>
    <dsp:sp modelId="{2EFED8E5-6896-4111-A9D5-4B4087113FBD}">
      <dsp:nvSpPr>
        <dsp:cNvPr id="0" name=""/>
        <dsp:cNvSpPr/>
      </dsp:nvSpPr>
      <dsp:spPr>
        <a:xfrm>
          <a:off x="942087" y="2506215"/>
          <a:ext cx="434595" cy="65189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E1B4D-8432-488D-88DB-38E2777E4E9C}">
      <dsp:nvSpPr>
        <dsp:cNvPr id="0" name=""/>
        <dsp:cNvSpPr/>
      </dsp:nvSpPr>
      <dsp:spPr>
        <a:xfrm>
          <a:off x="475848" y="223963"/>
          <a:ext cx="2155640" cy="673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277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Returns offered (% interest on investment)</a:t>
          </a:r>
        </a:p>
      </dsp:txBody>
      <dsp:txXfrm>
        <a:off x="475848" y="223963"/>
        <a:ext cx="2155640" cy="673637"/>
      </dsp:txXfrm>
    </dsp:sp>
    <dsp:sp modelId="{4EC60701-A268-422D-9154-5E34AC32A70D}">
      <dsp:nvSpPr>
        <dsp:cNvPr id="0" name=""/>
        <dsp:cNvSpPr/>
      </dsp:nvSpPr>
      <dsp:spPr>
        <a:xfrm>
          <a:off x="386030" y="126659"/>
          <a:ext cx="471546" cy="707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D155D-A588-442E-869A-5C6CEC140A21}">
      <dsp:nvSpPr>
        <dsp:cNvPr id="0" name=""/>
        <dsp:cNvSpPr/>
      </dsp:nvSpPr>
      <dsp:spPr>
        <a:xfrm>
          <a:off x="475848" y="1071998"/>
          <a:ext cx="2155640" cy="673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277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Other monetary benefits (saving on electricity bills, royalties)</a:t>
          </a:r>
        </a:p>
      </dsp:txBody>
      <dsp:txXfrm>
        <a:off x="475848" y="1071998"/>
        <a:ext cx="2155640" cy="673637"/>
      </dsp:txXfrm>
    </dsp:sp>
    <dsp:sp modelId="{B6AA8F30-ECBE-4126-9903-7729417722A7}">
      <dsp:nvSpPr>
        <dsp:cNvPr id="0" name=""/>
        <dsp:cNvSpPr/>
      </dsp:nvSpPr>
      <dsp:spPr>
        <a:xfrm>
          <a:off x="386030" y="974695"/>
          <a:ext cx="471546" cy="7073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A2006-2BE2-449A-8EAF-94F4E9FA01B5}">
      <dsp:nvSpPr>
        <dsp:cNvPr id="0" name=""/>
        <dsp:cNvSpPr/>
      </dsp:nvSpPr>
      <dsp:spPr>
        <a:xfrm>
          <a:off x="475848" y="1920033"/>
          <a:ext cx="2155640" cy="673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277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Energy/social services offered (education activities, EE audits, collective purchasing of services/products)</a:t>
          </a:r>
        </a:p>
      </dsp:txBody>
      <dsp:txXfrm>
        <a:off x="475848" y="1920033"/>
        <a:ext cx="2155640" cy="673637"/>
      </dsp:txXfrm>
    </dsp:sp>
    <dsp:sp modelId="{E11D89F8-B57E-4A5C-8532-3E1B68557573}">
      <dsp:nvSpPr>
        <dsp:cNvPr id="0" name=""/>
        <dsp:cNvSpPr/>
      </dsp:nvSpPr>
      <dsp:spPr>
        <a:xfrm>
          <a:off x="386030" y="1822730"/>
          <a:ext cx="471546" cy="707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1E2B-E535-B045-B43C-3312BDDB5282}" type="datetimeFigureOut">
              <a:rPr lang="it-IT" smtClean="0"/>
              <a:t>23/11/2018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245D-5E7F-D44E-82F5-EDC4F432A4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02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acintosh%20HD/Users/Valentina/Documents/%E2%80%A2%20vale_IN%20CORSO%20%E2%80%A2/BOCCONI%20Rebranding%202017/3-PPT/progetto/img/4-3/cover-brandnam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acintosh%20HD/Users/Valentina/Documents/%E2%80%A2%20vale_IN%20CORSO%20%E2%80%A2/BOCCONI%20Rebranding%202017/3-PPT/progetto/img/4-3/Quote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file://localhost/Volumes/Macintosh%20HD/Users/Valentina/Documents/%E2%80%A2%20vale_IN%20CORSO%20%E2%80%A2/BOCCONI%20PPT%2010aprile/img/IMG_3408.jpg" TargetMode="External"/><Relationship Id="rId7" Type="http://schemas.openxmlformats.org/officeDocument/2006/relationships/image" Target="file://localhost/Volumes/Macintosh%20HD/Users/Valentina/Documents/%E2%80%A2%20vale_IN%20CORSO%20%E2%80%A2/BOCCONI%20Rebranding%202017/3-PPT/progetto/img/4-3/cover-brandname.pn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file://localhost/Volumes/Macintosh%20HD/Users/Valentina/Documents/%E2%80%A2%20vale_IN%20CORSO%20%E2%80%A2/BOCCONI%20PPT%2010aprile/img/sfondo-Bocconi_RGB.jpg" TargetMode="Externa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acintosh%20HD/Users/Valentina/Documents/%E2%80%A2%20vale_IN%20CORSO%20%E2%80%A2/BOCCONI%20Rebranding%202017/3-PPT/progetto/img/4-3/cover-brandname%20pos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">
    <p:bg>
      <p:bgPr>
        <a:gradFill flip="none" rotWithShape="1">
          <a:gsLst>
            <a:gs pos="28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0" y="3158782"/>
            <a:ext cx="7772400" cy="347531"/>
          </a:xfrm>
        </p:spPr>
        <p:txBody>
          <a:bodyPr lIns="0" tIns="0" rIns="0" bIns="0" anchor="b" anchorCtr="0">
            <a:spAutoFit/>
          </a:bodyPr>
          <a:lstStyle>
            <a:lvl1pPr algn="r">
              <a:lnSpc>
                <a:spcPts val="2700"/>
              </a:lnSpc>
              <a:defRPr sz="2300" b="1" i="0" cap="all" spc="1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963" y="3701534"/>
            <a:ext cx="6400800" cy="246221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0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cover-brandname.png" descr="/Volumes/Macintosh HD/Users/Valentina/Documents/• vale_IN CORSO •/BOCCONI Rebranding 2017/3-PPT/progetto/img/4-3/cover-brandnam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7160" cy="13898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66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23" y="3042346"/>
            <a:ext cx="7772400" cy="353943"/>
          </a:xfrm>
        </p:spPr>
        <p:txBody>
          <a:bodyPr anchor="t"/>
          <a:lstStyle>
            <a:lvl1pPr algn="r">
              <a:defRPr sz="2300" b="1" cap="all" spc="1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5363" y="1791900"/>
            <a:ext cx="7772400" cy="1231106"/>
          </a:xfrm>
        </p:spPr>
        <p:txBody>
          <a:bodyPr lIns="0" tIns="0" rIns="0" bIns="0" anchor="b" anchorCtr="0">
            <a:spAutoFit/>
          </a:bodyPr>
          <a:lstStyle>
            <a:lvl1pPr marL="0" indent="0" algn="r">
              <a:buNone/>
              <a:defRPr sz="8000">
                <a:solidFill>
                  <a:srgbClr val="0046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0.0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006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Quote.png" descr="/Volumes/Macintosh HD/Users/Valentina/Documents/• vale_IN CORSO •/BOCCONI Rebranding 2017/3-PPT/progetto/img/4-3/Quote.png"/>
          <p:cNvPicPr>
            <a:picLocks noChangeAspect="1"/>
          </p:cNvPicPr>
          <p:nvPr userDrawn="1"/>
        </p:nvPicPr>
        <p:blipFill>
          <a:blip r:embed="rId2" r:link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8" y="-211675"/>
            <a:ext cx="7452000" cy="615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955" y="3364076"/>
            <a:ext cx="5871897" cy="1114791"/>
          </a:xfrm>
        </p:spPr>
        <p:txBody>
          <a:bodyPr anchor="t"/>
          <a:lstStyle>
            <a:lvl1pPr algn="l">
              <a:lnSpc>
                <a:spcPts val="3200"/>
              </a:lnSpc>
              <a:defRPr sz="2800" b="0" cap="none" spc="0">
                <a:solidFill>
                  <a:schemeClr val="bg1"/>
                </a:solidFill>
                <a:latin typeface="Roboto Slab Light"/>
                <a:cs typeface="Roboto Slab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11148" y="4656667"/>
            <a:ext cx="4321704" cy="246221"/>
          </a:xfrm>
        </p:spPr>
        <p:txBody>
          <a:bodyPr wrap="square" lIns="0" tIns="0" rIns="0" bIns="0" anchor="b" anchorCtr="0">
            <a:spAutoFit/>
          </a:bodyPr>
          <a:lstStyle>
            <a:lvl1pPr marL="0" indent="0" algn="r">
              <a:buNone/>
              <a:defRPr sz="160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| NAME SURNAME</a:t>
            </a:r>
          </a:p>
        </p:txBody>
      </p:sp>
    </p:spTree>
    <p:extLst>
      <p:ext uri="{BB962C8B-B14F-4D97-AF65-F5344CB8AC3E}">
        <p14:creationId xmlns:p14="http://schemas.microsoft.com/office/powerpoint/2010/main" val="135371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711193"/>
            <a:ext cx="3215745" cy="78217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Title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12788" y="494088"/>
            <a:ext cx="3488971" cy="217105"/>
          </a:xfrm>
        </p:spPr>
        <p:txBody>
          <a:bodyPr anchor="t" anchorCtr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EYELET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12788" y="1839913"/>
            <a:ext cx="3601764" cy="430887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err="1"/>
              <a:t>Summary</a:t>
            </a:r>
            <a:r>
              <a:rPr lang="it-IT" dirty="0"/>
              <a:t> - Fare clic per modificare gli stili del testo dello schema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8" name="Segnaposto immagine 7"/>
          <p:cNvSpPr>
            <a:spLocks noGrp="1"/>
          </p:cNvSpPr>
          <p:nvPr userDrawn="1">
            <p:ph type="pic" sz="quarter" idx="11"/>
          </p:nvPr>
        </p:nvSpPr>
        <p:spPr>
          <a:xfrm>
            <a:off x="4571999" y="277000"/>
            <a:ext cx="4202113" cy="633334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9" y="1839913"/>
            <a:ext cx="3549649" cy="1323439"/>
          </a:xfrm>
        </p:spPr>
        <p:txBody>
          <a:bodyPr/>
          <a:lstStyle>
            <a:lvl1pPr marL="355600" indent="-355600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6080"/>
            <a:ext cx="3765550" cy="1323439"/>
          </a:xfrm>
        </p:spPr>
        <p:txBody>
          <a:bodyPr/>
          <a:lstStyle>
            <a:lvl1pPr marL="355600" indent="-355600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5" name="Rettangolo 14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23" name="Titolo 22"/>
          <p:cNvSpPr>
            <a:spLocks noGrp="1"/>
          </p:cNvSpPr>
          <p:nvPr userDrawn="1">
            <p:ph type="title"/>
          </p:nvPr>
        </p:nvSpPr>
        <p:spPr>
          <a:xfrm>
            <a:off x="712788" y="952790"/>
            <a:ext cx="8229600" cy="538609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2789" y="3236913"/>
            <a:ext cx="3645631" cy="73866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  <a:lvl2pPr marL="0" indent="0">
              <a:buNone/>
              <a:defRPr sz="1200"/>
            </a:lvl2pPr>
            <a:lvl3pPr marL="446088" indent="-171450">
              <a:buClr>
                <a:schemeClr val="tx2"/>
              </a:buClr>
              <a:buSzPct val="120000"/>
              <a:buFont typeface="Arial"/>
              <a:buChar char="•"/>
              <a:defRPr sz="1200"/>
            </a:lvl3pPr>
            <a:lvl4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4pPr>
            <a:lvl5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5" name="Rettangolo 14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23" name="Titolo 22"/>
          <p:cNvSpPr>
            <a:spLocks noGrp="1"/>
          </p:cNvSpPr>
          <p:nvPr userDrawn="1">
            <p:ph type="title" hasCustomPrompt="1"/>
          </p:nvPr>
        </p:nvSpPr>
        <p:spPr>
          <a:xfrm>
            <a:off x="712788" y="952790"/>
            <a:ext cx="8229600" cy="538609"/>
          </a:xfrm>
        </p:spPr>
        <p:txBody>
          <a:bodyPr/>
          <a:lstStyle/>
          <a:p>
            <a:r>
              <a:rPr lang="it-IT" dirty="0"/>
              <a:t>Layout List</a:t>
            </a:r>
          </a:p>
        </p:txBody>
      </p:sp>
      <p:sp>
        <p:nvSpPr>
          <p:cNvPr id="11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867371"/>
            <a:ext cx="7351183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2" name="Content Placeholder 2"/>
          <p:cNvSpPr>
            <a:spLocks noGrp="1"/>
          </p:cNvSpPr>
          <p:nvPr userDrawn="1">
            <p:ph sz="half" idx="14" hasCustomPrompt="1"/>
          </p:nvPr>
        </p:nvSpPr>
        <p:spPr>
          <a:xfrm>
            <a:off x="4894263" y="3236913"/>
            <a:ext cx="3645631" cy="73866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  <a:lvl2pPr marL="0" indent="0">
              <a:buNone/>
              <a:defRPr sz="1200"/>
            </a:lvl2pPr>
            <a:lvl3pPr marL="446088" indent="-171450">
              <a:buClr>
                <a:schemeClr val="tx2"/>
              </a:buClr>
              <a:buSzPct val="120000"/>
              <a:buFont typeface="Arial"/>
              <a:buChar char="•"/>
              <a:defRPr sz="1200"/>
            </a:lvl3pPr>
            <a:lvl4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4pPr>
            <a:lvl5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956139"/>
            <a:ext cx="8229600" cy="538609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Title Slide Layout 2 </a:t>
            </a:r>
            <a:r>
              <a:rPr lang="it-IT" dirty="0" err="1"/>
              <a:t>columns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12788" y="2716338"/>
            <a:ext cx="3488971" cy="215444"/>
          </a:xfrm>
        </p:spPr>
        <p:txBody>
          <a:bodyPr anchor="t" anchorCtr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2788" y="3424827"/>
            <a:ext cx="3488971" cy="1317284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900613" y="2716337"/>
            <a:ext cx="3513137" cy="215444"/>
          </a:xfrm>
        </p:spPr>
        <p:txBody>
          <a:bodyPr anchor="t" anchorCtr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2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94263" y="3424825"/>
            <a:ext cx="3453870" cy="131728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17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867372"/>
            <a:ext cx="7766050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956139"/>
            <a:ext cx="8229600" cy="538609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Layout 3 </a:t>
            </a:r>
            <a:r>
              <a:rPr lang="it-IT" dirty="0" err="1"/>
              <a:t>columns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12788" y="2725633"/>
            <a:ext cx="2250545" cy="473976"/>
          </a:xfrm>
        </p:spPr>
        <p:txBody>
          <a:bodyPr anchor="t" anchorCtr="0"/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2788" y="3467980"/>
            <a:ext cx="2250545" cy="81253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946" y="2725632"/>
            <a:ext cx="2236787" cy="473976"/>
          </a:xfrm>
        </p:spPr>
        <p:txBody>
          <a:bodyPr anchor="t" anchorCtr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2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291946" y="3467980"/>
            <a:ext cx="2236787" cy="81253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17" name="Segnaposto testo 2"/>
          <p:cNvSpPr>
            <a:spLocks noGrp="1"/>
          </p:cNvSpPr>
          <p:nvPr userDrawn="1">
            <p:ph type="body" idx="11" hasCustomPrompt="1"/>
          </p:nvPr>
        </p:nvSpPr>
        <p:spPr>
          <a:xfrm>
            <a:off x="5860521" y="2725633"/>
            <a:ext cx="2250545" cy="473976"/>
          </a:xfrm>
        </p:spPr>
        <p:txBody>
          <a:bodyPr anchor="t" anchorCtr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3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8" name="Segnaposto contenuto 5"/>
          <p:cNvSpPr>
            <a:spLocks noGrp="1"/>
          </p:cNvSpPr>
          <p:nvPr userDrawn="1">
            <p:ph sz="quarter" idx="12"/>
          </p:nvPr>
        </p:nvSpPr>
        <p:spPr>
          <a:xfrm>
            <a:off x="5860521" y="3467980"/>
            <a:ext cx="2250545" cy="81253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867372"/>
            <a:ext cx="7766050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956139"/>
            <a:ext cx="82296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image 1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146659" y="3759201"/>
            <a:ext cx="1267091" cy="1092200"/>
          </a:xfrm>
        </p:spPr>
        <p:txBody>
          <a:bodyPr anchor="b" anchorCtr="0"/>
          <a:lstStyle>
            <a:lvl1pPr marL="0" indent="0">
              <a:buNone/>
              <a:defRPr sz="5000" b="0" baseline="0">
                <a:solidFill>
                  <a:srgbClr val="0046AD"/>
                </a:solidFill>
                <a:latin typeface="Roboto Slab Light"/>
                <a:cs typeface="Roboto Slab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00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46659" y="5057113"/>
            <a:ext cx="1267091" cy="615553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850900" indent="0">
              <a:buNone/>
              <a:defRPr sz="10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867372"/>
            <a:ext cx="7766050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8" name="Segnaposto immagine 7"/>
          <p:cNvSpPr>
            <a:spLocks noGrp="1"/>
          </p:cNvSpPr>
          <p:nvPr userDrawn="1">
            <p:ph type="pic" sz="quarter" idx="14"/>
          </p:nvPr>
        </p:nvSpPr>
        <p:spPr>
          <a:xfrm>
            <a:off x="696383" y="2711450"/>
            <a:ext cx="6115050" cy="2957513"/>
          </a:xfrm>
          <a:solidFill>
            <a:srgbClr val="D9D9D9"/>
          </a:solidFill>
        </p:spPr>
        <p:txBody>
          <a:bodyPr/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956139"/>
            <a:ext cx="82296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image 2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867372"/>
            <a:ext cx="7766050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8" name="Segnaposto immagine 7"/>
          <p:cNvSpPr>
            <a:spLocks noGrp="1"/>
          </p:cNvSpPr>
          <p:nvPr userDrawn="1">
            <p:ph type="pic" sz="quarter" idx="14"/>
          </p:nvPr>
        </p:nvSpPr>
        <p:spPr>
          <a:xfrm>
            <a:off x="3293532" y="2711451"/>
            <a:ext cx="5120217" cy="2957512"/>
          </a:xfrm>
          <a:solidFill>
            <a:srgbClr val="D9D9D9"/>
          </a:solidFill>
        </p:spPr>
        <p:txBody>
          <a:bodyPr/>
          <a:lstStyle/>
          <a:p>
            <a:endParaRPr lang="it-IT"/>
          </a:p>
        </p:txBody>
      </p:sp>
      <p:sp>
        <p:nvSpPr>
          <p:cNvPr id="17" name="Segnaposto testo 2"/>
          <p:cNvSpPr>
            <a:spLocks noGrp="1"/>
          </p:cNvSpPr>
          <p:nvPr userDrawn="1">
            <p:ph type="body" idx="1" hasCustomPrompt="1"/>
          </p:nvPr>
        </p:nvSpPr>
        <p:spPr>
          <a:xfrm>
            <a:off x="712788" y="2725633"/>
            <a:ext cx="2250545" cy="473976"/>
          </a:xfrm>
        </p:spPr>
        <p:txBody>
          <a:bodyPr anchor="t" anchorCtr="0"/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8" name="Segnaposto contenuto 3"/>
          <p:cNvSpPr>
            <a:spLocks noGrp="1"/>
          </p:cNvSpPr>
          <p:nvPr userDrawn="1">
            <p:ph sz="half" idx="2"/>
          </p:nvPr>
        </p:nvSpPr>
        <p:spPr>
          <a:xfrm>
            <a:off x="712788" y="3467980"/>
            <a:ext cx="2250545" cy="81253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956139"/>
            <a:ext cx="82296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Chart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867372"/>
            <a:ext cx="7766050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7" name="Segnaposto testo 2"/>
          <p:cNvSpPr>
            <a:spLocks noGrp="1"/>
          </p:cNvSpPr>
          <p:nvPr userDrawn="1">
            <p:ph type="body" idx="1" hasCustomPrompt="1"/>
          </p:nvPr>
        </p:nvSpPr>
        <p:spPr>
          <a:xfrm>
            <a:off x="6798733" y="4232170"/>
            <a:ext cx="1615017" cy="601767"/>
          </a:xfrm>
        </p:spPr>
        <p:txBody>
          <a:bodyPr anchor="t" anchorCtr="0"/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8" name="Segnaposto contenuto 3"/>
          <p:cNvSpPr>
            <a:spLocks noGrp="1"/>
          </p:cNvSpPr>
          <p:nvPr userDrawn="1">
            <p:ph sz="half" idx="2"/>
          </p:nvPr>
        </p:nvSpPr>
        <p:spPr>
          <a:xfrm>
            <a:off x="6798733" y="5114965"/>
            <a:ext cx="1615017" cy="553998"/>
          </a:xfrm>
        </p:spPr>
        <p:txBody>
          <a:bodyPr anchor="b" anchorCtr="0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850900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grafico 3"/>
          <p:cNvSpPr>
            <a:spLocks noGrp="1"/>
          </p:cNvSpPr>
          <p:nvPr userDrawn="1">
            <p:ph type="chart" sz="quarter" idx="14"/>
          </p:nvPr>
        </p:nvSpPr>
        <p:spPr>
          <a:xfrm>
            <a:off x="700616" y="2708275"/>
            <a:ext cx="5734050" cy="2960688"/>
          </a:xfrm>
          <a:solidFill>
            <a:srgbClr val="D9D9D9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bg>
      <p:bgPr>
        <a:gradFill flip="none" rotWithShape="1">
          <a:gsLst>
            <a:gs pos="28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3408.jpg" descr="/Volumes/Macintosh HD/Users/Valentina/Documents/• vale_IN CORSO •/BOCCONI PPT 10aprile/img/IMG_3408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5577"/>
          <a:stretch/>
        </p:blipFill>
        <p:spPr>
          <a:xfrm>
            <a:off x="0" y="-3257"/>
            <a:ext cx="9145588" cy="6861257"/>
          </a:xfrm>
          <a:prstGeom prst="rect">
            <a:avLst/>
          </a:prstGeom>
        </p:spPr>
      </p:pic>
      <p:pic>
        <p:nvPicPr>
          <p:cNvPr id="8" name="sfondo-Bocconi_RGB.jpg" descr="/Volumes/Macintosh HD/Users/Valentina/Documents/• vale_IN CORSO •/BOCCONI PPT 10aprile/img/sfondo-Bocconi_RGB.jpg"/>
          <p:cNvPicPr>
            <a:picLocks noChangeAspect="1"/>
          </p:cNvPicPr>
          <p:nvPr userDrawn="1"/>
        </p:nvPicPr>
        <p:blipFill>
          <a:blip r:embed="rId4" r:link="rId5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0" y="3158782"/>
            <a:ext cx="7772400" cy="347531"/>
          </a:xfrm>
        </p:spPr>
        <p:txBody>
          <a:bodyPr lIns="0" tIns="0" rIns="0" bIns="0" anchor="b" anchorCtr="0">
            <a:spAutoFit/>
          </a:bodyPr>
          <a:lstStyle>
            <a:lvl1pPr algn="r">
              <a:lnSpc>
                <a:spcPts val="2700"/>
              </a:lnSpc>
              <a:defRPr sz="2300" b="1" i="0" cap="all" spc="1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963" y="3701534"/>
            <a:ext cx="6400800" cy="246221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0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cover-brandname.png" descr="/Volumes/Macintosh HD/Users/Valentina/Documents/• vale_IN CORSO •/BOCCONI Rebranding 2017/3-PPT/progetto/img/4-3/cover-brandname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7160" cy="138988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956139"/>
            <a:ext cx="82296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5" name="Segnaposto tabella 4"/>
          <p:cNvSpPr>
            <a:spLocks noGrp="1"/>
          </p:cNvSpPr>
          <p:nvPr userDrawn="1">
            <p:ph type="tbl" sz="quarter" idx="14"/>
          </p:nvPr>
        </p:nvSpPr>
        <p:spPr>
          <a:xfrm>
            <a:off x="692150" y="1858963"/>
            <a:ext cx="7700962" cy="3835400"/>
          </a:xfrm>
          <a:solidFill>
            <a:srgbClr val="D9D9D9"/>
          </a:solidFill>
        </p:spPr>
        <p:txBody>
          <a:bodyPr/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788" y="954000"/>
            <a:ext cx="8229600" cy="538609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0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s">
    <p:bg>
      <p:bgPr>
        <a:gradFill flip="none" rotWithShape="1">
          <a:gsLst>
            <a:gs pos="28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6423" y="3042346"/>
            <a:ext cx="7772400" cy="353943"/>
          </a:xfrm>
        </p:spPr>
        <p:txBody>
          <a:bodyPr anchor="t"/>
          <a:lstStyle>
            <a:lvl1pPr algn="r">
              <a:defRPr sz="2300" b="1" cap="all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55927" y="6194936"/>
            <a:ext cx="6511835" cy="446276"/>
          </a:xfrm>
        </p:spPr>
        <p:txBody>
          <a:bodyPr wrap="square" lIns="0" tIns="0" rIns="0" bIns="0" anchor="b" anchorCtr="0">
            <a:spAutoFit/>
          </a:bodyPr>
          <a:lstStyle>
            <a:lvl1pPr marL="0" indent="0" algn="r" rtl="0">
              <a:spcAft>
                <a:spcPts val="600"/>
              </a:spcAft>
              <a:buNone/>
              <a:defRPr lang="it-IT" sz="1200" b="0" i="0" u="none" strike="noStrike" baseline="0" smtClean="0">
                <a:solidFill>
                  <a:schemeClr val="bg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Commerciale</a:t>
            </a:r>
            <a:r>
              <a:rPr lang="en-US" dirty="0"/>
              <a:t> Luigi </a:t>
            </a:r>
            <a:r>
              <a:rPr lang="en-US" dirty="0" err="1"/>
              <a:t>Bocconi</a:t>
            </a:r>
            <a:endParaRPr lang="en-US" dirty="0"/>
          </a:p>
          <a:p>
            <a:pPr lvl="0"/>
            <a:r>
              <a:rPr lang="en-US" dirty="0"/>
              <a:t>Via </a:t>
            </a:r>
            <a:r>
              <a:rPr lang="en-US" dirty="0" err="1"/>
              <a:t>Sarfatti</a:t>
            </a:r>
            <a:r>
              <a:rPr lang="en-US" dirty="0"/>
              <a:t> 25 | 20136 Milano – Italia | Tel +39 02 5836.1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2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0" y="3158782"/>
            <a:ext cx="7772400" cy="347531"/>
          </a:xfrm>
        </p:spPr>
        <p:txBody>
          <a:bodyPr lIns="0" tIns="0" rIns="0" bIns="0" anchor="b" anchorCtr="0">
            <a:spAutoFit/>
          </a:bodyPr>
          <a:lstStyle>
            <a:lvl1pPr algn="r">
              <a:lnSpc>
                <a:spcPts val="2700"/>
              </a:lnSpc>
              <a:defRPr sz="2300" b="1" i="0" cap="all" spc="100">
                <a:solidFill>
                  <a:srgbClr val="0046AD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963" y="3701534"/>
            <a:ext cx="6400800" cy="246221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0" i="0">
                <a:solidFill>
                  <a:srgbClr val="0046AD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cover-brandnam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4488" cy="14721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1032946"/>
            <a:ext cx="7584138" cy="463802"/>
          </a:xfrm>
        </p:spPr>
        <p:txBody>
          <a:bodyPr/>
          <a:lstStyle>
            <a:lvl1pPr>
              <a:lnSpc>
                <a:spcPts val="35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839913"/>
            <a:ext cx="7584138" cy="1086451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575413"/>
            <a:ext cx="7584138" cy="463802"/>
          </a:xfrm>
        </p:spPr>
        <p:txBody>
          <a:bodyPr anchor="t" anchorCtr="0"/>
          <a:lstStyle>
            <a:lvl1pPr>
              <a:lnSpc>
                <a:spcPts val="35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424113"/>
            <a:ext cx="7584138" cy="1086451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708025" y="1093616"/>
            <a:ext cx="7584138" cy="622643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8509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CLICK TO EDIT SUBTITLE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8025" y="1833563"/>
            <a:ext cx="3100388" cy="2308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TITLE PARAGRAPH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1032946"/>
            <a:ext cx="7584138" cy="463802"/>
          </a:xfrm>
        </p:spPr>
        <p:txBody>
          <a:bodyPr/>
          <a:lstStyle>
            <a:lvl1pPr>
              <a:lnSpc>
                <a:spcPts val="35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Bullet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14096"/>
            <a:ext cx="7584138" cy="1261884"/>
          </a:xfrm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rgbClr val="0046AD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0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867372"/>
            <a:ext cx="7766050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1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584105"/>
            <a:ext cx="5552545" cy="912643"/>
          </a:xfrm>
        </p:spPr>
        <p:txBody>
          <a:bodyPr/>
          <a:lstStyle>
            <a:lvl1pPr>
              <a:lnSpc>
                <a:spcPts val="3500"/>
              </a:lnSpc>
              <a:defRPr sz="35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Index Layout 1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Segnaposto testo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8025" y="1855801"/>
            <a:ext cx="3432175" cy="1184940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177800" indent="-177800"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testo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97438" y="1855801"/>
            <a:ext cx="3432175" cy="1184940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177800" indent="-177800"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-3175" y="277000"/>
            <a:ext cx="3296708" cy="6581000"/>
          </a:xfrm>
          <a:prstGeom prst="rect">
            <a:avLst/>
          </a:prstGeom>
          <a:solidFill>
            <a:srgbClr val="006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584105"/>
            <a:ext cx="2419879" cy="912643"/>
          </a:xfrm>
        </p:spPr>
        <p:txBody>
          <a:bodyPr/>
          <a:lstStyle>
            <a:lvl1pPr>
              <a:lnSpc>
                <a:spcPts val="3500"/>
              </a:lnSpc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Index Layout 2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8413750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8413750" y="0"/>
            <a:ext cx="730250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413750" y="24424"/>
            <a:ext cx="73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15"/>
          <p:cNvSpPr>
            <a:spLocks noGrp="1"/>
          </p:cNvSpPr>
          <p:nvPr userDrawn="1">
            <p:ph type="body" sz="quarter" idx="10"/>
          </p:nvPr>
        </p:nvSpPr>
        <p:spPr>
          <a:xfrm>
            <a:off x="712788" y="3486090"/>
            <a:ext cx="2487612" cy="116211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9" name="Segnaposto testo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530600" y="1033463"/>
            <a:ext cx="4775200" cy="1231106"/>
          </a:xfrm>
        </p:spPr>
        <p:txBody>
          <a:bodyPr/>
          <a:lstStyle>
            <a:lvl1pPr marL="0" indent="0">
              <a:buNone/>
              <a:defRPr sz="1400" b="1">
                <a:latin typeface="Open Sans"/>
                <a:cs typeface="Open Sans"/>
              </a:defRPr>
            </a:lvl1pPr>
            <a:lvl2pPr marL="180975" indent="-180975">
              <a:buFont typeface="Arial"/>
              <a:buChar char="–"/>
              <a:defRPr sz="1300"/>
            </a:lvl2pPr>
            <a:lvl3pPr marL="627063" indent="-177800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tes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717550" y="46167"/>
            <a:ext cx="3484209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Blu">
    <p:bg>
      <p:bgPr>
        <a:gradFill flip="none" rotWithShape="1">
          <a:gsLst>
            <a:gs pos="28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6423" y="3042346"/>
            <a:ext cx="7772400" cy="353943"/>
          </a:xfrm>
        </p:spPr>
        <p:txBody>
          <a:bodyPr anchor="t"/>
          <a:lstStyle>
            <a:lvl1pPr algn="r">
              <a:defRPr sz="2300" b="1" cap="all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style-divider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5363" y="1791900"/>
            <a:ext cx="7772400" cy="1231106"/>
          </a:xfrm>
        </p:spPr>
        <p:txBody>
          <a:bodyPr lIns="0" tIns="0" rIns="0" bIns="0" anchor="b" anchorCtr="0">
            <a:spAutoFit/>
          </a:bodyPr>
          <a:lstStyle>
            <a:lvl1pPr marL="0" indent="0" algn="r">
              <a:buNone/>
              <a:defRPr sz="8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0.0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" y="5734800"/>
            <a:ext cx="2115485" cy="11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954000"/>
            <a:ext cx="8229600" cy="53860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1833563"/>
            <a:ext cx="7700962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9" r:id="rId2"/>
    <p:sldLayoutId id="2147493461" r:id="rId3"/>
    <p:sldLayoutId id="2147493457" r:id="rId4"/>
    <p:sldLayoutId id="2147493480" r:id="rId5"/>
    <p:sldLayoutId id="2147493474" r:id="rId6"/>
    <p:sldLayoutId id="2147493470" r:id="rId7"/>
    <p:sldLayoutId id="2147493469" r:id="rId8"/>
    <p:sldLayoutId id="2147493458" r:id="rId9"/>
    <p:sldLayoutId id="2147493460" r:id="rId10"/>
    <p:sldLayoutId id="2147493467" r:id="rId11"/>
    <p:sldLayoutId id="2147493468" r:id="rId12"/>
    <p:sldLayoutId id="2147493459" r:id="rId13"/>
    <p:sldLayoutId id="2147493475" r:id="rId14"/>
    <p:sldLayoutId id="2147493465" r:id="rId15"/>
    <p:sldLayoutId id="2147493471" r:id="rId16"/>
    <p:sldLayoutId id="2147493472" r:id="rId17"/>
    <p:sldLayoutId id="2147493473" r:id="rId18"/>
    <p:sldLayoutId id="2147493476" r:id="rId19"/>
    <p:sldLayoutId id="2147493477" r:id="rId20"/>
    <p:sldLayoutId id="2147493463" r:id="rId21"/>
    <p:sldLayoutId id="2147493464" r:id="rId22"/>
    <p:sldLayoutId id="2147493478" r:id="rId23"/>
    <p:sldLayoutId id="2147493481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268288" indent="-26828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Lucida Grande"/>
        <a:buChar char="—"/>
        <a:defRPr sz="1300" kern="1200">
          <a:solidFill>
            <a:schemeClr val="tx1"/>
          </a:solidFill>
          <a:latin typeface="Roboto Slab Light"/>
          <a:ea typeface="+mn-ea"/>
          <a:cs typeface="Roboto Slab Light"/>
        </a:defRPr>
      </a:lvl1pPr>
      <a:lvl2pPr marL="63023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Arial"/>
        <a:buChar char="•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2pPr>
      <a:lvl3pPr marL="987425" indent="-136525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‑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3pPr>
      <a:lvl4pPr marL="1525588" indent="-1539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4pPr>
      <a:lvl5pPr marL="1973263" indent="-1444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7943" y="2817763"/>
            <a:ext cx="7772400" cy="1038746"/>
          </a:xfrm>
        </p:spPr>
        <p:txBody>
          <a:bodyPr/>
          <a:lstStyle/>
          <a:p>
            <a:r>
              <a:rPr lang="en-GB" altLang="it-IT" sz="2000" dirty="0">
                <a:latin typeface="Verdana" panose="020B0604030504040204" pitchFamily="34" charset="0"/>
              </a:rPr>
              <a:t>Community energy in Italy: lessons from existing evidence</a:t>
            </a:r>
            <a:br>
              <a:rPr lang="en-GB" altLang="it-IT" sz="2000" dirty="0">
                <a:latin typeface="Verdana" panose="020B0604030504040204" pitchFamily="34" charset="0"/>
              </a:rPr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66555" y="5750934"/>
            <a:ext cx="1896894" cy="46166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1780"/>
              </a:lnSpc>
            </a:pPr>
            <a:r>
              <a:rPr lang="it-IT" sz="1400" b="1" dirty="0">
                <a:solidFill>
                  <a:srgbClr val="FFFFFF"/>
                </a:solidFill>
                <a:latin typeface="Open Sans"/>
                <a:cs typeface="Open Sans"/>
              </a:rPr>
              <a:t>Chiara </a:t>
            </a:r>
            <a:r>
              <a:rPr lang="it-IT" sz="1400" b="1" dirty="0" err="1">
                <a:solidFill>
                  <a:srgbClr val="FFFFFF"/>
                </a:solidFill>
                <a:latin typeface="Open Sans"/>
                <a:cs typeface="Open Sans"/>
              </a:rPr>
              <a:t>Candelise</a:t>
            </a:r>
            <a:endParaRPr lang="it-IT" sz="14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r">
              <a:lnSpc>
                <a:spcPts val="1780"/>
              </a:lnSpc>
            </a:pPr>
            <a:r>
              <a:rPr lang="it-IT" sz="1400" dirty="0">
                <a:solidFill>
                  <a:srgbClr val="FFFFFF"/>
                </a:solidFill>
                <a:latin typeface="Open Sans"/>
                <a:cs typeface="Open Sans"/>
              </a:rPr>
              <a:t>IEFE Bocconi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663449" y="5750934"/>
            <a:ext cx="1896894" cy="46166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1780"/>
              </a:lnSpc>
            </a:pPr>
            <a:r>
              <a:rPr lang="it-IT" sz="1400" b="1" dirty="0">
                <a:solidFill>
                  <a:srgbClr val="FFFFFF"/>
                </a:solidFill>
                <a:latin typeface="Open Sans"/>
                <a:cs typeface="Open Sans"/>
              </a:rPr>
              <a:t>Gianluca </a:t>
            </a:r>
            <a:r>
              <a:rPr lang="it-IT" sz="1400" b="1" dirty="0" err="1">
                <a:solidFill>
                  <a:srgbClr val="FFFFFF"/>
                </a:solidFill>
                <a:latin typeface="Open Sans"/>
                <a:cs typeface="Open Sans"/>
              </a:rPr>
              <a:t>Ruggieri</a:t>
            </a:r>
            <a:endParaRPr lang="it-IT" sz="14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r">
              <a:lnSpc>
                <a:spcPts val="1780"/>
              </a:lnSpc>
            </a:pPr>
            <a:r>
              <a:rPr lang="it-IT" sz="1400" dirty="0" err="1">
                <a:solidFill>
                  <a:srgbClr val="FFFFFF"/>
                </a:solidFill>
                <a:latin typeface="Open Sans"/>
                <a:cs typeface="Open Sans"/>
              </a:rPr>
              <a:t>Insubria</a:t>
            </a:r>
            <a:r>
              <a:rPr lang="it-IT" sz="14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it-IT" sz="1400" dirty="0" err="1">
                <a:solidFill>
                  <a:srgbClr val="FFFFFF"/>
                </a:solidFill>
                <a:latin typeface="Open Sans"/>
                <a:cs typeface="Open Sans"/>
              </a:rPr>
              <a:t>Univeristy</a:t>
            </a:r>
            <a:endParaRPr lang="it-IT" sz="14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20349" y="6479631"/>
            <a:ext cx="388620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1780"/>
              </a:lnSpc>
            </a:pPr>
            <a:r>
              <a:rPr lang="it-IT" sz="1400" dirty="0">
                <a:solidFill>
                  <a:srgbClr val="FFFFFF"/>
                </a:solidFill>
                <a:latin typeface="Open Sans"/>
                <a:cs typeface="Open Sans"/>
              </a:rPr>
              <a:t>JRC Seminar – Ispra, 23</a:t>
            </a:r>
            <a:r>
              <a:rPr lang="it-IT" sz="1400">
                <a:solidFill>
                  <a:srgbClr val="FFFFFF"/>
                </a:solidFill>
                <a:latin typeface="Open Sans"/>
                <a:cs typeface="Open Sans"/>
              </a:rPr>
              <a:t>° </a:t>
            </a:r>
            <a:r>
              <a:rPr lang="it-IT" sz="1400" smtClean="0">
                <a:solidFill>
                  <a:srgbClr val="FFFFFF"/>
                </a:solidFill>
                <a:latin typeface="Open Sans"/>
                <a:cs typeface="Open Sans"/>
              </a:rPr>
              <a:t>November </a:t>
            </a:r>
            <a:r>
              <a:rPr lang="it-IT" sz="1400" dirty="0">
                <a:solidFill>
                  <a:srgbClr val="FFFFFF"/>
                </a:solidFill>
                <a:latin typeface="Open Sans"/>
                <a:cs typeface="Open Sans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17825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788" y="954000"/>
            <a:ext cx="8229600" cy="538609"/>
          </a:xfrm>
        </p:spPr>
        <p:txBody>
          <a:bodyPr/>
          <a:lstStyle/>
          <a:p>
            <a:r>
              <a:rPr lang="en-GB" dirty="0"/>
              <a:t>Systematic review of CE in Italy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8"/>
          <p:cNvSpPr txBox="1">
            <a:spLocks/>
          </p:cNvSpPr>
          <p:nvPr/>
        </p:nvSpPr>
        <p:spPr>
          <a:xfrm>
            <a:off x="810006" y="3957117"/>
            <a:ext cx="7734554" cy="3708708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GB" sz="1600" dirty="0"/>
              <a:t>14 I</a:t>
            </a:r>
            <a:r>
              <a:rPr lang="en-GB" sz="1600" dirty="0" smtClean="0"/>
              <a:t>talian </a:t>
            </a:r>
            <a:r>
              <a:rPr lang="en-GB" sz="1600" dirty="0"/>
              <a:t>CE initiatives identified through systematic web searches, grey literature and stakeholders engagement</a:t>
            </a:r>
          </a:p>
          <a:p>
            <a:pPr marL="342900" indent="-342900">
              <a:buAutoNum type="arabicPeriod"/>
            </a:pPr>
            <a:r>
              <a:rPr lang="en-GB" sz="1600" dirty="0"/>
              <a:t>Data collection - semi structured interviews</a:t>
            </a:r>
          </a:p>
          <a:p>
            <a:pPr marL="342900" indent="-342900">
              <a:buAutoNum type="arabicPeriod"/>
            </a:pPr>
            <a:r>
              <a:rPr lang="en-GB" sz="1600" dirty="0"/>
              <a:t>Analysis of evidence – emerging trends</a:t>
            </a:r>
          </a:p>
          <a:p>
            <a:pPr marL="342900" indent="-342900">
              <a:buAutoNum type="arabicPeriod"/>
            </a:pPr>
            <a:r>
              <a:rPr lang="en-GB" sz="1600" dirty="0"/>
              <a:t>Case studies (too small sample for quantitative analysis)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6" name="Diagramma 4"/>
          <p:cNvGraphicFramePr/>
          <p:nvPr>
            <p:extLst>
              <p:ext uri="{D42A27DB-BD31-4B8C-83A1-F6EECF244321}">
                <p14:modId xmlns:p14="http://schemas.microsoft.com/office/powerpoint/2010/main" val="411907956"/>
              </p:ext>
            </p:extLst>
          </p:nvPr>
        </p:nvGraphicFramePr>
        <p:xfrm>
          <a:off x="1109562" y="1829265"/>
          <a:ext cx="6650137" cy="180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95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394" y="532295"/>
            <a:ext cx="8229600" cy="538609"/>
          </a:xfrm>
        </p:spPr>
        <p:txBody>
          <a:bodyPr/>
          <a:lstStyle/>
          <a:p>
            <a:r>
              <a:rPr lang="en-GB" dirty="0"/>
              <a:t>Data collection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054132"/>
              </p:ext>
            </p:extLst>
          </p:nvPr>
        </p:nvGraphicFramePr>
        <p:xfrm>
          <a:off x="-203200" y="2595407"/>
          <a:ext cx="3931920" cy="312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6155538"/>
              </p:ext>
            </p:extLst>
          </p:nvPr>
        </p:nvGraphicFramePr>
        <p:xfrm>
          <a:off x="2583309" y="2583199"/>
          <a:ext cx="3953678" cy="337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9995533"/>
              </p:ext>
            </p:extLst>
          </p:nvPr>
        </p:nvGraphicFramePr>
        <p:xfrm>
          <a:off x="5924868" y="2651004"/>
          <a:ext cx="3017520" cy="272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14985" y="1587810"/>
            <a:ext cx="1895549" cy="646331"/>
          </a:xfrm>
          <a:prstGeom prst="rect">
            <a:avLst/>
          </a:prstGeom>
          <a:ln w="31750">
            <a:solidFill>
              <a:schemeClr val="tx2"/>
            </a:solidFill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Dynamics of creation</a:t>
            </a:r>
          </a:p>
          <a:p>
            <a:pPr algn="ctr"/>
            <a:endParaRPr lang="en-GB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14746" y="1587810"/>
            <a:ext cx="1966896" cy="646331"/>
          </a:xfrm>
          <a:prstGeom prst="rect">
            <a:avLst/>
          </a:prstGeom>
          <a:ln w="31750">
            <a:solidFill>
              <a:schemeClr val="tx2"/>
            </a:solidFill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Type of activity, timing</a:t>
            </a:r>
          </a:p>
          <a:p>
            <a:pPr algn="ctr"/>
            <a:endParaRPr lang="en-GB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83289" y="1601596"/>
            <a:ext cx="1700678" cy="646331"/>
          </a:xfrm>
          <a:prstGeom prst="rect">
            <a:avLst/>
          </a:prstGeom>
          <a:ln w="31750">
            <a:solidFill>
              <a:schemeClr val="tx2"/>
            </a:solidFill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Outcomes</a:t>
            </a:r>
          </a:p>
          <a:p>
            <a:pPr algn="ctr"/>
            <a:endParaRPr lang="en-GB" sz="1400" b="1" dirty="0"/>
          </a:p>
        </p:txBody>
      </p:sp>
      <p:sp>
        <p:nvSpPr>
          <p:cNvPr id="11" name="Freccia in giù 10"/>
          <p:cNvSpPr/>
          <p:nvPr/>
        </p:nvSpPr>
        <p:spPr>
          <a:xfrm>
            <a:off x="1527244" y="2373413"/>
            <a:ext cx="343546" cy="35019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ccia in giù 11"/>
          <p:cNvSpPr/>
          <p:nvPr/>
        </p:nvSpPr>
        <p:spPr>
          <a:xfrm>
            <a:off x="4426018" y="2350715"/>
            <a:ext cx="343546" cy="35019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in giù 12"/>
          <p:cNvSpPr/>
          <p:nvPr/>
        </p:nvSpPr>
        <p:spPr>
          <a:xfrm>
            <a:off x="7261855" y="2420309"/>
            <a:ext cx="343546" cy="35019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4720" y="2945360"/>
            <a:ext cx="5394960" cy="538609"/>
          </a:xfrm>
        </p:spPr>
        <p:txBody>
          <a:bodyPr/>
          <a:lstStyle/>
          <a:p>
            <a:r>
              <a:rPr lang="en-GB" dirty="0"/>
              <a:t>EMERGING EVIDENCE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0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480" y="624484"/>
            <a:ext cx="8485188" cy="1615827"/>
          </a:xfrm>
        </p:spPr>
        <p:txBody>
          <a:bodyPr/>
          <a:lstStyle/>
          <a:p>
            <a:r>
              <a:rPr lang="en-GB" dirty="0"/>
              <a:t>Dynamics of creation: proponent, approach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8"/>
          <p:cNvSpPr txBox="1">
            <a:spLocks/>
          </p:cNvSpPr>
          <p:nvPr/>
        </p:nvSpPr>
        <p:spPr>
          <a:xfrm>
            <a:off x="4201759" y="4719550"/>
            <a:ext cx="4175791" cy="2123325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79% Top down initiatives, of which</a:t>
            </a:r>
          </a:p>
          <a:p>
            <a:pPr lvl="1"/>
            <a:r>
              <a:rPr lang="en-GB" sz="1500" dirty="0"/>
              <a:t>45% promoted by municipalities</a:t>
            </a:r>
          </a:p>
          <a:p>
            <a:pPr lvl="1"/>
            <a:r>
              <a:rPr lang="en-GB" sz="1500" dirty="0"/>
              <a:t>18% promoted by municipal utilities</a:t>
            </a:r>
          </a:p>
          <a:p>
            <a:pPr lvl="1"/>
            <a:r>
              <a:rPr lang="en-GB" sz="1500" dirty="0"/>
              <a:t>36% by private companies</a:t>
            </a:r>
          </a:p>
          <a:p>
            <a:pPr lvl="1"/>
            <a:endParaRPr lang="en-GB" sz="1500" dirty="0"/>
          </a:p>
          <a:p>
            <a:r>
              <a:rPr lang="en-GB" sz="1600" dirty="0"/>
              <a:t>Emerge role of municipalities</a:t>
            </a:r>
            <a:endParaRPr lang="en-US" sz="16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03" y="1850187"/>
            <a:ext cx="6142068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92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940" y="422405"/>
            <a:ext cx="8656320" cy="1615827"/>
          </a:xfrm>
        </p:spPr>
        <p:txBody>
          <a:bodyPr/>
          <a:lstStyle/>
          <a:p>
            <a:r>
              <a:rPr lang="en-GB" dirty="0"/>
              <a:t>Dynamics of creation: legal form, ownership 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8"/>
          <p:cNvSpPr txBox="1">
            <a:spLocks/>
          </p:cNvSpPr>
          <p:nvPr/>
        </p:nvSpPr>
        <p:spPr>
          <a:xfrm>
            <a:off x="1971184" y="5003646"/>
            <a:ext cx="7172816" cy="1854354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Legal structures: ~ 60% coop; the rest company, association</a:t>
            </a:r>
          </a:p>
          <a:p>
            <a:r>
              <a:rPr lang="en-GB" sz="1600" dirty="0"/>
              <a:t>Level of citizens ownership (and co-determination) not necessarily correlated to coop legal structure -&gt; dynamics of creation more relevant</a:t>
            </a:r>
          </a:p>
          <a:p>
            <a:r>
              <a:rPr lang="en-GB" sz="1600" dirty="0"/>
              <a:t>Strong top down approach or company proponent -&gt; lower citizens ownership and lower co-determination in organizational structures</a:t>
            </a:r>
          </a:p>
          <a:p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" y="1780662"/>
            <a:ext cx="7439488" cy="3009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7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708" y="701614"/>
            <a:ext cx="8229600" cy="538609"/>
          </a:xfrm>
        </p:spPr>
        <p:txBody>
          <a:bodyPr/>
          <a:lstStyle/>
          <a:p>
            <a:r>
              <a:rPr lang="en-GB" dirty="0" smtClean="0"/>
              <a:t>Type of activity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9"/>
          <a:stretch/>
        </p:blipFill>
        <p:spPr bwMode="auto">
          <a:xfrm>
            <a:off x="618362" y="1613349"/>
            <a:ext cx="5161336" cy="42181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6064585" y="1797268"/>
            <a:ext cx="2754966" cy="333937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13 out of 14 Electricity Production as main </a:t>
            </a:r>
            <a:r>
              <a:rPr lang="en-US" sz="1600" dirty="0" smtClean="0"/>
              <a:t>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/>
              <a:t>13 developed PV </a:t>
            </a:r>
            <a:r>
              <a:rPr lang="en-US" sz="1500" dirty="0" smtClean="0"/>
              <a:t>plants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5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 smtClean="0"/>
              <a:t>mainly </a:t>
            </a:r>
            <a:r>
              <a:rPr lang="en-US" sz="1500" dirty="0"/>
              <a:t>medium/small (~</a:t>
            </a:r>
            <a:r>
              <a:rPr lang="en-US" sz="1500" dirty="0" smtClean="0"/>
              <a:t>20-100kw)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5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 smtClean="0"/>
              <a:t>apart </a:t>
            </a:r>
            <a:r>
              <a:rPr lang="en-US" sz="1500" dirty="0"/>
              <a:t>from 4 proposed by commercial actors (~1MW)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467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12" y="628230"/>
            <a:ext cx="8485188" cy="1615827"/>
          </a:xfrm>
        </p:spPr>
        <p:txBody>
          <a:bodyPr/>
          <a:lstStyle/>
          <a:p>
            <a:r>
              <a:rPr lang="en-GB" dirty="0"/>
              <a:t>Timing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1637169"/>
            <a:ext cx="77152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42370" y="4669194"/>
            <a:ext cx="70909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/>
              <a:t>Strongly dependent on </a:t>
            </a:r>
            <a:r>
              <a:rPr lang="en-GB" sz="1500" dirty="0" err="1"/>
              <a:t>FiT</a:t>
            </a:r>
            <a:r>
              <a:rPr lang="en-GB" sz="1500" dirty="0"/>
              <a:t> support to PV (up to 2013)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After </a:t>
            </a:r>
            <a:r>
              <a:rPr lang="en-GB" sz="1500" dirty="0"/>
              <a:t>2013 the only electricity production initiatives still ongoing are those promoted by commercial actors and/or larger/national scope still operating (For Green’s initiatives – </a:t>
            </a:r>
            <a:r>
              <a:rPr lang="en-GB" sz="1500" dirty="0" err="1"/>
              <a:t>Retenergie</a:t>
            </a:r>
            <a:r>
              <a:rPr lang="en-GB" sz="15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/>
              <a:t>E’ nostra (electricity distribution) ongoing</a:t>
            </a:r>
          </a:p>
        </p:txBody>
      </p:sp>
    </p:spTree>
    <p:extLst>
      <p:ext uri="{BB962C8B-B14F-4D97-AF65-F5344CB8AC3E}">
        <p14:creationId xmlns:p14="http://schemas.microsoft.com/office/powerpoint/2010/main" val="135856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280" y="658132"/>
            <a:ext cx="8485188" cy="538609"/>
          </a:xfrm>
        </p:spPr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396280" y="1771883"/>
            <a:ext cx="3589818" cy="3997712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/>
              <a:t>Monetary outcomes</a:t>
            </a:r>
            <a:r>
              <a:rPr lang="en-GB" sz="1600" dirty="0" smtClean="0"/>
              <a:t>:</a:t>
            </a:r>
            <a:endParaRPr lang="en-GB" sz="1600" dirty="0"/>
          </a:p>
          <a:p>
            <a:pPr lvl="1"/>
            <a:r>
              <a:rPr lang="en-GB" sz="1500" dirty="0"/>
              <a:t>Returns on the investment</a:t>
            </a:r>
          </a:p>
          <a:p>
            <a:pPr lvl="1"/>
            <a:r>
              <a:rPr lang="en-GB" sz="1500" dirty="0"/>
              <a:t>Savings on the energy bill</a:t>
            </a:r>
          </a:p>
          <a:p>
            <a:pPr lvl="1"/>
            <a:r>
              <a:rPr lang="en-GB" sz="1500" dirty="0"/>
              <a:t>Royalties for municipalities</a:t>
            </a:r>
          </a:p>
          <a:p>
            <a:endParaRPr lang="en-GB" sz="1600" dirty="0"/>
          </a:p>
          <a:p>
            <a:r>
              <a:rPr lang="en-GB" sz="1600" i="1" dirty="0"/>
              <a:t>Non monetary outcomes</a:t>
            </a:r>
            <a:r>
              <a:rPr lang="en-GB" sz="1600" dirty="0"/>
              <a:t>:</a:t>
            </a:r>
          </a:p>
          <a:p>
            <a:pPr lvl="1"/>
            <a:r>
              <a:rPr lang="en-GB" sz="1500" dirty="0"/>
              <a:t>Other energy services (e.g. energy audits, </a:t>
            </a:r>
            <a:r>
              <a:rPr lang="en-GB" sz="1500" dirty="0" smtClean="0"/>
              <a:t>collective </a:t>
            </a:r>
            <a:r>
              <a:rPr lang="en-GB" sz="1500" dirty="0"/>
              <a:t>purchasing schemes)</a:t>
            </a:r>
          </a:p>
          <a:p>
            <a:pPr lvl="1"/>
            <a:r>
              <a:rPr lang="en-GB" sz="1500" dirty="0"/>
              <a:t>community development schemes (e.g. educational programmes)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3"/>
          <a:stretch/>
        </p:blipFill>
        <p:spPr bwMode="auto">
          <a:xfrm>
            <a:off x="5641988" y="1765836"/>
            <a:ext cx="3239480" cy="462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18"/>
          <a:stretch/>
        </p:blipFill>
        <p:spPr bwMode="auto">
          <a:xfrm>
            <a:off x="4045255" y="1765836"/>
            <a:ext cx="1596733" cy="46263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25683" y="902219"/>
            <a:ext cx="2976115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Wide range of returns offered!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11019" y="1217939"/>
            <a:ext cx="8626" cy="481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982" y="346508"/>
            <a:ext cx="8485188" cy="538609"/>
          </a:xfrm>
        </p:spPr>
        <p:txBody>
          <a:bodyPr/>
          <a:lstStyle/>
          <a:p>
            <a:r>
              <a:rPr lang="en-GB" dirty="0" smtClean="0"/>
              <a:t>Typologies/business model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8"/>
          <p:cNvSpPr txBox="1">
            <a:spLocks/>
          </p:cNvSpPr>
          <p:nvPr/>
        </p:nvSpPr>
        <p:spPr>
          <a:xfrm>
            <a:off x="514917" y="885117"/>
            <a:ext cx="7971318" cy="4608836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/>
          </a:p>
          <a:p>
            <a:r>
              <a:rPr lang="en-GB" sz="1600" dirty="0" smtClean="0"/>
              <a:t>Two </a:t>
            </a:r>
            <a:r>
              <a:rPr lang="en-GB" sz="1600" dirty="0"/>
              <a:t>main typologies</a:t>
            </a:r>
            <a:r>
              <a:rPr lang="en-GB" sz="1600" dirty="0" smtClean="0"/>
              <a:t>:</a:t>
            </a:r>
          </a:p>
          <a:p>
            <a:pPr marL="0" indent="0">
              <a:buNone/>
            </a:pPr>
            <a:endParaRPr lang="en-GB" sz="1600" dirty="0"/>
          </a:p>
          <a:p>
            <a:pPr marL="800100" lvl="1" indent="-342900">
              <a:buFont typeface="+mj-lt"/>
              <a:buAutoNum type="arabicPeriod"/>
            </a:pPr>
            <a:r>
              <a:rPr lang="en-GB" sz="1500" i="1" dirty="0" smtClean="0"/>
              <a:t>Electricity production initiatives</a:t>
            </a:r>
            <a:r>
              <a:rPr lang="en-GB" sz="1500" dirty="0" smtClean="0"/>
              <a:t>: </a:t>
            </a:r>
          </a:p>
          <a:p>
            <a:pPr marL="1157287" lvl="2" indent="-342900">
              <a:buFont typeface="Wingdings" panose="05000000000000000000" pitchFamily="2" charset="2"/>
              <a:buChar char="ü"/>
            </a:pPr>
            <a:r>
              <a:rPr lang="en-GB" sz="1500" dirty="0" smtClean="0"/>
              <a:t>primary </a:t>
            </a:r>
            <a:r>
              <a:rPr lang="en-GB" sz="1500" dirty="0"/>
              <a:t>activity development of a single renewable plant. </a:t>
            </a:r>
            <a:endParaRPr lang="en-GB" sz="1500" dirty="0" smtClean="0"/>
          </a:p>
          <a:p>
            <a:pPr marL="1157287" lvl="2" indent="-342900">
              <a:buFont typeface="Wingdings" panose="05000000000000000000" pitchFamily="2" charset="2"/>
              <a:buChar char="ü"/>
            </a:pPr>
            <a:r>
              <a:rPr lang="en-GB" sz="1500" dirty="0" smtClean="0"/>
              <a:t>Main </a:t>
            </a:r>
            <a:r>
              <a:rPr lang="en-GB" sz="1500" dirty="0"/>
              <a:t>objective: distribution of ownership and returns among citizens/members (the majority: ~10</a:t>
            </a:r>
            <a:r>
              <a:rPr lang="en-GB" sz="1500" dirty="0" smtClean="0"/>
              <a:t>)</a:t>
            </a:r>
          </a:p>
          <a:p>
            <a:pPr marL="1157287" lvl="2" indent="-342900">
              <a:buFont typeface="Wingdings" panose="05000000000000000000" pitchFamily="2" charset="2"/>
              <a:buChar char="ü"/>
            </a:pPr>
            <a:r>
              <a:rPr lang="it-IT" sz="1500" dirty="0" smtClean="0"/>
              <a:t>Higher returns offered (</a:t>
            </a:r>
            <a:r>
              <a:rPr lang="it-IT" sz="1500" dirty="0" smtClean="0">
                <a:latin typeface="Calibri" panose="020F0502020204030204" pitchFamily="34" charset="0"/>
              </a:rPr>
              <a:t>~5-8%)</a:t>
            </a:r>
            <a:endParaRPr lang="en-GB" sz="1500" dirty="0" smtClean="0"/>
          </a:p>
          <a:p>
            <a:pPr marL="814387" lvl="2" indent="0">
              <a:buNone/>
            </a:pPr>
            <a:endParaRPr lang="en-GB" sz="1500" dirty="0"/>
          </a:p>
          <a:p>
            <a:pPr marL="800100" lvl="1" indent="-342900">
              <a:buFont typeface="+mj-lt"/>
              <a:buAutoNum type="arabicPeriod"/>
            </a:pPr>
            <a:r>
              <a:rPr lang="en-GB" sz="1500" i="1" dirty="0" smtClean="0"/>
              <a:t>Others</a:t>
            </a:r>
            <a:r>
              <a:rPr lang="en-GB" sz="1500" dirty="0" smtClean="0"/>
              <a:t>:</a:t>
            </a:r>
          </a:p>
          <a:p>
            <a:pPr marL="1157287" lvl="2" indent="-342900">
              <a:buFont typeface="Wingdings" panose="05000000000000000000" pitchFamily="2" charset="2"/>
              <a:buChar char="ü"/>
            </a:pPr>
            <a:r>
              <a:rPr lang="en-GB" sz="1500" dirty="0"/>
              <a:t>D</a:t>
            </a:r>
            <a:r>
              <a:rPr lang="en-GB" sz="1500" dirty="0" smtClean="0"/>
              <a:t>evelop </a:t>
            </a:r>
            <a:r>
              <a:rPr lang="en-GB" sz="1500" dirty="0"/>
              <a:t>multiple local </a:t>
            </a:r>
            <a:r>
              <a:rPr lang="en-GB" sz="1500" dirty="0" smtClean="0"/>
              <a:t>projects</a:t>
            </a:r>
          </a:p>
          <a:p>
            <a:pPr marL="1157287" lvl="2" indent="-342900">
              <a:buFont typeface="Wingdings" panose="05000000000000000000" pitchFamily="2" charset="2"/>
              <a:buChar char="ü"/>
            </a:pPr>
            <a:r>
              <a:rPr lang="en-GB" sz="1500" dirty="0" smtClean="0"/>
              <a:t>Objective</a:t>
            </a:r>
            <a:r>
              <a:rPr lang="en-GB" sz="1500" dirty="0"/>
              <a:t>: provide </a:t>
            </a:r>
            <a:r>
              <a:rPr lang="en-GB" sz="1500" dirty="0" smtClean="0"/>
              <a:t>wider </a:t>
            </a:r>
            <a:r>
              <a:rPr lang="en-GB" sz="1500" dirty="0"/>
              <a:t>environmental and social benefits to community (~4</a:t>
            </a:r>
            <a:r>
              <a:rPr lang="en-GB" sz="1500" dirty="0" smtClean="0"/>
              <a:t>)</a:t>
            </a:r>
          </a:p>
          <a:p>
            <a:pPr marL="1157287" lvl="2" indent="-342900">
              <a:buFont typeface="Wingdings" panose="05000000000000000000" pitchFamily="2" charset="2"/>
              <a:buChar char="ü"/>
            </a:pPr>
            <a:r>
              <a:rPr lang="en-GB" sz="1500" dirty="0"/>
              <a:t>Offer other energy services to citizens/members</a:t>
            </a:r>
          </a:p>
          <a:p>
            <a:pPr marL="1157287" lvl="2" indent="-342900">
              <a:buFont typeface="Wingdings" panose="05000000000000000000" pitchFamily="2" charset="2"/>
              <a:buChar char="ü"/>
            </a:pPr>
            <a:r>
              <a:rPr lang="it-IT" sz="1500" dirty="0" smtClean="0"/>
              <a:t>Lower returns </a:t>
            </a:r>
            <a:r>
              <a:rPr lang="it-IT" sz="1500" dirty="0"/>
              <a:t>offered </a:t>
            </a:r>
            <a:r>
              <a:rPr lang="it-IT" sz="1500" dirty="0" smtClean="0"/>
              <a:t>(</a:t>
            </a:r>
            <a:r>
              <a:rPr lang="it-IT" sz="1500" dirty="0" smtClean="0">
                <a:latin typeface="Calibri" panose="020F0502020204030204" pitchFamily="34" charset="0"/>
              </a:rPr>
              <a:t>~1,5-3%)</a:t>
            </a:r>
            <a:endParaRPr lang="en-GB" sz="15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r>
              <a:rPr lang="en-GB" sz="1600" dirty="0"/>
              <a:t>Mostly ‘ad hoc’ initiatives (low replication)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319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628" y="669015"/>
            <a:ext cx="8485188" cy="538609"/>
          </a:xfrm>
        </p:spPr>
        <p:txBody>
          <a:bodyPr/>
          <a:lstStyle/>
          <a:p>
            <a:r>
              <a:rPr lang="en-GB" dirty="0"/>
              <a:t>Case studies – For Green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8"/>
          <p:cNvSpPr txBox="1">
            <a:spLocks/>
          </p:cNvSpPr>
          <p:nvPr/>
        </p:nvSpPr>
        <p:spPr>
          <a:xfrm>
            <a:off x="488628" y="1711317"/>
            <a:ext cx="7843171" cy="1554232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For </a:t>
            </a:r>
            <a:r>
              <a:rPr lang="en-GB" sz="1600" dirty="0" smtClean="0"/>
              <a:t>Green</a:t>
            </a:r>
            <a:r>
              <a:rPr lang="en-GB" sz="1600" dirty="0"/>
              <a:t>: I</a:t>
            </a:r>
            <a:r>
              <a:rPr lang="en-GB" sz="1600" dirty="0" smtClean="0"/>
              <a:t>talian </a:t>
            </a:r>
            <a:r>
              <a:rPr lang="en-GB" sz="1600" dirty="0"/>
              <a:t>multi-utility</a:t>
            </a:r>
          </a:p>
          <a:p>
            <a:r>
              <a:rPr lang="en-GB" sz="1600" dirty="0"/>
              <a:t>First PV plan developed in 2010 (Energyland), then two others in 2011 and </a:t>
            </a:r>
            <a:r>
              <a:rPr lang="en-GB" sz="1600" dirty="0" smtClean="0"/>
              <a:t>2015 (</a:t>
            </a:r>
            <a:r>
              <a:rPr lang="en-GB" sz="1600" dirty="0" err="1" smtClean="0"/>
              <a:t>Masseria</a:t>
            </a:r>
            <a:r>
              <a:rPr lang="en-GB" sz="1600" dirty="0" smtClean="0"/>
              <a:t> del Sole, </a:t>
            </a:r>
            <a:r>
              <a:rPr lang="en-GB" sz="1600" dirty="0" err="1" smtClean="0"/>
              <a:t>Fattorie</a:t>
            </a:r>
            <a:r>
              <a:rPr lang="en-GB" sz="1600" dirty="0" smtClean="0"/>
              <a:t> del Sole)</a:t>
            </a:r>
            <a:endParaRPr lang="en-GB" sz="1600" dirty="0"/>
          </a:p>
          <a:p>
            <a:r>
              <a:rPr lang="en-GB" sz="1600" dirty="0"/>
              <a:t>Dynamics of creation: company, top down, coop</a:t>
            </a:r>
            <a:r>
              <a:rPr lang="en-GB" sz="1600" dirty="0" smtClean="0"/>
              <a:t>, </a:t>
            </a:r>
            <a:r>
              <a:rPr lang="en-GB" sz="1600" dirty="0"/>
              <a:t>average 60 </a:t>
            </a:r>
            <a:r>
              <a:rPr lang="en-GB" sz="1600" dirty="0" smtClean="0"/>
              <a:t>% ownership </a:t>
            </a:r>
            <a:r>
              <a:rPr lang="en-GB" sz="1600" dirty="0"/>
              <a:t>members/citizens</a:t>
            </a:r>
          </a:p>
          <a:p>
            <a:r>
              <a:rPr lang="en-GB" sz="1600" dirty="0"/>
              <a:t>Returns: 6.5%-8% (including saving on electricity energy bill)</a:t>
            </a:r>
          </a:p>
          <a:p>
            <a:r>
              <a:rPr lang="en-GB" sz="1600" dirty="0"/>
              <a:t>Other services: none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94048"/>
              </p:ext>
            </p:extLst>
          </p:nvPr>
        </p:nvGraphicFramePr>
        <p:xfrm>
          <a:off x="2583941" y="4000811"/>
          <a:ext cx="4838700" cy="2351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2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Energyland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Portion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 kW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Initial investment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10,800€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3,000€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Lending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7,800€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Annual return on capital (variable)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0€ to 120€ per year (0%-4%)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Annual restoration of the lending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390 € per year (7,800€/20 years)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Annual electricity free of charge, kWh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3,000 kWh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Value of electricity bill saving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510€ to 600€ per year (0.17-0.20€/kWh)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Total return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6.5% - 8.8%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members</a:t>
                      </a: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 (lower than 300 initially planned)</a:t>
                      </a: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0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err="1">
                <a:latin typeface="+mn-lt"/>
              </a:rPr>
              <a:t>Outline</a:t>
            </a:r>
            <a:r>
              <a:rPr lang="it-IT" sz="3600" dirty="0">
                <a:latin typeface="+mn-lt"/>
              </a:rPr>
              <a:t> </a:t>
            </a:r>
            <a:r>
              <a:rPr lang="it-IT" sz="3600" dirty="0" err="1">
                <a:latin typeface="+mn-lt"/>
              </a:rPr>
              <a:t>presentation</a:t>
            </a:r>
            <a:endParaRPr lang="it-IT" sz="3600" dirty="0">
              <a:latin typeface="+mn-lt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contenuto 8"/>
          <p:cNvSpPr txBox="1">
            <a:spLocks/>
          </p:cNvSpPr>
          <p:nvPr/>
        </p:nvSpPr>
        <p:spPr>
          <a:xfrm>
            <a:off x="831850" y="2622780"/>
            <a:ext cx="5403850" cy="3708708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Defining </a:t>
            </a:r>
            <a:r>
              <a:rPr lang="en-US" sz="1600" dirty="0"/>
              <a:t>community energy</a:t>
            </a:r>
          </a:p>
          <a:p>
            <a:r>
              <a:rPr lang="en-US" sz="1600" dirty="0"/>
              <a:t>Evidence on community energy in Italy</a:t>
            </a:r>
          </a:p>
          <a:p>
            <a:r>
              <a:rPr lang="en-US" sz="1600" dirty="0"/>
              <a:t>Concluding remarks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711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364" y="691703"/>
            <a:ext cx="8485188" cy="538609"/>
          </a:xfrm>
        </p:spPr>
        <p:txBody>
          <a:bodyPr/>
          <a:lstStyle/>
          <a:p>
            <a:r>
              <a:rPr lang="en-GB" dirty="0"/>
              <a:t>Case studies - Retenergie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601182" y="1513072"/>
            <a:ext cx="7725256" cy="3708708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Coop aim: “to contribute to a new economy based on principles of environmental sustainability, sobriety and solidarity”</a:t>
            </a:r>
          </a:p>
          <a:p>
            <a:r>
              <a:rPr lang="en-GB" sz="1600" dirty="0"/>
              <a:t>Dynamics of creation: community, bottom up, coop, 100% citizens/members ownership members/citizens</a:t>
            </a:r>
          </a:p>
          <a:p>
            <a:r>
              <a:rPr lang="en-GB" sz="1600" dirty="0"/>
              <a:t>Returns: 1.5%-3.5%</a:t>
            </a:r>
          </a:p>
          <a:p>
            <a:r>
              <a:rPr lang="en-GB" sz="1600" dirty="0"/>
              <a:t>Other services: collective purchasing schemes (domestic PV, storage, domestic EE audits, EV), other services (insurance, internet, bank services) </a:t>
            </a:r>
          </a:p>
          <a:p>
            <a:pPr marL="0" indent="0">
              <a:buNone/>
            </a:pPr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5623"/>
              </p:ext>
            </p:extLst>
          </p:nvPr>
        </p:nvGraphicFramePr>
        <p:xfrm>
          <a:off x="601182" y="4065778"/>
          <a:ext cx="7886700" cy="1716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7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1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77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1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2009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2010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2011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2012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2013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2014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2015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Cumulative number of PV plants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Cumulative capacity installed (kWp)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171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630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Cumulative investment by citizens (k€)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628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1 278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1 278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1 278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1 575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Cumulative number of members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147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368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541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694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814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911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Return on capital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Re</a:t>
                      </a:r>
                      <a:r>
                        <a:rPr lang="en-GB" sz="1000" dirty="0">
                          <a:effectLst/>
                        </a:rPr>
                        <a:t>turn on social lending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3.5%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2.5%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2.5%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2%-3%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1.5%-3%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31" marB="3493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10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100" y="513740"/>
            <a:ext cx="8485188" cy="538609"/>
          </a:xfrm>
        </p:spPr>
        <p:txBody>
          <a:bodyPr/>
          <a:lstStyle/>
          <a:p>
            <a:r>
              <a:rPr lang="en-GB" dirty="0"/>
              <a:t>Case studies – Comparison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8"/>
          <p:cNvSpPr txBox="1">
            <a:spLocks/>
          </p:cNvSpPr>
          <p:nvPr/>
        </p:nvSpPr>
        <p:spPr>
          <a:xfrm>
            <a:off x="807805" y="1462814"/>
            <a:ext cx="7843171" cy="1554232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Different routes to citizens engagement</a:t>
            </a:r>
          </a:p>
          <a:p>
            <a:pPr lvl="1"/>
            <a:r>
              <a:rPr lang="en-GB" sz="1400" dirty="0"/>
              <a:t>Top down (lower citizens ownership), bottom up (100% </a:t>
            </a:r>
            <a:r>
              <a:rPr lang="en-GB" sz="1400" dirty="0" smtClean="0"/>
              <a:t>ownership)</a:t>
            </a:r>
          </a:p>
          <a:p>
            <a:pPr lvl="1"/>
            <a:endParaRPr lang="en-GB" sz="1400" dirty="0"/>
          </a:p>
          <a:p>
            <a:r>
              <a:rPr lang="en-GB" sz="1600" dirty="0"/>
              <a:t>Different levels of co-determination</a:t>
            </a:r>
          </a:p>
          <a:p>
            <a:pPr lvl="1"/>
            <a:r>
              <a:rPr lang="en-GB" sz="1400" dirty="0"/>
              <a:t>Higher co-determination in Retenergie (board of directors respond to assembly, in change of strategic decisions</a:t>
            </a:r>
            <a:r>
              <a:rPr lang="en-GB" sz="1400" dirty="0" smtClean="0"/>
              <a:t>)</a:t>
            </a:r>
          </a:p>
          <a:p>
            <a:pPr lvl="1"/>
            <a:endParaRPr lang="en-GB" sz="1400" dirty="0"/>
          </a:p>
          <a:p>
            <a:r>
              <a:rPr lang="en-GB" sz="1600" dirty="0"/>
              <a:t>Outcomes</a:t>
            </a:r>
          </a:p>
          <a:p>
            <a:pPr lvl="1"/>
            <a:r>
              <a:rPr lang="en-GB" sz="1400" dirty="0"/>
              <a:t>For Green offer higher returns; Retenergie offer other non-monetary/community </a:t>
            </a:r>
            <a:r>
              <a:rPr lang="en-GB" sz="1400" dirty="0" smtClean="0"/>
              <a:t>services</a:t>
            </a:r>
          </a:p>
          <a:p>
            <a:pPr lvl="1"/>
            <a:endParaRPr lang="en-GB" sz="1400" dirty="0"/>
          </a:p>
          <a:p>
            <a:r>
              <a:rPr lang="en-GB" sz="1600" dirty="0"/>
              <a:t>Trigger different citizens’ investment </a:t>
            </a:r>
            <a:r>
              <a:rPr lang="en-GB" sz="1600" dirty="0" smtClean="0"/>
              <a:t>behaviours</a:t>
            </a:r>
            <a:endParaRPr lang="en-GB" sz="1600" dirty="0"/>
          </a:p>
          <a:p>
            <a:pPr lvl="1"/>
            <a:r>
              <a:rPr lang="en-GB" sz="1400" dirty="0"/>
              <a:t>Retenergie (community logics): majority </a:t>
            </a:r>
            <a:r>
              <a:rPr lang="en-GB" sz="1400" dirty="0" smtClean="0"/>
              <a:t>‘norm driven’ </a:t>
            </a:r>
            <a:r>
              <a:rPr lang="en-GB" sz="1400" dirty="0"/>
              <a:t>investments, low expectation of returns (by 2015 49% capital, 51% social lending)</a:t>
            </a:r>
          </a:p>
          <a:p>
            <a:pPr lvl="1"/>
            <a:r>
              <a:rPr lang="en-GB" sz="1400" dirty="0"/>
              <a:t>Overall, higher investment quota in return driven investments (Fleiss 2017, </a:t>
            </a:r>
            <a:r>
              <a:rPr lang="en-GB" sz="1400" dirty="0" err="1"/>
              <a:t>Holstenkamp</a:t>
            </a:r>
            <a:r>
              <a:rPr lang="en-GB" sz="1400" dirty="0"/>
              <a:t> &amp; </a:t>
            </a:r>
            <a:r>
              <a:rPr lang="en-GB" sz="1400" dirty="0" err="1"/>
              <a:t>Khala</a:t>
            </a:r>
            <a:r>
              <a:rPr lang="en-GB" sz="1400" dirty="0"/>
              <a:t> 2016)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891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628" y="669015"/>
            <a:ext cx="8485188" cy="538609"/>
          </a:xfrm>
        </p:spPr>
        <p:txBody>
          <a:bodyPr/>
          <a:lstStyle/>
          <a:p>
            <a:r>
              <a:rPr lang="en-GB" dirty="0"/>
              <a:t>Concluding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8"/>
          <p:cNvSpPr txBox="1">
            <a:spLocks/>
          </p:cNvSpPr>
          <p:nvPr/>
        </p:nvSpPr>
        <p:spPr>
          <a:xfrm>
            <a:off x="717550" y="1645806"/>
            <a:ext cx="7843171" cy="1554232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 smtClean="0"/>
              <a:t>Community energy sector in Italy very small (when focus on ‘new wave’ of EC initiatives)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 smtClean="0"/>
              <a:t>EC initiatives driven </a:t>
            </a:r>
            <a:r>
              <a:rPr lang="en-GB" sz="1500" dirty="0"/>
              <a:t>by energy </a:t>
            </a:r>
            <a:r>
              <a:rPr lang="en-GB" sz="1500" dirty="0" smtClean="0"/>
              <a:t>transition:</a:t>
            </a:r>
          </a:p>
          <a:p>
            <a:pPr lvl="1"/>
            <a:r>
              <a:rPr lang="en-GB" sz="1400" dirty="0" smtClean="0"/>
              <a:t>mainly </a:t>
            </a:r>
            <a:r>
              <a:rPr lang="en-GB" sz="1400" dirty="0"/>
              <a:t>electricity production provision, </a:t>
            </a:r>
            <a:r>
              <a:rPr lang="en-GB" sz="1400" dirty="0" smtClean="0"/>
              <a:t>strongly driven by RES policy support (PV FiT)</a:t>
            </a:r>
          </a:p>
          <a:p>
            <a:pPr lvl="1"/>
            <a:r>
              <a:rPr lang="it-IT" sz="1400" dirty="0" smtClean="0"/>
              <a:t>Two main typologies emerging</a:t>
            </a:r>
          </a:p>
          <a:p>
            <a:pPr lvl="1"/>
            <a:r>
              <a:rPr lang="it-IT" sz="1400" dirty="0" smtClean="0"/>
              <a:t>Low replication</a:t>
            </a:r>
          </a:p>
          <a:p>
            <a:pPr lvl="1"/>
            <a:r>
              <a:rPr lang="it-IT" sz="1400" dirty="0" smtClean="0"/>
              <a:t>Only few larger ones still proposing new activities</a:t>
            </a:r>
          </a:p>
          <a:p>
            <a:pPr lvl="1"/>
            <a:endParaRPr lang="en-GB" sz="1400" dirty="0"/>
          </a:p>
          <a:p>
            <a:r>
              <a:rPr lang="en-GB" sz="1500" dirty="0" smtClean="0"/>
              <a:t>Looking forward?</a:t>
            </a:r>
            <a:endParaRPr lang="en-GB" sz="1500" dirty="0"/>
          </a:p>
          <a:p>
            <a:pPr lvl="1"/>
            <a:endParaRPr lang="en-GB" sz="1400" dirty="0"/>
          </a:p>
          <a:p>
            <a:r>
              <a:rPr lang="en-GB" sz="1500" dirty="0"/>
              <a:t>Role of policy?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843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THANKS.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55927" y="5967935"/>
            <a:ext cx="6511835" cy="630942"/>
          </a:xfrm>
        </p:spPr>
        <p:txBody>
          <a:bodyPr/>
          <a:lstStyle/>
          <a:p>
            <a:pPr lvl="0"/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Commerciale</a:t>
            </a:r>
            <a:r>
              <a:rPr lang="en-US" dirty="0"/>
              <a:t> Luigi </a:t>
            </a:r>
            <a:r>
              <a:rPr lang="en-US" dirty="0" err="1"/>
              <a:t>Bocconi</a:t>
            </a:r>
            <a:endParaRPr lang="en-US" dirty="0"/>
          </a:p>
          <a:p>
            <a:pPr lvl="0"/>
            <a:r>
              <a:rPr lang="en-US" dirty="0">
                <a:latin typeface="Open Sans"/>
                <a:cs typeface="Open Sans"/>
              </a:rPr>
              <a:t>Via </a:t>
            </a:r>
            <a:r>
              <a:rPr lang="en-US" dirty="0" err="1">
                <a:latin typeface="Open Sans"/>
                <a:cs typeface="Open Sans"/>
              </a:rPr>
              <a:t>Röntgen</a:t>
            </a:r>
            <a:r>
              <a:rPr lang="en-US">
                <a:latin typeface="Open Sans"/>
                <a:cs typeface="Open Sans"/>
              </a:rPr>
              <a:t> 1 | </a:t>
            </a:r>
            <a:r>
              <a:rPr lang="en-US" dirty="0">
                <a:latin typeface="Open Sans"/>
                <a:cs typeface="Open Sans"/>
              </a:rPr>
              <a:t>20136 Milano – Italia | </a:t>
            </a:r>
            <a:br>
              <a:rPr lang="en-US" dirty="0">
                <a:latin typeface="Open Sans"/>
                <a:cs typeface="Open Sans"/>
              </a:rPr>
            </a:br>
            <a:r>
              <a:rPr lang="en-US" dirty="0">
                <a:latin typeface="Open Sans"/>
                <a:cs typeface="Open Sans"/>
              </a:rPr>
              <a:t>Tel +39 02 5836.5384 | </a:t>
            </a:r>
            <a:r>
              <a:rPr lang="en-US" dirty="0" err="1">
                <a:latin typeface="Open Sans"/>
                <a:cs typeface="Open Sans"/>
              </a:rPr>
              <a:t>www.dondena.unibocconi.it</a:t>
            </a:r>
            <a:endParaRPr lang="en-US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5617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60" y="640604"/>
            <a:ext cx="8229600" cy="538609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efining </a:t>
            </a:r>
            <a:r>
              <a:rPr lang="en-GB" dirty="0"/>
              <a:t>energy </a:t>
            </a:r>
            <a:r>
              <a:rPr lang="en-GB" dirty="0" smtClean="0"/>
              <a:t>community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8"/>
          <p:cNvSpPr txBox="1">
            <a:spLocks/>
          </p:cNvSpPr>
          <p:nvPr/>
        </p:nvSpPr>
        <p:spPr>
          <a:xfrm>
            <a:off x="717549" y="1867077"/>
            <a:ext cx="7529303" cy="2381020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Civil society engagement can take several forms</a:t>
            </a:r>
          </a:p>
          <a:p>
            <a:pPr lvl="1"/>
            <a:r>
              <a:rPr lang="en-US" sz="1500" dirty="0" err="1"/>
              <a:t>Grassroot</a:t>
            </a:r>
            <a:r>
              <a:rPr lang="en-US" sz="1500" dirty="0"/>
              <a:t> associations, collective purchasing of energy service, community </a:t>
            </a:r>
            <a:r>
              <a:rPr lang="en-US" sz="1500" dirty="0" err="1"/>
              <a:t>programmes</a:t>
            </a:r>
            <a:r>
              <a:rPr lang="en-US" sz="1500" dirty="0"/>
              <a:t> for poverty alleviation, energy production and energy distribution cooperatives, or a mix of those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600" dirty="0"/>
              <a:t>Quite heterogeneous </a:t>
            </a:r>
            <a:r>
              <a:rPr lang="en-US" sz="1600" dirty="0" smtClean="0"/>
              <a:t>sector</a:t>
            </a:r>
            <a:endParaRPr lang="en-US" sz="1600" dirty="0"/>
          </a:p>
          <a:p>
            <a:endParaRPr lang="en-US" sz="1500" dirty="0"/>
          </a:p>
          <a:p>
            <a:r>
              <a:rPr lang="en-US" sz="1600" dirty="0"/>
              <a:t>Different definitions in academic literature. Most commonly concentrate on energy communities</a:t>
            </a:r>
            <a:r>
              <a:rPr lang="en-GB" sz="1600" dirty="0"/>
              <a:t>:</a:t>
            </a:r>
          </a:p>
          <a:p>
            <a:pPr lvl="1"/>
            <a:r>
              <a:rPr lang="en-GB" sz="1500" dirty="0"/>
              <a:t>Which imply a form of citizens ownership or financing of the energy project.</a:t>
            </a:r>
          </a:p>
          <a:p>
            <a:pPr lvl="1"/>
            <a:r>
              <a:rPr lang="en-GB" sz="1500" dirty="0"/>
              <a:t>Where citizens directly benefit from the outcomes of the initiative.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556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2" y="404038"/>
            <a:ext cx="8660130" cy="1077218"/>
          </a:xfrm>
        </p:spPr>
        <p:txBody>
          <a:bodyPr/>
          <a:lstStyle/>
          <a:p>
            <a:r>
              <a:rPr lang="en-GB" dirty="0"/>
              <a:t>Historical coops vs modern energy communities (EC)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contenuto 8"/>
          <p:cNvSpPr txBox="1">
            <a:spLocks/>
          </p:cNvSpPr>
          <p:nvPr/>
        </p:nvSpPr>
        <p:spPr>
          <a:xfrm>
            <a:off x="782421" y="1772990"/>
            <a:ext cx="7671552" cy="2946200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Early 20</a:t>
            </a:r>
            <a:r>
              <a:rPr lang="en-US" sz="1600" baseline="30000" dirty="0"/>
              <a:t>th</a:t>
            </a:r>
            <a:r>
              <a:rPr lang="en-US" sz="1600" dirty="0"/>
              <a:t> century energy coops: </a:t>
            </a:r>
          </a:p>
          <a:p>
            <a:pPr lvl="1"/>
            <a:r>
              <a:rPr lang="en-US" sz="1400" dirty="0" smtClean="0"/>
              <a:t>Cooperatives founded </a:t>
            </a:r>
            <a:r>
              <a:rPr lang="en-US" sz="1400" dirty="0"/>
              <a:t>to produce and provide electricity </a:t>
            </a:r>
            <a:r>
              <a:rPr lang="en-US" sz="1400" dirty="0" smtClean="0"/>
              <a:t>to </a:t>
            </a:r>
            <a:r>
              <a:rPr lang="en-US" sz="1400" dirty="0"/>
              <a:t>its </a:t>
            </a:r>
            <a:r>
              <a:rPr lang="en-US" sz="1400" dirty="0" smtClean="0"/>
              <a:t>members</a:t>
            </a:r>
          </a:p>
          <a:p>
            <a:pPr lvl="1"/>
            <a:endParaRPr lang="en-US" sz="500" dirty="0" smtClean="0"/>
          </a:p>
          <a:p>
            <a:pPr lvl="1"/>
            <a:endParaRPr lang="en-US" sz="500" dirty="0"/>
          </a:p>
          <a:p>
            <a:r>
              <a:rPr lang="en-US" sz="1600" dirty="0"/>
              <a:t>‘New wave’ in 2000s, modern EC driven by energy transition:</a:t>
            </a:r>
          </a:p>
          <a:p>
            <a:pPr lvl="1"/>
            <a:r>
              <a:rPr lang="en-US" sz="1400" dirty="0"/>
              <a:t>Liberalization – entrance of small players in the market</a:t>
            </a:r>
          </a:p>
          <a:p>
            <a:pPr lvl="1"/>
            <a:r>
              <a:rPr lang="en-US" sz="1400" dirty="0"/>
              <a:t>EU support to RES (e.g. </a:t>
            </a:r>
            <a:r>
              <a:rPr lang="en-US" sz="1400" dirty="0" err="1"/>
              <a:t>FiT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Civil energy movement</a:t>
            </a:r>
          </a:p>
          <a:p>
            <a:pPr marL="457200" lvl="1" indent="0">
              <a:buNone/>
            </a:pPr>
            <a:endParaRPr lang="en-US" sz="600" dirty="0" smtClean="0"/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sz="1600" dirty="0" smtClean="0"/>
              <a:t>For example, Germany:</a:t>
            </a:r>
          </a:p>
          <a:p>
            <a:pPr lvl="1"/>
            <a:r>
              <a:rPr lang="en-US" sz="1500" dirty="0" smtClean="0"/>
              <a:t>Over 900 EC, since </a:t>
            </a:r>
            <a:r>
              <a:rPr lang="en-US" sz="1500" dirty="0"/>
              <a:t>2010 (modern </a:t>
            </a:r>
            <a:r>
              <a:rPr lang="en-US" sz="1500" dirty="0" smtClean="0"/>
              <a:t>EC)</a:t>
            </a:r>
            <a:endParaRPr lang="en-US" sz="1500" dirty="0" smtClean="0"/>
          </a:p>
          <a:p>
            <a:pPr lvl="1"/>
            <a:r>
              <a:rPr lang="en-US" sz="1500" dirty="0" smtClean="0"/>
              <a:t>95</a:t>
            </a:r>
            <a:r>
              <a:rPr lang="en-US" sz="1500" dirty="0"/>
              <a:t>% </a:t>
            </a:r>
            <a:r>
              <a:rPr lang="en-US" sz="1500" dirty="0" smtClean="0"/>
              <a:t>focus </a:t>
            </a:r>
            <a:r>
              <a:rPr lang="en-US" sz="1500" dirty="0"/>
              <a:t>on electricity production, of which ¾ from PV </a:t>
            </a:r>
            <a:r>
              <a:rPr lang="en-US" sz="1400" dirty="0" smtClean="0"/>
              <a:t>Members </a:t>
            </a:r>
            <a:r>
              <a:rPr lang="en-US" sz="1400" dirty="0"/>
              <a:t>are owners/investors, but not </a:t>
            </a:r>
            <a:r>
              <a:rPr lang="en-US" sz="1400" dirty="0" smtClean="0"/>
              <a:t>necessarily directly </a:t>
            </a:r>
            <a:r>
              <a:rPr lang="en-US" sz="1400" dirty="0"/>
              <a:t>benefit from electricity </a:t>
            </a:r>
            <a:r>
              <a:rPr lang="en-US" sz="1400" dirty="0" smtClean="0"/>
              <a:t>(product/service</a:t>
            </a:r>
            <a:r>
              <a:rPr lang="en-US" sz="1400" dirty="0"/>
              <a:t>) </a:t>
            </a:r>
            <a:r>
              <a:rPr lang="en-US" sz="1400" dirty="0" smtClean="0"/>
              <a:t>provision</a:t>
            </a:r>
            <a:endParaRPr lang="en-US" sz="1400" dirty="0"/>
          </a:p>
          <a:p>
            <a:pPr marL="0" indent="0">
              <a:buNone/>
            </a:pPr>
            <a:endParaRPr lang="en-US" sz="600" dirty="0"/>
          </a:p>
          <a:p>
            <a:endParaRPr lang="en-GB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83215" y="1897811"/>
            <a:ext cx="2467155" cy="84538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48377" y="6308164"/>
            <a:ext cx="3433314" cy="46166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1200" dirty="0" smtClean="0"/>
              <a:t>Sources: </a:t>
            </a:r>
            <a:r>
              <a:rPr lang="en-US" sz="1200" dirty="0" err="1" smtClean="0"/>
              <a:t>Yildiz</a:t>
            </a:r>
            <a:r>
              <a:rPr lang="en-US" sz="1200" dirty="0" smtClean="0"/>
              <a:t> </a:t>
            </a:r>
            <a:r>
              <a:rPr lang="en-US" sz="1200" dirty="0"/>
              <a:t>et al, </a:t>
            </a:r>
            <a:r>
              <a:rPr lang="en-US" sz="1200" dirty="0" smtClean="0"/>
              <a:t>2015; </a:t>
            </a:r>
            <a:r>
              <a:rPr lang="en-GB" sz="1200" dirty="0" err="1"/>
              <a:t>Wierling</a:t>
            </a:r>
            <a:r>
              <a:rPr lang="en-GB" sz="1200" dirty="0"/>
              <a:t>, A</a:t>
            </a:r>
            <a:r>
              <a:rPr lang="en-GB" sz="1200" dirty="0" smtClean="0"/>
              <a:t>., 2018</a:t>
            </a:r>
            <a:endParaRPr lang="en-US" sz="12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88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8484" y="3214664"/>
            <a:ext cx="1186550" cy="538609"/>
          </a:xfrm>
        </p:spPr>
        <p:txBody>
          <a:bodyPr/>
          <a:lstStyle/>
          <a:p>
            <a:pPr algn="ctr"/>
            <a:r>
              <a:rPr lang="en-GB" dirty="0" smtClean="0"/>
              <a:t>ITALY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88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518" t="4868" r="4990" b="4717"/>
          <a:stretch/>
        </p:blipFill>
        <p:spPr>
          <a:xfrm>
            <a:off x="2128838" y="1694125"/>
            <a:ext cx="6813550" cy="4860192"/>
          </a:xfrm>
          <a:prstGeom prst="rect">
            <a:avLst/>
          </a:prstGeom>
        </p:spPr>
      </p:pic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209A1E66-DFC1-2841-BE69-2858261D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15391"/>
            <a:ext cx="8229600" cy="1077218"/>
          </a:xfrm>
        </p:spPr>
        <p:txBody>
          <a:bodyPr/>
          <a:lstStyle/>
          <a:p>
            <a:r>
              <a:rPr lang="it-IT" dirty="0"/>
              <a:t>Fontanone </a:t>
            </a:r>
            <a:r>
              <a:rPr lang="it-IT" dirty="0" err="1"/>
              <a:t>hydroelectric</a:t>
            </a:r>
            <a:r>
              <a:rPr lang="it-IT" dirty="0"/>
              <a:t> </a:t>
            </a:r>
            <a:r>
              <a:rPr lang="it-IT" dirty="0" err="1"/>
              <a:t>plant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Paluzza, 1913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xmlns="" id="{8DFE9370-2A10-DE40-AE73-ECFBCC8230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7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2A9DAC2B-D444-834A-960F-C3F408C5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75" y="696516"/>
            <a:ext cx="7584138" cy="463802"/>
          </a:xfrm>
        </p:spPr>
        <p:txBody>
          <a:bodyPr/>
          <a:lstStyle/>
          <a:p>
            <a:r>
              <a:rPr lang="en-GB" dirty="0"/>
              <a:t>Historical</a:t>
            </a:r>
            <a:r>
              <a:rPr lang="it-IT" dirty="0"/>
              <a:t> </a:t>
            </a:r>
            <a:r>
              <a:rPr lang="en-GB" dirty="0"/>
              <a:t>background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5B653131-C49A-5D41-8E2A-F6C35ACC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1839913"/>
            <a:ext cx="7584138" cy="3339376"/>
          </a:xfrm>
        </p:spPr>
        <p:txBody>
          <a:bodyPr/>
          <a:lstStyle/>
          <a:p>
            <a:endParaRPr lang="en-GB" sz="1600" dirty="0"/>
          </a:p>
          <a:p>
            <a:r>
              <a:rPr lang="en-GB" sz="1600" dirty="0"/>
              <a:t>In the alpine region several local cooperatives were able to build hydroelectric plants and the distribution grid (e. g. </a:t>
            </a:r>
            <a:r>
              <a:rPr lang="en-GB" sz="1600" dirty="0" err="1"/>
              <a:t>Società</a:t>
            </a:r>
            <a:r>
              <a:rPr lang="en-GB" sz="1600" dirty="0"/>
              <a:t> per </a:t>
            </a:r>
            <a:r>
              <a:rPr lang="en-GB" sz="1600" dirty="0" err="1"/>
              <a:t>l'Illuminazione</a:t>
            </a:r>
            <a:r>
              <a:rPr lang="en-GB" sz="1600" dirty="0"/>
              <a:t> </a:t>
            </a:r>
            <a:r>
              <a:rPr lang="en-GB" sz="1600" dirty="0" err="1"/>
              <a:t>Elettrica</a:t>
            </a:r>
            <a:r>
              <a:rPr lang="en-GB" sz="1600" dirty="0"/>
              <a:t> in </a:t>
            </a:r>
            <a:r>
              <a:rPr lang="en-GB" sz="1600" dirty="0" err="1"/>
              <a:t>Chiavenna</a:t>
            </a:r>
            <a:r>
              <a:rPr lang="en-GB" sz="1600" dirty="0"/>
              <a:t>, 1894)</a:t>
            </a:r>
          </a:p>
          <a:p>
            <a:endParaRPr lang="en-GB" sz="1600" dirty="0"/>
          </a:p>
          <a:p>
            <a:r>
              <a:rPr lang="en-GB" sz="1600" dirty="0"/>
              <a:t>During the nationalisation (ENEL was founded in 1962) most of the cooperatives were included in the national vertical integrated (almost) monopolistic utility</a:t>
            </a:r>
          </a:p>
          <a:p>
            <a:endParaRPr lang="en-GB" sz="1600" dirty="0"/>
          </a:p>
          <a:p>
            <a:r>
              <a:rPr lang="en-GB" sz="1600" dirty="0"/>
              <a:t>A number of them refused to join the national utility and continued their own activities even after the liberalisation process started in 1999 with the implementation of the EU Directive 96/92/CE concerning common rules for the internal market in electricity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6314C22C-8ACD-CB40-917E-503711CDF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81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209A1E66-DFC1-2841-BE69-2858261D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15391"/>
            <a:ext cx="8229600" cy="1077218"/>
          </a:xfrm>
        </p:spPr>
        <p:txBody>
          <a:bodyPr/>
          <a:lstStyle/>
          <a:p>
            <a:r>
              <a:rPr lang="en-GB" dirty="0"/>
              <a:t>Alpine communities</a:t>
            </a:r>
            <a:br>
              <a:rPr lang="en-GB" dirty="0"/>
            </a:br>
            <a:r>
              <a:rPr lang="en-GB" dirty="0"/>
              <a:t>historical electrical cooperatives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xmlns="" id="{8DFE9370-2A10-DE40-AE73-ECFBCC8230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AB6FFCFD-CEE0-904A-802A-2C0961CCD89B}"/>
              </a:ext>
            </a:extLst>
          </p:cNvPr>
          <p:cNvGrpSpPr/>
          <p:nvPr/>
        </p:nvGrpSpPr>
        <p:grpSpPr>
          <a:xfrm>
            <a:off x="2127818" y="1694125"/>
            <a:ext cx="6877785" cy="4860192"/>
            <a:chOff x="2127818" y="1694125"/>
            <a:chExt cx="6877785" cy="486019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10BAD2B0-F3DF-0F48-B005-1952A697F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7818" y="1694125"/>
              <a:ext cx="6877785" cy="4860192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xmlns="" id="{CDE529A5-D06E-994A-B0AA-28FB31CACD93}"/>
                </a:ext>
              </a:extLst>
            </p:cNvPr>
            <p:cNvSpPr/>
            <p:nvPr/>
          </p:nvSpPr>
          <p:spPr>
            <a:xfrm>
              <a:off x="2228850" y="4957763"/>
              <a:ext cx="1700213" cy="159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1812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321" y="524001"/>
            <a:ext cx="8229600" cy="538609"/>
          </a:xfrm>
        </p:spPr>
        <p:txBody>
          <a:bodyPr/>
          <a:lstStyle/>
          <a:p>
            <a:r>
              <a:rPr lang="en-GB" dirty="0"/>
              <a:t>Energy community in Italy: our focus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8"/>
          <p:cNvSpPr txBox="1">
            <a:spLocks/>
          </p:cNvSpPr>
          <p:nvPr/>
        </p:nvSpPr>
        <p:spPr>
          <a:xfrm>
            <a:off x="1015855" y="1344377"/>
            <a:ext cx="7800342" cy="3708708"/>
          </a:xfrm>
          <a:prstGeom prst="rect">
            <a:avLst/>
          </a:prstGeom>
        </p:spPr>
        <p:txBody>
          <a:bodyPr/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500" dirty="0"/>
          </a:p>
          <a:p>
            <a:r>
              <a:rPr lang="en-GB" sz="1600" dirty="0"/>
              <a:t>Focus on </a:t>
            </a:r>
            <a:r>
              <a:rPr lang="en-GB" sz="1600" dirty="0" smtClean="0"/>
              <a:t>EC initiatives:</a:t>
            </a:r>
            <a:endParaRPr lang="en-GB" sz="1600" dirty="0"/>
          </a:p>
          <a:p>
            <a:pPr lvl="1"/>
            <a:r>
              <a:rPr lang="en-GB" sz="1400" dirty="0"/>
              <a:t>Which imply a form of citizens ownership or financing of the energy project.</a:t>
            </a:r>
          </a:p>
          <a:p>
            <a:pPr lvl="1"/>
            <a:r>
              <a:rPr lang="en-GB" sz="1400" dirty="0"/>
              <a:t>Where citizens directly benefit from the outcomes of the initiative.</a:t>
            </a:r>
          </a:p>
          <a:p>
            <a:pPr lvl="1"/>
            <a:endParaRPr lang="en-GB" sz="1500" dirty="0"/>
          </a:p>
          <a:p>
            <a:r>
              <a:rPr lang="en-GB" sz="1600" dirty="0"/>
              <a:t>Focus on ‘new wave’ of </a:t>
            </a:r>
            <a:r>
              <a:rPr lang="en-GB" sz="1600" dirty="0" smtClean="0"/>
              <a:t>EC initiatives:</a:t>
            </a:r>
          </a:p>
          <a:p>
            <a:pPr lvl="1"/>
            <a:r>
              <a:rPr lang="it-IT" sz="1400" dirty="0" smtClean="0"/>
              <a:t>Since late 2000s</a:t>
            </a:r>
          </a:p>
          <a:p>
            <a:pPr lvl="1"/>
            <a:r>
              <a:rPr lang="it-IT" sz="1400" dirty="0" smtClean="0"/>
              <a:t>Focus on renewables</a:t>
            </a:r>
          </a:p>
          <a:p>
            <a:pPr lvl="1"/>
            <a:r>
              <a:rPr lang="it-IT" sz="1400" dirty="0" smtClean="0"/>
              <a:t>Operate in liberalized energy market</a:t>
            </a:r>
            <a:endParaRPr lang="en-GB" sz="1400" dirty="0"/>
          </a:p>
          <a:p>
            <a:pPr marL="457200" lvl="1" indent="0">
              <a:buNone/>
            </a:pPr>
            <a:endParaRPr lang="en-GB" sz="1500" dirty="0"/>
          </a:p>
          <a:p>
            <a:r>
              <a:rPr lang="en-GB" sz="1600" dirty="0"/>
              <a:t>Not included:</a:t>
            </a:r>
          </a:p>
          <a:p>
            <a:pPr lvl="1"/>
            <a:r>
              <a:rPr lang="en-GB" sz="1400" dirty="0"/>
              <a:t>Other forms of civic engagement (green associations, collective purchasing of energy services and ethical consumerism) – despite present in the Italian energy ecosystem</a:t>
            </a:r>
          </a:p>
          <a:p>
            <a:pPr lvl="1"/>
            <a:r>
              <a:rPr lang="en-GB" sz="1400" dirty="0"/>
              <a:t>Historical cooperatives (</a:t>
            </a:r>
            <a:r>
              <a:rPr lang="en-GB" sz="1400" dirty="0" smtClean="0"/>
              <a:t>enjoy a </a:t>
            </a:r>
            <a:r>
              <a:rPr lang="en-GB" sz="1400" dirty="0"/>
              <a:t>special legal </a:t>
            </a:r>
            <a:r>
              <a:rPr lang="en-GB" sz="1400" dirty="0" smtClean="0"/>
              <a:t>status; can own </a:t>
            </a:r>
            <a:r>
              <a:rPr lang="en-GB" sz="1400" dirty="0"/>
              <a:t>and manage the local distribution </a:t>
            </a:r>
            <a:r>
              <a:rPr lang="en-GB" sz="1400" dirty="0" smtClean="0"/>
              <a:t>network)</a:t>
            </a:r>
            <a:endParaRPr lang="en-GB" sz="1400" dirty="0"/>
          </a:p>
          <a:p>
            <a:pPr lvl="1"/>
            <a:endParaRPr lang="en-GB" sz="1500" dirty="0"/>
          </a:p>
          <a:p>
            <a:pPr lvl="1"/>
            <a:endParaRPr lang="en-GB" sz="1500" dirty="0"/>
          </a:p>
          <a:p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625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cconi PPT-29mag2017">
      <a:dk1>
        <a:sysClr val="windowText" lastClr="000000"/>
      </a:dk1>
      <a:lt1>
        <a:sysClr val="window" lastClr="FFFFFF"/>
      </a:lt1>
      <a:dk2>
        <a:srgbClr val="0046AD"/>
      </a:dk2>
      <a:lt2>
        <a:srgbClr val="DCDCDC"/>
      </a:lt2>
      <a:accent1>
        <a:srgbClr val="DA5D5D"/>
      </a:accent1>
      <a:accent2>
        <a:srgbClr val="40B3BC"/>
      </a:accent2>
      <a:accent3>
        <a:srgbClr val="40B273"/>
      </a:accent3>
      <a:accent4>
        <a:srgbClr val="998BB8"/>
      </a:accent4>
      <a:accent5>
        <a:srgbClr val="FFA240"/>
      </a:accent5>
      <a:accent6>
        <a:srgbClr val="4B92F9"/>
      </a:accent6>
      <a:hlink>
        <a:srgbClr val="0000FF"/>
      </a:hlink>
      <a:folHlink>
        <a:srgbClr val="800080"/>
      </a:folHlink>
    </a:clrScheme>
    <a:fontScheme name="Bocconi 2017">
      <a:majorFont>
        <a:latin typeface="Open Sans"/>
        <a:ea typeface=""/>
        <a:cs typeface=""/>
      </a:majorFont>
      <a:minorFont>
        <a:latin typeface="Roboto Slab Light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189</TotalTime>
  <Words>1452</Words>
  <Application>Microsoft Office PowerPoint</Application>
  <PresentationFormat>On-screen Show (4:3)</PresentationFormat>
  <Paragraphs>279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Lucida Grande</vt:lpstr>
      <vt:lpstr>Open Sans</vt:lpstr>
      <vt:lpstr>Open Sans Semibold</vt:lpstr>
      <vt:lpstr>Roboto Slab Light</vt:lpstr>
      <vt:lpstr>Roboto Slab Regular</vt:lpstr>
      <vt:lpstr>Times New Roman</vt:lpstr>
      <vt:lpstr>Verdana</vt:lpstr>
      <vt:lpstr>Wingdings</vt:lpstr>
      <vt:lpstr>Office Theme</vt:lpstr>
      <vt:lpstr>Community energy in Italy: lessons from existing evidence </vt:lpstr>
      <vt:lpstr>Outline presentation</vt:lpstr>
      <vt:lpstr>Defining energy community</vt:lpstr>
      <vt:lpstr>Historical coops vs modern energy communities (EC)</vt:lpstr>
      <vt:lpstr>ITALY</vt:lpstr>
      <vt:lpstr>Fontanone hydroelectric plant Paluzza, 1913</vt:lpstr>
      <vt:lpstr>Historical background</vt:lpstr>
      <vt:lpstr>Alpine communities historical electrical cooperatives</vt:lpstr>
      <vt:lpstr>Energy community in Italy: our focus</vt:lpstr>
      <vt:lpstr>Systematic review of CE in Italy</vt:lpstr>
      <vt:lpstr>Data collection</vt:lpstr>
      <vt:lpstr>EMERGING EVIDENCE</vt:lpstr>
      <vt:lpstr>Dynamics of creation: proponent, approach </vt:lpstr>
      <vt:lpstr>Dynamics of creation: legal form, ownership  </vt:lpstr>
      <vt:lpstr>Type of activity</vt:lpstr>
      <vt:lpstr>Timing  </vt:lpstr>
      <vt:lpstr>Outcomes</vt:lpstr>
      <vt:lpstr>Typologies/business model</vt:lpstr>
      <vt:lpstr>Case studies – For Green</vt:lpstr>
      <vt:lpstr>Case studies - Retenergie</vt:lpstr>
      <vt:lpstr>Case studies – Comparison</vt:lpstr>
      <vt:lpstr>Concluding</vt:lpstr>
      <vt:lpstr>THANKS.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Candelise, Chiara</cp:lastModifiedBy>
  <cp:revision>364</cp:revision>
  <dcterms:created xsi:type="dcterms:W3CDTF">2010-04-12T23:12:02Z</dcterms:created>
  <dcterms:modified xsi:type="dcterms:W3CDTF">2018-11-23T10:23:00Z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