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2" r:id="rId2"/>
    <p:sldId id="264" r:id="rId3"/>
    <p:sldId id="269" r:id="rId4"/>
    <p:sldId id="263" r:id="rId5"/>
    <p:sldId id="265" r:id="rId6"/>
    <p:sldId id="257" r:id="rId7"/>
    <p:sldId id="258" r:id="rId8"/>
    <p:sldId id="259" r:id="rId9"/>
    <p:sldId id="260" r:id="rId10"/>
    <p:sldId id="261" r:id="rId11"/>
    <p:sldId id="266" r:id="rId12"/>
    <p:sldId id="267" r:id="rId13"/>
    <p:sldId id="268" r:id="rId14"/>
    <p:sldId id="271" r:id="rId15"/>
    <p:sldId id="272" r:id="rId16"/>
    <p:sldId id="273" r:id="rId17"/>
    <p:sldId id="275" r:id="rId18"/>
    <p:sldId id="276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0"/>
    <p:restoredTop sz="94665"/>
  </p:normalViewPr>
  <p:slideViewPr>
    <p:cSldViewPr snapToGrid="0" snapToObjects="1">
      <p:cViewPr varScale="1">
        <p:scale>
          <a:sx n="52" d="100"/>
          <a:sy n="52" d="100"/>
        </p:scale>
        <p:origin x="-92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A3615-F163-5448-8364-E352FAB47730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F7F25-C339-5848-A53F-399267E8830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2146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F7F25-C339-5848-A53F-399267E8830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335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F7F25-C339-5848-A53F-399267E8830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1933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F7F25-C339-5848-A53F-399267E8830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6039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F7F25-C339-5848-A53F-399267E8830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1391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F7F25-C339-5848-A53F-399267E8830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1391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10F1B28-F6A3-D040-B1EC-BF2C427C44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CEBC385B-FAA0-894F-BDEA-B845468EA2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3EA5B873-BD69-B44C-9205-FD8357F2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18D7C-1440-AA46-A0B9-4A99D5421B80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B829A604-40EF-784C-9591-C2065A0B9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999459BC-A911-F947-BA87-17C1A9336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D8BD-08AC-5B4A-9D76-649FFB373AC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0744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45E26DB4-CC96-7B48-ABF8-77380C087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ABB2813B-BEB5-634F-8588-19B2C47CE8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54B943E0-FF17-6142-BDC1-BA09B3951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18D7C-1440-AA46-A0B9-4A99D5421B80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9B713A19-A1B3-864E-A796-84EA7D6AF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CEF474F2-99CE-5D4A-881D-DC69FD96C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D8BD-08AC-5B4A-9D76-649FFB373AC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4834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="" xmlns:a16="http://schemas.microsoft.com/office/drawing/2014/main" id="{DD248C8C-CF0E-AF43-8B18-DB9A09D1CD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BEB02FFB-8522-2747-8A47-8BFCD2B6C4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716E6EBC-F2BF-DC44-9264-D393A80D0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18D7C-1440-AA46-A0B9-4A99D5421B80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51037FA6-BC57-8E45-A2AC-C4CCF273C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2D51BE1C-F878-F14F-88AF-34FC08E4D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D8BD-08AC-5B4A-9D76-649FFB373AC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203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D538BE8-4D6C-9D4C-8BA1-680D26FED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56A049CA-A8DA-D146-AB36-9D8A37A73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252DC721-C1EF-FC4F-B9C9-41567927F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18D7C-1440-AA46-A0B9-4A99D5421B80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970D350A-9AF8-A840-8A87-3721853EF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AAFFC52D-253D-FA42-B582-1172CA475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D8BD-08AC-5B4A-9D76-649FFB373AC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8885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F2915442-9FCA-C747-944E-A7D2B18E7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4C14EFE1-E407-9847-8E45-EBCEBE2C4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DA1A71C4-C832-3C44-941C-D6D509A56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18D7C-1440-AA46-A0B9-4A99D5421B80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66FA10E8-A2EB-984C-9EAF-8FA636CF0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46F2DE56-40CF-D844-A567-3A1E51DC4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D8BD-08AC-5B4A-9D76-649FFB373AC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6085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F76EC5D2-2A06-7D46-97F0-4DBF6FDC8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13BC7509-E59D-494F-9FCD-6908F13451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0E817D2E-48AF-A54F-9B71-73AA4FEF3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D69C2DD5-3362-FE40-AF82-9630766B6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18D7C-1440-AA46-A0B9-4A99D5421B80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72BD60D2-7024-AE47-B6B0-2A2FE3172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1D210561-5AF2-9842-A607-E442D21ED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D8BD-08AC-5B4A-9D76-649FFB373AC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634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92B67F03-1FA5-8943-84EE-EED49F4DD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AD06FB87-4BAF-374A-8255-988928681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553C9FF6-3E97-1C49-A91C-A5174A2DF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20A2687C-7D31-4846-9B6B-E4B6052208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="" xmlns:a16="http://schemas.microsoft.com/office/drawing/2014/main" id="{52433DAF-737C-4C4A-9DF6-517E35DF0C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="" xmlns:a16="http://schemas.microsoft.com/office/drawing/2014/main" id="{04C38EEF-7DB0-B448-AD5F-1265ADA4F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18D7C-1440-AA46-A0B9-4A99D5421B80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="" xmlns:a16="http://schemas.microsoft.com/office/drawing/2014/main" id="{1364F85D-EB17-F542-A5C6-E1A1DE8AB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="" xmlns:a16="http://schemas.microsoft.com/office/drawing/2014/main" id="{EE3DED29-1E09-7E45-82ED-31019531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D8BD-08AC-5B4A-9D76-649FFB373AC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9435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2319091-A7B7-164A-A130-467216FAE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4F7EB86B-7D5E-2F45-8F86-703686A2E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18D7C-1440-AA46-A0B9-4A99D5421B80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52BEB98C-E565-864E-9503-44FE40848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DDC07FE6-8790-074F-B5F0-AE9EA7E1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D8BD-08AC-5B4A-9D76-649FFB373AC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987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="" xmlns:a16="http://schemas.microsoft.com/office/drawing/2014/main" id="{2D6EEC84-0CEA-3942-9A85-1051061FA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18D7C-1440-AA46-A0B9-4A99D5421B80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="" xmlns:a16="http://schemas.microsoft.com/office/drawing/2014/main" id="{2132EE1D-B563-D243-A573-A55E4267E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FE9C7319-5C3D-D946-9E11-487C479B0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D8BD-08AC-5B4A-9D76-649FFB373AC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1654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F7FC08F7-8BFA-7045-991F-6D9F33DD7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C237F6FD-E02C-A24F-BA14-57AE1CC5E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4B1A7C89-19C1-EE40-B625-D645D62042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3893F4C0-F6D4-EB40-802F-F04926977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18D7C-1440-AA46-A0B9-4A99D5421B80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DA3ED634-B996-4443-B7E9-F63CE8DA1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31E4B021-33F6-4D42-90B2-6CDC0154B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D8BD-08AC-5B4A-9D76-649FFB373AC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4273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4EF4368-AF93-EF4C-A4DA-C6C16A4A1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="" xmlns:a16="http://schemas.microsoft.com/office/drawing/2014/main" id="{098CCD93-D3CB-B640-87CF-F55572DAC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B87FC60F-AE28-8D42-9C6B-19BEA34B7E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1F882F26-0BB8-BE49-8BE8-7BB135C26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18D7C-1440-AA46-A0B9-4A99D5421B80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31E60B47-EB67-9F4A-B395-100B3A913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7E6B6EB9-CE32-624F-B39E-CE294942E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D8BD-08AC-5B4A-9D76-649FFB373AC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0524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7DD0B293-E755-8345-91A7-42D653517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A7141457-2AF1-2A46-9CB7-2C21D2456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F402F468-9DCF-0243-9CE4-C519880059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18D7C-1440-AA46-A0B9-4A99D5421B80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72FFE340-C548-A144-94A0-7F1F2D46D5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022800B1-6BBD-DE4C-ACA7-A3F4166571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CD8BD-08AC-5B4A-9D76-649FFB373AC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4938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Commoning.City" TargetMode="External"/><Relationship Id="rId5" Type="http://schemas.openxmlformats.org/officeDocument/2006/relationships/hyperlink" Target="http://www.LabGov.City" TargetMode="Externa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g"/><Relationship Id="rId7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14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1.tiff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ailto:ciaione@luiss.it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://www.enea.it/it/Ricerca_sviluppo/documenti/ricerca-di-sistema-elettrico/adp-mise-enea-2015-2017/smart-district-urbano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ommoning.city/co-roma/" TargetMode="External"/><Relationship Id="rId5" Type="http://schemas.openxmlformats.org/officeDocument/2006/relationships/hyperlink" Target="http://co-roma.it/" TargetMode="External"/><Relationship Id="rId4" Type="http://schemas.openxmlformats.org/officeDocument/2006/relationships/image" Target="../media/image2.jpg"/><Relationship Id="rId9" Type="http://schemas.openxmlformats.org/officeDocument/2006/relationships/hyperlink" Target="mailto:design@labgov.it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2.jp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B813BE0A-F8C6-1A4D-B6D9-0120CC26C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83" y="5706512"/>
            <a:ext cx="1267684" cy="111194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E421FA76-CFBA-0145-B493-264225548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4391" y="5906552"/>
            <a:ext cx="2057400" cy="71186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2B9D6FEC-3F85-5243-A42E-BAC098524173}"/>
              </a:ext>
            </a:extLst>
          </p:cNvPr>
          <p:cNvSpPr txBox="1"/>
          <p:nvPr/>
        </p:nvSpPr>
        <p:spPr>
          <a:xfrm>
            <a:off x="0" y="0"/>
            <a:ext cx="12192000" cy="10248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3200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endParaRPr lang="it-IT" sz="3200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endParaRPr lang="it-IT" sz="3200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pPr algn="ctr"/>
            <a:r>
              <a:rPr lang="it-IT" sz="3200" b="1" dirty="0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The Co-City and </a:t>
            </a:r>
            <a:r>
              <a:rPr lang="it-IT" sz="3200" b="1" dirty="0" err="1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Tech</a:t>
            </a:r>
            <a:r>
              <a:rPr lang="it-IT" sz="3200" b="1" dirty="0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it-IT" sz="3200" b="1" dirty="0" err="1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Justice</a:t>
            </a:r>
            <a:endParaRPr lang="it-IT" sz="3200" b="1" dirty="0" smtClean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pPr algn="ctr"/>
            <a:endParaRPr lang="it-IT" sz="3200" i="1" smtClean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pPr algn="ctr"/>
            <a:r>
              <a:rPr lang="it-IT" sz="3200" i="1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From </a:t>
            </a:r>
            <a:r>
              <a:rPr lang="it-IT" sz="3200" i="1" dirty="0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Urban Commons to Urban Co-Governance, A Social </a:t>
            </a:r>
            <a:r>
              <a:rPr lang="it-IT" sz="3200" i="1" dirty="0" err="1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Innovation</a:t>
            </a:r>
            <a:r>
              <a:rPr lang="it-IT" sz="3200" i="1" dirty="0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 for </a:t>
            </a:r>
            <a:r>
              <a:rPr lang="en" sz="3200" i="1" dirty="0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the </a:t>
            </a:r>
            <a:r>
              <a:rPr lang="it-IT" sz="3200" i="1" dirty="0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Energy </a:t>
            </a:r>
            <a:r>
              <a:rPr lang="it-IT" sz="3200" i="1" dirty="0" err="1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Transition</a:t>
            </a:r>
            <a:endParaRPr lang="en" sz="3200" i="1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pPr algn="ctr"/>
            <a:endParaRPr lang="en" sz="3200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pPr algn="ctr"/>
            <a:r>
              <a:rPr lang="it-IT" sz="3200" i="1" dirty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Christian Iaione</a:t>
            </a:r>
          </a:p>
          <a:p>
            <a:pPr algn="ctr"/>
            <a:r>
              <a:rPr lang="it-IT" dirty="0" err="1" smtClean="0"/>
              <a:t>P</a:t>
            </a:r>
            <a:r>
              <a:rPr lang="en" dirty="0" smtClean="0"/>
              <a:t>rofessor </a:t>
            </a:r>
            <a:r>
              <a:rPr lang="en" dirty="0"/>
              <a:t>of land use, regulatory innovation, urban law and policy at LUISS Guido Carli University (IT</a:t>
            </a:r>
            <a:r>
              <a:rPr lang="en" dirty="0" smtClean="0"/>
              <a:t>)</a:t>
            </a:r>
            <a:endParaRPr lang="it-IT" dirty="0" smtClean="0"/>
          </a:p>
          <a:p>
            <a:pPr algn="ctr"/>
            <a:r>
              <a:rPr lang="it-IT" dirty="0" err="1" smtClean="0"/>
              <a:t>F</a:t>
            </a:r>
            <a:r>
              <a:rPr lang="en" dirty="0" smtClean="0"/>
              <a:t>aculty </a:t>
            </a:r>
            <a:r>
              <a:rPr lang="it-IT" dirty="0" smtClean="0"/>
              <a:t>Co-D</a:t>
            </a:r>
            <a:r>
              <a:rPr lang="en" dirty="0" smtClean="0"/>
              <a:t>irector </a:t>
            </a:r>
            <a:r>
              <a:rPr lang="en" dirty="0"/>
              <a:t>of </a:t>
            </a:r>
            <a:r>
              <a:rPr lang="en" dirty="0" smtClean="0"/>
              <a:t>LabGov</a:t>
            </a:r>
            <a:r>
              <a:rPr lang="it-IT" dirty="0" smtClean="0"/>
              <a:t>.City</a:t>
            </a:r>
            <a:r>
              <a:rPr lang="en" dirty="0" smtClean="0"/>
              <a:t> </a:t>
            </a:r>
            <a:r>
              <a:rPr lang="en" dirty="0"/>
              <a:t>– LABoratory for the GOVernance of the City as a Commons </a:t>
            </a:r>
            <a:endParaRPr lang="it-IT" dirty="0" smtClean="0"/>
          </a:p>
          <a:p>
            <a:pPr algn="ctr"/>
            <a:r>
              <a:rPr lang="en" dirty="0" smtClean="0">
                <a:hlinkClick r:id="rId5"/>
              </a:rPr>
              <a:t>www.</a:t>
            </a:r>
            <a:r>
              <a:rPr lang="it-IT" dirty="0" smtClean="0">
                <a:hlinkClick r:id="rId5"/>
              </a:rPr>
              <a:t>L</a:t>
            </a:r>
            <a:r>
              <a:rPr lang="en" dirty="0" smtClean="0">
                <a:hlinkClick r:id="rId5"/>
              </a:rPr>
              <a:t>ab</a:t>
            </a:r>
            <a:r>
              <a:rPr lang="it-IT" dirty="0" smtClean="0">
                <a:hlinkClick r:id="rId5"/>
              </a:rPr>
              <a:t>G</a:t>
            </a:r>
            <a:r>
              <a:rPr lang="en" dirty="0" smtClean="0">
                <a:hlinkClick r:id="rId5"/>
              </a:rPr>
              <a:t>ov.</a:t>
            </a:r>
            <a:r>
              <a:rPr lang="it-IT" dirty="0" smtClean="0">
                <a:hlinkClick r:id="rId5"/>
              </a:rPr>
              <a:t>City</a:t>
            </a:r>
            <a:r>
              <a:rPr lang="it-IT" dirty="0" smtClean="0"/>
              <a:t> (</a:t>
            </a:r>
            <a:r>
              <a:rPr lang="it-IT" dirty="0" err="1" smtClean="0"/>
              <a:t>research</a:t>
            </a:r>
            <a:r>
              <a:rPr lang="it-IT" dirty="0" smtClean="0"/>
              <a:t> </a:t>
            </a:r>
            <a:r>
              <a:rPr lang="it-IT" dirty="0" err="1" smtClean="0"/>
              <a:t>labs</a:t>
            </a:r>
            <a:r>
              <a:rPr lang="it-IT" dirty="0" smtClean="0"/>
              <a:t>)</a:t>
            </a:r>
          </a:p>
          <a:p>
            <a:pPr algn="ctr"/>
            <a:r>
              <a:rPr lang="it-IT" dirty="0" smtClean="0">
                <a:hlinkClick r:id="rId6"/>
              </a:rPr>
              <a:t>www.Commoning.City</a:t>
            </a:r>
            <a:r>
              <a:rPr lang="it-IT" dirty="0" smtClean="0"/>
              <a:t> (</a:t>
            </a:r>
            <a:r>
              <a:rPr lang="it-IT" dirty="0" err="1" smtClean="0"/>
              <a:t>empirical</a:t>
            </a:r>
            <a:r>
              <a:rPr lang="it-IT" dirty="0" smtClean="0"/>
              <a:t> </a:t>
            </a:r>
            <a:r>
              <a:rPr lang="it-IT" dirty="0" err="1" smtClean="0"/>
              <a:t>research</a:t>
            </a:r>
            <a:r>
              <a:rPr lang="it-IT" dirty="0" smtClean="0"/>
              <a:t> </a:t>
            </a:r>
            <a:r>
              <a:rPr lang="it-IT" dirty="0" err="1" smtClean="0"/>
              <a:t>project</a:t>
            </a:r>
            <a:r>
              <a:rPr lang="it-IT" dirty="0" smtClean="0"/>
              <a:t>)</a:t>
            </a:r>
          </a:p>
          <a:p>
            <a:pPr algn="ctr"/>
            <a:endParaRPr lang="it-IT" dirty="0" smtClean="0"/>
          </a:p>
          <a:p>
            <a:pPr algn="ctr"/>
            <a:endParaRPr lang="en" sz="3200" dirty="0"/>
          </a:p>
          <a:p>
            <a:endParaRPr lang="it-IT" sz="3200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endParaRPr lang="it-IT" sz="3200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pPr fontAlgn="base"/>
            <a:r>
              <a:rPr lang="it-IT" dirty="0"/>
              <a:t/>
            </a:r>
            <a:br>
              <a:rPr lang="it-IT" dirty="0"/>
            </a:br>
            <a:endParaRPr lang="it-IT" dirty="0"/>
          </a:p>
          <a:p>
            <a:pPr fontAlgn="base"/>
            <a:r>
              <a:rPr lang="it-IT" dirty="0"/>
              <a:t/>
            </a:r>
            <a:br>
              <a:rPr lang="it-IT" dirty="0"/>
            </a:br>
            <a:endParaRPr lang="it-IT" dirty="0"/>
          </a:p>
          <a:p>
            <a:endParaRPr lang="it-IT" sz="3200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endParaRPr lang="it-IT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pPr algn="ctr"/>
            <a:endParaRPr lang="it-IT" sz="3200" dirty="0">
              <a:latin typeface="Trebuchet MS" panose="020B0703020202090204" pitchFamily="34" charset="0"/>
            </a:endParaRPr>
          </a:p>
          <a:p>
            <a:r>
              <a:rPr lang="it-IT" sz="3200" dirty="0">
                <a:latin typeface="Trebuchet MS" panose="020B0703020202090204" pitchFamily="34" charset="0"/>
              </a:rPr>
              <a:t> </a:t>
            </a:r>
            <a:endParaRPr lang="it-IT" sz="3200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9B865E8D-4F29-794B-8C1F-1805FD20C78E}"/>
              </a:ext>
            </a:extLst>
          </p:cNvPr>
          <p:cNvSpPr txBox="1"/>
          <p:nvPr/>
        </p:nvSpPr>
        <p:spPr>
          <a:xfrm>
            <a:off x="0" y="455124"/>
            <a:ext cx="11941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53998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B813BE0A-F8C6-1A4D-B6D9-0120CC26C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83" y="5706512"/>
            <a:ext cx="1267684" cy="111194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E421FA76-CFBA-0145-B493-264225548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8331" y="5906552"/>
            <a:ext cx="2057400" cy="71186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52352349-C74A-2245-A00F-1B0E87747C91}"/>
              </a:ext>
            </a:extLst>
          </p:cNvPr>
          <p:cNvSpPr txBox="1"/>
          <p:nvPr/>
        </p:nvSpPr>
        <p:spPr>
          <a:xfrm>
            <a:off x="0" y="0"/>
            <a:ext cx="11700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Trebuchet MS" panose="020B0703020202090204" pitchFamily="34" charset="0"/>
              </a:rPr>
              <a:t>4.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Prototyping</a:t>
            </a:r>
            <a:r>
              <a:rPr lang="it-IT" sz="2000" dirty="0">
                <a:latin typeface="Trebuchet MS" panose="020B0703020202090204" pitchFamily="34" charset="0"/>
              </a:rPr>
              <a:t>: co-design </a:t>
            </a:r>
            <a:r>
              <a:rPr lang="it-IT" sz="2000" dirty="0" err="1">
                <a:latin typeface="Trebuchet MS" panose="020B0703020202090204" pitchFamily="34" charset="0"/>
              </a:rPr>
              <a:t>labs</a:t>
            </a:r>
            <a:r>
              <a:rPr lang="it-IT" sz="2000" dirty="0">
                <a:latin typeface="Trebuchet MS" panose="020B0703020202090204" pitchFamily="34" charset="0"/>
              </a:rPr>
              <a:t>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02E36F31-85C4-134F-8645-9E1C3E909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191" y="478132"/>
            <a:ext cx="4507228" cy="234309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="" xmlns:a16="http://schemas.microsoft.com/office/drawing/2014/main" id="{74F155F6-A631-C942-A7DD-C416E63AA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5669" y="466362"/>
            <a:ext cx="4770873" cy="2347207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="" xmlns:a16="http://schemas.microsoft.com/office/drawing/2014/main" id="{320FF75C-FE4F-3C49-8A3F-5D0FD1611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191" y="2897697"/>
            <a:ext cx="4507228" cy="2888237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="" xmlns:a16="http://schemas.microsoft.com/office/drawing/2014/main" id="{4B8B4CB7-07E4-5A4A-A4DA-E114947E22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5669" y="2897697"/>
            <a:ext cx="4770873" cy="291656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67590500-E1A1-7B4A-83F9-981CA26B4E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77057" y="200055"/>
            <a:ext cx="9525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27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B813BE0A-F8C6-1A4D-B6D9-0120CC26C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83" y="5706512"/>
            <a:ext cx="1267684" cy="111194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E421FA76-CFBA-0145-B493-264225548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8331" y="5906552"/>
            <a:ext cx="2057400" cy="71186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52352349-C74A-2245-A00F-1B0E87747C91}"/>
              </a:ext>
            </a:extLst>
          </p:cNvPr>
          <p:cNvSpPr txBox="1"/>
          <p:nvPr/>
        </p:nvSpPr>
        <p:spPr>
          <a:xfrm>
            <a:off x="194799" y="332883"/>
            <a:ext cx="11700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it-IT" sz="2800" b="1" dirty="0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A community coop </a:t>
            </a:r>
            <a:r>
              <a:rPr lang="it-IT" sz="2800" b="1" dirty="0" err="1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as</a:t>
            </a:r>
            <a:r>
              <a:rPr lang="it-IT" sz="2800" b="1" dirty="0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 a ‘</a:t>
            </a:r>
            <a:r>
              <a:rPr lang="it-IT" sz="2800" b="1" dirty="0" err="1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hood</a:t>
            </a:r>
            <a:r>
              <a:rPr lang="it-IT" sz="2800" b="1" dirty="0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it-IT" sz="2800" b="1" dirty="0" err="1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level</a:t>
            </a:r>
            <a:r>
              <a:rPr lang="it-IT" sz="2800" b="1" dirty="0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it-IT" sz="2800" b="1" dirty="0" err="1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multiutility</a:t>
            </a:r>
            <a:r>
              <a:rPr lang="it-IT" sz="2800" b="1" dirty="0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 </a:t>
            </a:r>
            <a:endParaRPr lang="it-IT" sz="2800" b="1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67590500-E1A1-7B4A-83F9-981CA26B4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7057" y="200055"/>
            <a:ext cx="952500" cy="1143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FDA7AE27-4594-BF42-B854-219EA44DB68E}"/>
              </a:ext>
            </a:extLst>
          </p:cNvPr>
          <p:cNvSpPr txBox="1"/>
          <p:nvPr/>
        </p:nvSpPr>
        <p:spPr>
          <a:xfrm>
            <a:off x="340983" y="927376"/>
            <a:ext cx="103632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3 strands of activities of the Community Cooperative of the Rome Co-District:</a:t>
            </a:r>
          </a:p>
          <a:p>
            <a:endParaRPr lang="it-IT" sz="2000" dirty="0"/>
          </a:p>
          <a:p>
            <a:endParaRPr lang="it-IT" sz="2000" dirty="0"/>
          </a:p>
          <a:p>
            <a:endParaRPr lang="it-IT" sz="2000" dirty="0"/>
          </a:p>
          <a:p>
            <a:endParaRPr lang="it-IT" sz="2000" dirty="0"/>
          </a:p>
        </p:txBody>
      </p:sp>
      <p:sp>
        <p:nvSpPr>
          <p:cNvPr id="4" name="Rettangolo arrotondato 3">
            <a:extLst>
              <a:ext uri="{FF2B5EF4-FFF2-40B4-BE49-F238E27FC236}">
                <a16:creationId xmlns="" xmlns:a16="http://schemas.microsoft.com/office/drawing/2014/main" id="{70298434-8E73-134F-8FA1-CEB508F63FE8}"/>
              </a:ext>
            </a:extLst>
          </p:cNvPr>
          <p:cNvSpPr/>
          <p:nvPr/>
        </p:nvSpPr>
        <p:spPr>
          <a:xfrm>
            <a:off x="464023" y="1997117"/>
            <a:ext cx="2958353" cy="290581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Rettangolo arrotondato 12">
            <a:extLst>
              <a:ext uri="{FF2B5EF4-FFF2-40B4-BE49-F238E27FC236}">
                <a16:creationId xmlns="" xmlns:a16="http://schemas.microsoft.com/office/drawing/2014/main" id="{01872E61-5D9D-744F-B11C-18A191F31B4C}"/>
              </a:ext>
            </a:extLst>
          </p:cNvPr>
          <p:cNvSpPr/>
          <p:nvPr/>
        </p:nvSpPr>
        <p:spPr>
          <a:xfrm>
            <a:off x="4616823" y="2003778"/>
            <a:ext cx="2958353" cy="290581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CULTURE </a:t>
            </a:r>
          </a:p>
        </p:txBody>
      </p:sp>
      <p:sp>
        <p:nvSpPr>
          <p:cNvPr id="14" name="Rettangolo arrotondato 13">
            <a:extLst>
              <a:ext uri="{FF2B5EF4-FFF2-40B4-BE49-F238E27FC236}">
                <a16:creationId xmlns="" xmlns:a16="http://schemas.microsoft.com/office/drawing/2014/main" id="{DBFC2CC4-0B65-D546-8AFA-2902DEF4FABD}"/>
              </a:ext>
            </a:extLst>
          </p:cNvPr>
          <p:cNvSpPr/>
          <p:nvPr/>
        </p:nvSpPr>
        <p:spPr>
          <a:xfrm>
            <a:off x="8665162" y="2031246"/>
            <a:ext cx="2958353" cy="290581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06C310C5-0C22-7F47-A8AF-FF1EE604A531}"/>
              </a:ext>
            </a:extLst>
          </p:cNvPr>
          <p:cNvSpPr txBox="1"/>
          <p:nvPr/>
        </p:nvSpPr>
        <p:spPr>
          <a:xfrm>
            <a:off x="682399" y="2066755"/>
            <a:ext cx="22411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dirty="0"/>
          </a:p>
          <a:p>
            <a:pPr algn="ctr"/>
            <a:r>
              <a:rPr lang="it-IT" sz="2800" dirty="0"/>
              <a:t>CULTURE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="" xmlns:a16="http://schemas.microsoft.com/office/drawing/2014/main" id="{D344BF84-6D49-2540-8F01-3D9DA08A60B2}"/>
              </a:ext>
            </a:extLst>
          </p:cNvPr>
          <p:cNvSpPr txBox="1"/>
          <p:nvPr/>
        </p:nvSpPr>
        <p:spPr>
          <a:xfrm>
            <a:off x="4993754" y="1949584"/>
            <a:ext cx="224117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dirty="0"/>
          </a:p>
          <a:p>
            <a:pPr algn="ctr"/>
            <a:r>
              <a:rPr lang="it-IT" sz="2800" dirty="0"/>
              <a:t>CIRCULAR ECONOMY 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="" xmlns:a16="http://schemas.microsoft.com/office/drawing/2014/main" id="{D8FB12AB-A980-9A43-BC10-31FC09B4AA53}"/>
              </a:ext>
            </a:extLst>
          </p:cNvPr>
          <p:cNvSpPr txBox="1"/>
          <p:nvPr/>
        </p:nvSpPr>
        <p:spPr>
          <a:xfrm>
            <a:off x="8846104" y="1707900"/>
            <a:ext cx="257319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dirty="0"/>
          </a:p>
          <a:p>
            <a:pPr algn="ctr"/>
            <a:r>
              <a:rPr lang="it-IT" sz="2800" dirty="0"/>
              <a:t>COMMUNITY ENERGY AND COLLABORATIVE SERVICES 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B32645B0-4650-CB41-8DE2-4E774D1DE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038" y="3261118"/>
            <a:ext cx="1577992" cy="1577992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="" xmlns:a16="http://schemas.microsoft.com/office/drawing/2014/main" id="{312D544B-24C2-0745-9837-87A4B1A6C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4342" y="2987092"/>
            <a:ext cx="2540000" cy="25400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="" xmlns:a16="http://schemas.microsoft.com/office/drawing/2014/main" id="{56BF5BD0-8817-9E46-8736-6DFFCFF892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7165" y="3805140"/>
            <a:ext cx="1134345" cy="113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40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AB45A142-4255-493C-8284-5D566C121B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16CC32F0-79B0-9743-A134-4B60A07EABC9}"/>
              </a:ext>
            </a:extLst>
          </p:cNvPr>
          <p:cNvSpPr txBox="1"/>
          <p:nvPr/>
        </p:nvSpPr>
        <p:spPr>
          <a:xfrm>
            <a:off x="674237" y="914400"/>
            <a:ext cx="36576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Smart Home </a:t>
            </a:r>
            <a:endParaRPr lang="en-US" sz="48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Centoc’è</a:t>
            </a:r>
            <a:endParaRPr lang="en-US" sz="48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38FB9660-F42F-4313-BBC4-47C007FE48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magine 18">
            <a:extLst>
              <a:ext uri="{FF2B5EF4-FFF2-40B4-BE49-F238E27FC236}">
                <a16:creationId xmlns="" xmlns:a16="http://schemas.microsoft.com/office/drawing/2014/main" id="{1C696FA6-0E34-BA4F-8C3E-7F45A17E5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486" y="492573"/>
            <a:ext cx="6534217" cy="588079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B813BE0A-F8C6-1A4D-B6D9-0120CC26C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157" y="5973174"/>
            <a:ext cx="912497" cy="80039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E421FA76-CFBA-0145-B493-264225548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7065" y="6115656"/>
            <a:ext cx="1605102" cy="55536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67590500-E1A1-7B4A-83F9-981CA26B4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4369" y="145143"/>
            <a:ext cx="846667" cy="1016000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="" xmlns:a16="http://schemas.microsoft.com/office/drawing/2014/main" id="{FA9F3A74-C2F2-064A-9A3A-CF999D172678}"/>
              </a:ext>
            </a:extLst>
          </p:cNvPr>
          <p:cNvSpPr txBox="1"/>
          <p:nvPr/>
        </p:nvSpPr>
        <p:spPr>
          <a:xfrm>
            <a:off x="478971" y="4122057"/>
            <a:ext cx="3976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Trebuchet MS" panose="020B0703020202090204" pitchFamily="34" charset="0"/>
              </a:rPr>
              <a:t>DIGITAL COMMUNITY SERVICES AND INFRASTRUCTURES TO MONITOR THE ENERGY CONSUMPTION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B8B70235-372A-F84B-8D53-B07916422352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852" y="6296044"/>
            <a:ext cx="1555750" cy="47752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68375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AB45A142-4255-493C-8284-5D566C121B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16CC32F0-79B0-9743-A134-4B60A07EABC9}"/>
              </a:ext>
            </a:extLst>
          </p:cNvPr>
          <p:cNvSpPr txBox="1"/>
          <p:nvPr/>
        </p:nvSpPr>
        <p:spPr>
          <a:xfrm>
            <a:off x="674237" y="914400"/>
            <a:ext cx="36576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Future Lab (Francesc</a:t>
            </a:r>
            <a:r>
              <a:rPr lang="en-US" sz="4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 </a:t>
            </a:r>
            <a:r>
              <a:rPr lang="en-US" sz="48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d’Assisi</a:t>
            </a:r>
            <a:r>
              <a:rPr lang="en-US" sz="4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High School)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38FB9660-F42F-4313-BBC4-47C007FE48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B813BE0A-F8C6-1A4D-B6D9-0120CC26C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761" y="5973288"/>
            <a:ext cx="899740" cy="7892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E421FA76-CFBA-0145-B493-264225548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690" y="6109583"/>
            <a:ext cx="1605102" cy="55536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67590500-E1A1-7B4A-83F9-981CA26B4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4369" y="145143"/>
            <a:ext cx="846667" cy="1016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95A5404C-D023-0A42-A2A4-EAB58812CB8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614563" y="1471930"/>
            <a:ext cx="5190490" cy="391414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4FB41495-268D-B640-996B-52ADBA98986B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293" y="6261969"/>
            <a:ext cx="1555750" cy="47752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67748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AB45A142-4255-493C-8284-5D566C121B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16CC32F0-79B0-9743-A134-4B60A07EABC9}"/>
              </a:ext>
            </a:extLst>
          </p:cNvPr>
          <p:cNvSpPr txBox="1"/>
          <p:nvPr/>
        </p:nvSpPr>
        <p:spPr>
          <a:xfrm>
            <a:off x="674237" y="914400"/>
            <a:ext cx="36576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+mj-lt"/>
              </a:rPr>
              <a:t>Laboratory of circular economy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38FB9660-F42F-4313-BBC4-47C007FE48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B813BE0A-F8C6-1A4D-B6D9-0120CC26C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761" y="5973288"/>
            <a:ext cx="899740" cy="7892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E421FA76-CFBA-0145-B493-264225548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690" y="6109583"/>
            <a:ext cx="1605102" cy="55536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67590500-E1A1-7B4A-83F9-981CA26B4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4369" y="145143"/>
            <a:ext cx="846667" cy="10160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4FB41495-268D-B640-996B-52ADBA98986B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293" y="6261969"/>
            <a:ext cx="1555750" cy="47752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Immagine 12">
            <a:extLst>
              <a:ext uri="{FF2B5EF4-FFF2-40B4-BE49-F238E27FC236}">
                <a16:creationId xmlns="" xmlns:a16="http://schemas.microsoft.com/office/drawing/2014/main" id="{4729BB06-A434-CF4F-A38B-5A4244B77137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501" y="1666048"/>
            <a:ext cx="4728305" cy="3666040"/>
          </a:xfrm>
          <a:prstGeom prst="rect">
            <a:avLst/>
          </a:prstGeom>
          <a:noFill/>
        </p:spPr>
      </p:pic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F106974E-F7CD-6548-8E29-8E1B11CAB21A}"/>
              </a:ext>
            </a:extLst>
          </p:cNvPr>
          <p:cNvSpPr/>
          <p:nvPr/>
        </p:nvSpPr>
        <p:spPr>
          <a:xfrm>
            <a:off x="462572" y="4022858"/>
            <a:ext cx="3869265" cy="233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Co-design lab to incubate projects to reduce energy consumption in the co-district through the use of circular economy (re-use of waste; learning hubs to transfer knowledge on how to use smart district devices for different purposes (security; monitoring) and how can they contribute to save energy in the district)</a:t>
            </a:r>
          </a:p>
        </p:txBody>
      </p:sp>
    </p:spTree>
    <p:extLst>
      <p:ext uri="{BB962C8B-B14F-4D97-AF65-F5344CB8AC3E}">
        <p14:creationId xmlns:p14="http://schemas.microsoft.com/office/powerpoint/2010/main" val="686821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AB45A142-4255-493C-8284-5D566C121B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16CC32F0-79B0-9743-A134-4B60A07EABC9}"/>
              </a:ext>
            </a:extLst>
          </p:cNvPr>
          <p:cNvSpPr txBox="1"/>
          <p:nvPr/>
        </p:nvSpPr>
        <p:spPr>
          <a:xfrm>
            <a:off x="674237" y="914400"/>
            <a:ext cx="36576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+mj-lt"/>
              </a:rPr>
              <a:t>A social community for the Co-District: the </a:t>
            </a:r>
            <a:r>
              <a:rPr lang="en-US" sz="4800" dirty="0" err="1">
                <a:solidFill>
                  <a:schemeClr val="bg1"/>
                </a:solidFill>
                <a:latin typeface="+mj-lt"/>
              </a:rPr>
              <a:t>Centoc’è</a:t>
            </a:r>
            <a:r>
              <a:rPr lang="en-US" sz="4800" dirty="0">
                <a:solidFill>
                  <a:schemeClr val="bg1"/>
                </a:solidFill>
                <a:latin typeface="+mj-lt"/>
              </a:rPr>
              <a:t> platform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38FB9660-F42F-4313-BBC4-47C007FE48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B813BE0A-F8C6-1A4D-B6D9-0120CC26C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761" y="5973288"/>
            <a:ext cx="899740" cy="7892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E421FA76-CFBA-0145-B493-264225548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690" y="6109583"/>
            <a:ext cx="1605102" cy="55536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67590500-E1A1-7B4A-83F9-981CA26B4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4369" y="145143"/>
            <a:ext cx="846667" cy="10160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4FB41495-268D-B640-996B-52ADBA98986B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293" y="6261969"/>
            <a:ext cx="1555750" cy="47752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" name="Immagine 14">
            <a:extLst>
              <a:ext uri="{FF2B5EF4-FFF2-40B4-BE49-F238E27FC236}">
                <a16:creationId xmlns="" xmlns:a16="http://schemas.microsoft.com/office/drawing/2014/main" id="{F83487CC-0EE5-FD4A-B68C-B804723A1984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544" y="1161143"/>
            <a:ext cx="6120130" cy="413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26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AB45A142-4255-493C-8284-5D566C121B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16CC32F0-79B0-9743-A134-4B60A07EABC9}"/>
              </a:ext>
            </a:extLst>
          </p:cNvPr>
          <p:cNvSpPr txBox="1"/>
          <p:nvPr/>
        </p:nvSpPr>
        <p:spPr>
          <a:xfrm>
            <a:off x="674237" y="914400"/>
            <a:ext cx="36576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 mobile application to trigger collective action within the neighborhood: the </a:t>
            </a:r>
            <a:r>
              <a:rPr lang="en-US" sz="4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TryBee</a:t>
            </a:r>
            <a:r>
              <a:rPr lang="en-US" sz="4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app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38FB9660-F42F-4313-BBC4-47C007FE48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B813BE0A-F8C6-1A4D-B6D9-0120CC26C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761" y="5973288"/>
            <a:ext cx="899740" cy="7892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E421FA76-CFBA-0145-B493-264225548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690" y="6109583"/>
            <a:ext cx="1605102" cy="55536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67590500-E1A1-7B4A-83F9-981CA26B4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4369" y="145143"/>
            <a:ext cx="846667" cy="10160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4FB41495-268D-B640-996B-52ADBA98986B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293" y="6261969"/>
            <a:ext cx="1555750" cy="47752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B0947886-CC0E-8C43-95A8-5EDDFBA0395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500" y="653143"/>
            <a:ext cx="4077335" cy="5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58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B813BE0A-F8C6-1A4D-B6D9-0120CC26C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83" y="5706512"/>
            <a:ext cx="1267684" cy="111194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E421FA76-CFBA-0145-B493-264225548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4391" y="5906552"/>
            <a:ext cx="2057400" cy="71186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2B9D6FEC-3F85-5243-A42E-BAC098524173}"/>
              </a:ext>
            </a:extLst>
          </p:cNvPr>
          <p:cNvSpPr txBox="1"/>
          <p:nvPr/>
        </p:nvSpPr>
        <p:spPr>
          <a:xfrm>
            <a:off x="0" y="0"/>
            <a:ext cx="12192000" cy="8863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err="1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Lessons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it-IT" sz="3200" dirty="0" err="1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learned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 and way </a:t>
            </a:r>
            <a:r>
              <a:rPr lang="it-IT" sz="3200" dirty="0" err="1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forward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 for the new EU law</a:t>
            </a:r>
            <a:endParaRPr lang="en" sz="3200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600" dirty="0" err="1" smtClean="0">
                <a:latin typeface="Trebuchet MS"/>
                <a:cs typeface="Trebuchet MS"/>
              </a:rPr>
              <a:t>Principle</a:t>
            </a:r>
            <a:r>
              <a:rPr lang="it-IT" sz="2600" dirty="0" smtClean="0">
                <a:latin typeface="Trebuchet MS"/>
                <a:cs typeface="Trebuchet MS"/>
              </a:rPr>
              <a:t> of self-</a:t>
            </a:r>
            <a:r>
              <a:rPr lang="it-IT" sz="2600" dirty="0" err="1" smtClean="0">
                <a:latin typeface="Trebuchet MS"/>
                <a:cs typeface="Trebuchet MS"/>
              </a:rPr>
              <a:t>organization</a:t>
            </a:r>
            <a:r>
              <a:rPr lang="it-IT" sz="2600" dirty="0" smtClean="0">
                <a:latin typeface="Trebuchet MS"/>
                <a:cs typeface="Trebuchet MS"/>
              </a:rPr>
              <a:t> </a:t>
            </a:r>
            <a:r>
              <a:rPr lang="it-IT" sz="2600" dirty="0" err="1" smtClean="0">
                <a:latin typeface="Trebuchet MS"/>
                <a:cs typeface="Trebuchet MS"/>
              </a:rPr>
              <a:t>needs</a:t>
            </a:r>
            <a:r>
              <a:rPr lang="it-IT" sz="2600" dirty="0" smtClean="0">
                <a:latin typeface="Trebuchet MS"/>
                <a:cs typeface="Trebuchet MS"/>
              </a:rPr>
              <a:t> to be </a:t>
            </a:r>
            <a:r>
              <a:rPr lang="it-IT" sz="2600" dirty="0" err="1" smtClean="0">
                <a:latin typeface="Trebuchet MS"/>
                <a:cs typeface="Trebuchet MS"/>
              </a:rPr>
              <a:t>restated</a:t>
            </a:r>
            <a:r>
              <a:rPr lang="it-IT" sz="2600" dirty="0" smtClean="0">
                <a:latin typeface="Trebuchet MS"/>
                <a:cs typeface="Trebuchet MS"/>
              </a:rPr>
              <a:t> </a:t>
            </a:r>
            <a:r>
              <a:rPr lang="it-IT" sz="2600" dirty="0" err="1" smtClean="0">
                <a:latin typeface="Trebuchet MS"/>
                <a:cs typeface="Trebuchet MS"/>
              </a:rPr>
              <a:t>as</a:t>
            </a:r>
            <a:r>
              <a:rPr lang="it-IT" sz="2600" dirty="0" smtClean="0">
                <a:latin typeface="Trebuchet MS"/>
                <a:cs typeface="Trebuchet MS"/>
              </a:rPr>
              <a:t> the </a:t>
            </a:r>
            <a:r>
              <a:rPr lang="it-IT" sz="2600" dirty="0" err="1" smtClean="0">
                <a:latin typeface="Trebuchet MS"/>
                <a:cs typeface="Trebuchet MS"/>
              </a:rPr>
              <a:t>defining</a:t>
            </a:r>
            <a:r>
              <a:rPr lang="it-IT" sz="2600" dirty="0" smtClean="0">
                <a:latin typeface="Trebuchet MS"/>
                <a:cs typeface="Trebuchet MS"/>
              </a:rPr>
              <a:t> </a:t>
            </a:r>
            <a:r>
              <a:rPr lang="it-IT" sz="2600" dirty="0" err="1" smtClean="0">
                <a:latin typeface="Trebuchet MS"/>
                <a:cs typeface="Trebuchet MS"/>
              </a:rPr>
              <a:t>principle</a:t>
            </a:r>
            <a:r>
              <a:rPr lang="it-IT" sz="2600" dirty="0" smtClean="0">
                <a:latin typeface="Trebuchet MS"/>
                <a:cs typeface="Trebuchet MS"/>
              </a:rPr>
              <a:t> of innovative and </a:t>
            </a:r>
            <a:r>
              <a:rPr lang="it-IT" sz="2600" dirty="0" err="1" smtClean="0">
                <a:latin typeface="Trebuchet MS"/>
                <a:cs typeface="Trebuchet MS"/>
              </a:rPr>
              <a:t>responsible</a:t>
            </a:r>
            <a:r>
              <a:rPr lang="it-IT" sz="2600" dirty="0" smtClean="0">
                <a:latin typeface="Trebuchet MS"/>
                <a:cs typeface="Trebuchet MS"/>
              </a:rPr>
              <a:t> </a:t>
            </a:r>
            <a:r>
              <a:rPr lang="it-IT" sz="2600" dirty="0" err="1" smtClean="0">
                <a:latin typeface="Trebuchet MS"/>
                <a:cs typeface="Trebuchet MS"/>
              </a:rPr>
              <a:t>procurement</a:t>
            </a:r>
            <a:r>
              <a:rPr lang="it-IT" sz="2600" dirty="0" smtClean="0">
                <a:latin typeface="Trebuchet MS"/>
                <a:cs typeface="Trebuchet MS"/>
              </a:rPr>
              <a:t> &gt; Urban Partnership on Innovative and </a:t>
            </a:r>
            <a:r>
              <a:rPr lang="it-IT" sz="2600" dirty="0" err="1" smtClean="0">
                <a:latin typeface="Trebuchet MS"/>
                <a:cs typeface="Trebuchet MS"/>
              </a:rPr>
              <a:t>Responsible</a:t>
            </a:r>
            <a:r>
              <a:rPr lang="it-IT" sz="2600" dirty="0" smtClean="0">
                <a:latin typeface="Trebuchet MS"/>
                <a:cs typeface="Trebuchet MS"/>
              </a:rPr>
              <a:t> </a:t>
            </a:r>
            <a:r>
              <a:rPr lang="it-IT" sz="2600" dirty="0" err="1" smtClean="0">
                <a:latin typeface="Trebuchet MS"/>
                <a:cs typeface="Trebuchet MS"/>
              </a:rPr>
              <a:t>Procurement</a:t>
            </a:r>
            <a:endParaRPr lang="it-IT" sz="2600" dirty="0">
              <a:latin typeface="Trebuchet MS"/>
              <a:cs typeface="Trebuchet MS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2600" dirty="0" smtClean="0">
              <a:latin typeface="Trebuchet MS"/>
              <a:cs typeface="Trebuchet MS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600" dirty="0" smtClean="0">
                <a:latin typeface="Trebuchet MS"/>
                <a:cs typeface="Trebuchet MS"/>
              </a:rPr>
              <a:t>New </a:t>
            </a:r>
            <a:r>
              <a:rPr lang="it-IT" sz="2600" dirty="0" err="1" smtClean="0">
                <a:latin typeface="Trebuchet MS"/>
                <a:cs typeface="Trebuchet MS"/>
              </a:rPr>
              <a:t>legal</a:t>
            </a:r>
            <a:r>
              <a:rPr lang="it-IT" sz="2600" dirty="0" smtClean="0">
                <a:latin typeface="Trebuchet MS"/>
                <a:cs typeface="Trebuchet MS"/>
              </a:rPr>
              <a:t> </a:t>
            </a:r>
            <a:r>
              <a:rPr lang="it-IT" sz="2600" dirty="0" err="1" smtClean="0">
                <a:latin typeface="Trebuchet MS"/>
                <a:cs typeface="Trebuchet MS"/>
              </a:rPr>
              <a:t>tools</a:t>
            </a:r>
            <a:r>
              <a:rPr lang="it-IT" sz="2600" dirty="0" smtClean="0">
                <a:latin typeface="Trebuchet MS"/>
                <a:cs typeface="Trebuchet MS"/>
              </a:rPr>
              <a:t> </a:t>
            </a:r>
            <a:r>
              <a:rPr lang="it-IT" sz="2600" dirty="0" err="1" smtClean="0">
                <a:latin typeface="Trebuchet MS"/>
                <a:cs typeface="Trebuchet MS"/>
              </a:rPr>
              <a:t>should</a:t>
            </a:r>
            <a:r>
              <a:rPr lang="it-IT" sz="2600" dirty="0" smtClean="0">
                <a:latin typeface="Trebuchet MS"/>
                <a:cs typeface="Trebuchet MS"/>
              </a:rPr>
              <a:t> be </a:t>
            </a:r>
            <a:r>
              <a:rPr lang="it-IT" sz="2600" dirty="0" err="1" smtClean="0">
                <a:latin typeface="Trebuchet MS"/>
                <a:cs typeface="Trebuchet MS"/>
              </a:rPr>
              <a:t>shaped</a:t>
            </a:r>
            <a:r>
              <a:rPr lang="it-IT" sz="2600" dirty="0" smtClean="0">
                <a:latin typeface="Trebuchet MS"/>
                <a:cs typeface="Trebuchet MS"/>
              </a:rPr>
              <a:t> to </a:t>
            </a:r>
            <a:r>
              <a:rPr lang="it-IT" sz="2600" dirty="0" err="1" smtClean="0">
                <a:latin typeface="Trebuchet MS"/>
                <a:cs typeface="Trebuchet MS"/>
              </a:rPr>
              <a:t>enable</a:t>
            </a:r>
            <a:r>
              <a:rPr lang="it-IT" sz="2600" dirty="0" smtClean="0">
                <a:latin typeface="Trebuchet MS"/>
                <a:cs typeface="Trebuchet MS"/>
              </a:rPr>
              <a:t> P5s &gt; new public </a:t>
            </a:r>
            <a:r>
              <a:rPr lang="it-IT" sz="2600" dirty="0" err="1" smtClean="0">
                <a:latin typeface="Trebuchet MS"/>
                <a:cs typeface="Trebuchet MS"/>
              </a:rPr>
              <a:t>partnerships</a:t>
            </a:r>
            <a:r>
              <a:rPr lang="it-IT" sz="2600" dirty="0" smtClean="0">
                <a:latin typeface="Trebuchet MS"/>
                <a:cs typeface="Trebuchet MS"/>
              </a:rPr>
              <a:t>: public-community &gt; </a:t>
            </a:r>
            <a:r>
              <a:rPr lang="it-IT" sz="2600" dirty="0" err="1" smtClean="0">
                <a:latin typeface="Trebuchet MS"/>
                <a:cs typeface="Trebuchet MS"/>
              </a:rPr>
              <a:t>communities</a:t>
            </a:r>
            <a:r>
              <a:rPr lang="it-IT" sz="2600" dirty="0" smtClean="0">
                <a:latin typeface="Trebuchet MS"/>
                <a:cs typeface="Trebuchet MS"/>
              </a:rPr>
              <a:t> </a:t>
            </a:r>
            <a:r>
              <a:rPr lang="it-IT" sz="2600" dirty="0" err="1" smtClean="0">
                <a:latin typeface="Trebuchet MS"/>
                <a:cs typeface="Trebuchet MS"/>
              </a:rPr>
              <a:t>as</a:t>
            </a:r>
            <a:r>
              <a:rPr lang="it-IT" sz="2600" dirty="0" smtClean="0">
                <a:latin typeface="Trebuchet MS"/>
                <a:cs typeface="Trebuchet MS"/>
              </a:rPr>
              <a:t> </a:t>
            </a:r>
            <a:r>
              <a:rPr lang="it-IT" sz="2600" dirty="0" err="1" smtClean="0">
                <a:latin typeface="Trebuchet MS"/>
                <a:cs typeface="Trebuchet MS"/>
              </a:rPr>
              <a:t>risk</a:t>
            </a:r>
            <a:r>
              <a:rPr lang="it-IT" sz="2600" dirty="0" smtClean="0">
                <a:latin typeface="Trebuchet MS"/>
                <a:cs typeface="Trebuchet MS"/>
              </a:rPr>
              <a:t> </a:t>
            </a:r>
            <a:r>
              <a:rPr lang="it-IT" sz="2600" dirty="0" err="1" smtClean="0">
                <a:latin typeface="Trebuchet MS"/>
                <a:cs typeface="Trebuchet MS"/>
              </a:rPr>
              <a:t>takers</a:t>
            </a:r>
            <a:r>
              <a:rPr lang="it-IT" sz="2600" dirty="0" smtClean="0">
                <a:latin typeface="Trebuchet MS"/>
                <a:cs typeface="Trebuchet MS"/>
              </a:rPr>
              <a:t> + </a:t>
            </a:r>
            <a:r>
              <a:rPr lang="it-IT" sz="2600" dirty="0" err="1" smtClean="0">
                <a:latin typeface="Trebuchet MS"/>
                <a:cs typeface="Trebuchet MS"/>
              </a:rPr>
              <a:t>reinvestment</a:t>
            </a:r>
            <a:r>
              <a:rPr lang="it-IT" sz="2600" dirty="0" smtClean="0">
                <a:latin typeface="Trebuchet MS"/>
                <a:cs typeface="Trebuchet MS"/>
              </a:rPr>
              <a:t> </a:t>
            </a:r>
            <a:r>
              <a:rPr lang="it-IT" sz="2600" dirty="0" err="1" smtClean="0">
                <a:latin typeface="Trebuchet MS"/>
                <a:cs typeface="Trebuchet MS"/>
              </a:rPr>
              <a:t>clause</a:t>
            </a:r>
            <a:r>
              <a:rPr lang="it-IT" sz="2600" dirty="0" smtClean="0">
                <a:latin typeface="Trebuchet MS"/>
                <a:cs typeface="Trebuchet MS"/>
              </a:rPr>
              <a:t> &gt; </a:t>
            </a:r>
            <a:r>
              <a:rPr lang="it-IT" sz="2600" dirty="0" err="1" smtClean="0">
                <a:latin typeface="Trebuchet MS"/>
                <a:cs typeface="Trebuchet MS"/>
              </a:rPr>
              <a:t>LTIs</a:t>
            </a:r>
            <a:r>
              <a:rPr lang="it-IT" sz="2600" dirty="0" smtClean="0">
                <a:latin typeface="Trebuchet MS"/>
                <a:cs typeface="Trebuchet MS"/>
              </a:rPr>
              <a:t> </a:t>
            </a:r>
            <a:r>
              <a:rPr lang="it-IT" sz="2600" dirty="0" err="1" smtClean="0">
                <a:latin typeface="Trebuchet MS"/>
                <a:cs typeface="Trebuchet MS"/>
              </a:rPr>
              <a:t>investment</a:t>
            </a:r>
            <a:r>
              <a:rPr lang="it-IT" sz="2600" dirty="0" smtClean="0">
                <a:latin typeface="Trebuchet MS"/>
                <a:cs typeface="Trebuchet MS"/>
              </a:rPr>
              <a:t> (</a:t>
            </a:r>
            <a:r>
              <a:rPr lang="it-IT" sz="2600" dirty="0" err="1" smtClean="0">
                <a:latin typeface="Trebuchet MS"/>
                <a:cs typeface="Trebuchet MS"/>
              </a:rPr>
              <a:t>finance</a:t>
            </a:r>
            <a:r>
              <a:rPr lang="it-IT" sz="2600" dirty="0" smtClean="0">
                <a:latin typeface="Trebuchet MS"/>
                <a:cs typeface="Trebuchet MS"/>
              </a:rPr>
              <a:t>)</a:t>
            </a:r>
            <a:endParaRPr lang="it-IT" sz="2600" dirty="0">
              <a:latin typeface="Trebuchet MS"/>
              <a:cs typeface="Trebuchet MS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2600" dirty="0" smtClean="0">
              <a:latin typeface="Trebuchet MS"/>
              <a:cs typeface="Trebuchet MS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600" dirty="0" err="1" smtClean="0">
                <a:latin typeface="Trebuchet MS"/>
                <a:cs typeface="Trebuchet MS"/>
              </a:rPr>
              <a:t>Communities</a:t>
            </a:r>
            <a:r>
              <a:rPr lang="it-IT" sz="2600" dirty="0" smtClean="0">
                <a:latin typeface="Trebuchet MS"/>
                <a:cs typeface="Trebuchet MS"/>
              </a:rPr>
              <a:t> </a:t>
            </a:r>
            <a:r>
              <a:rPr lang="it-IT" sz="2600" dirty="0" err="1" smtClean="0">
                <a:latin typeface="Trebuchet MS"/>
                <a:cs typeface="Trebuchet MS"/>
              </a:rPr>
              <a:t>need</a:t>
            </a:r>
            <a:r>
              <a:rPr lang="it-IT" sz="2600" dirty="0" smtClean="0">
                <a:latin typeface="Trebuchet MS"/>
                <a:cs typeface="Trebuchet MS"/>
              </a:rPr>
              <a:t> to be </a:t>
            </a:r>
            <a:r>
              <a:rPr lang="it-IT" sz="2600" dirty="0" err="1" smtClean="0">
                <a:latin typeface="Trebuchet MS"/>
                <a:cs typeface="Trebuchet MS"/>
              </a:rPr>
              <a:t>mentored</a:t>
            </a:r>
            <a:r>
              <a:rPr lang="it-IT" sz="2600" dirty="0" smtClean="0">
                <a:latin typeface="Trebuchet MS"/>
                <a:cs typeface="Trebuchet MS"/>
              </a:rPr>
              <a:t>, </a:t>
            </a:r>
            <a:r>
              <a:rPr lang="it-IT" sz="2600" dirty="0" err="1" smtClean="0">
                <a:latin typeface="Trebuchet MS"/>
                <a:cs typeface="Trebuchet MS"/>
              </a:rPr>
              <a:t>accompanied</a:t>
            </a:r>
            <a:r>
              <a:rPr lang="it-IT" sz="2600" dirty="0" smtClean="0">
                <a:latin typeface="Trebuchet MS"/>
                <a:cs typeface="Trebuchet MS"/>
              </a:rPr>
              <a:t>, </a:t>
            </a:r>
            <a:r>
              <a:rPr lang="it-IT" sz="2600" dirty="0" err="1" smtClean="0">
                <a:latin typeface="Trebuchet MS"/>
                <a:cs typeface="Trebuchet MS"/>
              </a:rPr>
              <a:t>accelerated</a:t>
            </a:r>
            <a:endParaRPr lang="it-IT" sz="2600" dirty="0" smtClean="0">
              <a:latin typeface="Trebuchet MS"/>
              <a:cs typeface="Trebuchet MS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2600" dirty="0" smtClean="0">
              <a:latin typeface="Trebuchet MS"/>
              <a:cs typeface="Trebuchet MS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600" dirty="0" smtClean="0">
                <a:latin typeface="Trebuchet MS"/>
                <a:cs typeface="Trebuchet MS"/>
              </a:rPr>
              <a:t>Urban </a:t>
            </a:r>
            <a:r>
              <a:rPr lang="it-IT" sz="2600" dirty="0" err="1" smtClean="0">
                <a:latin typeface="Trebuchet MS"/>
                <a:cs typeface="Trebuchet MS"/>
              </a:rPr>
              <a:t>experimentation</a:t>
            </a:r>
            <a:r>
              <a:rPr lang="it-IT" sz="2600" dirty="0" smtClean="0">
                <a:latin typeface="Trebuchet MS"/>
                <a:cs typeface="Trebuchet MS"/>
              </a:rPr>
              <a:t> </a:t>
            </a:r>
            <a:r>
              <a:rPr lang="it-IT" sz="2600" dirty="0" err="1" smtClean="0">
                <a:latin typeface="Trebuchet MS"/>
                <a:cs typeface="Trebuchet MS"/>
              </a:rPr>
              <a:t>is</a:t>
            </a:r>
            <a:r>
              <a:rPr lang="it-IT" sz="2600" dirty="0" smtClean="0">
                <a:latin typeface="Trebuchet MS"/>
                <a:cs typeface="Trebuchet MS"/>
              </a:rPr>
              <a:t> </a:t>
            </a:r>
            <a:r>
              <a:rPr lang="it-IT" sz="2600" dirty="0" err="1" smtClean="0">
                <a:latin typeface="Trebuchet MS"/>
                <a:cs typeface="Trebuchet MS"/>
              </a:rPr>
              <a:t>needed</a:t>
            </a:r>
            <a:r>
              <a:rPr lang="it-IT" sz="2600" dirty="0" smtClean="0">
                <a:latin typeface="Trebuchet MS"/>
                <a:cs typeface="Trebuchet MS"/>
              </a:rPr>
              <a:t>. No </a:t>
            </a:r>
            <a:r>
              <a:rPr lang="it-IT" sz="2600" dirty="0" err="1" smtClean="0">
                <a:latin typeface="Trebuchet MS"/>
                <a:cs typeface="Trebuchet MS"/>
              </a:rPr>
              <a:t>need</a:t>
            </a:r>
            <a:r>
              <a:rPr lang="it-IT" sz="2600" dirty="0" smtClean="0">
                <a:latin typeface="Trebuchet MS"/>
                <a:cs typeface="Trebuchet MS"/>
              </a:rPr>
              <a:t> </a:t>
            </a:r>
            <a:r>
              <a:rPr lang="it-IT" sz="2600" dirty="0" err="1" smtClean="0">
                <a:latin typeface="Trebuchet MS"/>
                <a:cs typeface="Trebuchet MS"/>
              </a:rPr>
              <a:t>now</a:t>
            </a:r>
            <a:r>
              <a:rPr lang="it-IT" sz="2600" dirty="0" smtClean="0">
                <a:latin typeface="Trebuchet MS"/>
                <a:cs typeface="Trebuchet MS"/>
              </a:rPr>
              <a:t> for a </a:t>
            </a:r>
            <a:r>
              <a:rPr lang="it-IT" sz="2600" dirty="0" err="1" smtClean="0">
                <a:latin typeface="Trebuchet MS"/>
                <a:cs typeface="Trebuchet MS"/>
              </a:rPr>
              <a:t>very</a:t>
            </a:r>
            <a:r>
              <a:rPr lang="it-IT" sz="2600" dirty="0" smtClean="0">
                <a:latin typeface="Trebuchet MS"/>
                <a:cs typeface="Trebuchet MS"/>
              </a:rPr>
              <a:t> </a:t>
            </a:r>
            <a:r>
              <a:rPr lang="it-IT" sz="2600" dirty="0" err="1" smtClean="0">
                <a:latin typeface="Trebuchet MS"/>
                <a:cs typeface="Trebuchet MS"/>
              </a:rPr>
              <a:t>detailed</a:t>
            </a:r>
            <a:r>
              <a:rPr lang="it-IT" sz="2600" dirty="0" smtClean="0">
                <a:latin typeface="Trebuchet MS"/>
                <a:cs typeface="Trebuchet MS"/>
              </a:rPr>
              <a:t> </a:t>
            </a:r>
            <a:r>
              <a:rPr lang="it-IT" sz="2600" dirty="0" err="1" smtClean="0">
                <a:latin typeface="Trebuchet MS"/>
                <a:cs typeface="Trebuchet MS"/>
              </a:rPr>
              <a:t>national</a:t>
            </a:r>
            <a:r>
              <a:rPr lang="it-IT" sz="2600" dirty="0" smtClean="0">
                <a:latin typeface="Trebuchet MS"/>
                <a:cs typeface="Trebuchet MS"/>
              </a:rPr>
              <a:t> </a:t>
            </a:r>
            <a:r>
              <a:rPr lang="it-IT" sz="2600" dirty="0" err="1" smtClean="0">
                <a:latin typeface="Trebuchet MS"/>
                <a:cs typeface="Trebuchet MS"/>
              </a:rPr>
              <a:t>legislation</a:t>
            </a:r>
            <a:r>
              <a:rPr lang="it-IT" sz="2600" dirty="0" smtClean="0">
                <a:latin typeface="Trebuchet MS"/>
                <a:cs typeface="Trebuchet MS"/>
              </a:rPr>
              <a:t>. </a:t>
            </a:r>
            <a:r>
              <a:rPr lang="it-IT" sz="2600" dirty="0" err="1" smtClean="0">
                <a:latin typeface="Trebuchet MS"/>
                <a:cs typeface="Trebuchet MS"/>
              </a:rPr>
              <a:t>Adaptive</a:t>
            </a:r>
            <a:r>
              <a:rPr lang="it-IT" sz="2600" dirty="0" smtClean="0">
                <a:latin typeface="Trebuchet MS"/>
                <a:cs typeface="Trebuchet MS"/>
              </a:rPr>
              <a:t> and iterative </a:t>
            </a:r>
            <a:r>
              <a:rPr lang="it-IT" sz="2600" dirty="0" err="1" smtClean="0">
                <a:latin typeface="Trebuchet MS"/>
                <a:cs typeface="Trebuchet MS"/>
              </a:rPr>
              <a:t>urban</a:t>
            </a:r>
            <a:r>
              <a:rPr lang="it-IT" sz="2600" dirty="0" smtClean="0">
                <a:latin typeface="Trebuchet MS"/>
                <a:cs typeface="Trebuchet MS"/>
              </a:rPr>
              <a:t> law</a:t>
            </a:r>
            <a:r>
              <a:rPr lang="it-IT" sz="2600" dirty="0">
                <a:latin typeface="Trebuchet MS"/>
                <a:cs typeface="Trebuchet MS"/>
              </a:rPr>
              <a:t> </a:t>
            </a:r>
            <a:r>
              <a:rPr lang="it-IT" sz="2600" dirty="0" smtClean="0">
                <a:latin typeface="Trebuchet MS"/>
                <a:cs typeface="Trebuchet MS"/>
              </a:rPr>
              <a:t>to </a:t>
            </a:r>
            <a:r>
              <a:rPr lang="it-IT" sz="2600" dirty="0" err="1" smtClean="0">
                <a:latin typeface="Trebuchet MS"/>
                <a:cs typeface="Trebuchet MS"/>
              </a:rPr>
              <a:t>implement</a:t>
            </a:r>
            <a:r>
              <a:rPr lang="it-IT" sz="2600" dirty="0" smtClean="0">
                <a:latin typeface="Trebuchet MS"/>
                <a:cs typeface="Trebuchet MS"/>
              </a:rPr>
              <a:t> EU </a:t>
            </a:r>
            <a:r>
              <a:rPr lang="it-IT" sz="2800" dirty="0" smtClean="0">
                <a:latin typeface="Trebuchet MS"/>
                <a:cs typeface="Trebuchet MS"/>
              </a:rPr>
              <a:t>law</a:t>
            </a:r>
            <a:endParaRPr lang="it-IT" sz="2800" dirty="0" smtClean="0">
              <a:solidFill>
                <a:schemeClr val="accent1">
                  <a:lumMod val="75000"/>
                </a:schemeClr>
              </a:solidFill>
              <a:latin typeface="Trebuchet MS"/>
              <a:cs typeface="Trebuchet MS"/>
            </a:endParaRPr>
          </a:p>
          <a:p>
            <a:pPr fontAlgn="base"/>
            <a:r>
              <a:rPr lang="it-IT" sz="2800" dirty="0">
                <a:latin typeface="Trebuchet MS"/>
                <a:cs typeface="Trebuchet MS"/>
              </a:rPr>
              <a:t/>
            </a:r>
            <a:br>
              <a:rPr lang="it-IT" sz="2800" dirty="0">
                <a:latin typeface="Trebuchet MS"/>
                <a:cs typeface="Trebuchet MS"/>
              </a:rPr>
            </a:br>
            <a:endParaRPr lang="it-IT" sz="2800" dirty="0">
              <a:latin typeface="Trebuchet MS"/>
              <a:cs typeface="Trebuchet MS"/>
            </a:endParaRPr>
          </a:p>
          <a:p>
            <a:pPr fontAlgn="base"/>
            <a:r>
              <a:rPr lang="it-IT" dirty="0"/>
              <a:t/>
            </a:r>
            <a:br>
              <a:rPr lang="it-IT" dirty="0"/>
            </a:br>
            <a:endParaRPr lang="it-IT" dirty="0"/>
          </a:p>
          <a:p>
            <a:endParaRPr lang="it-IT" sz="3200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endParaRPr lang="it-IT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pPr algn="ctr"/>
            <a:endParaRPr lang="it-IT" sz="3200" dirty="0">
              <a:latin typeface="Trebuchet MS" panose="020B0703020202090204" pitchFamily="34" charset="0"/>
            </a:endParaRPr>
          </a:p>
          <a:p>
            <a:r>
              <a:rPr lang="it-IT" sz="3200" dirty="0">
                <a:latin typeface="Trebuchet MS" panose="020B0703020202090204" pitchFamily="34" charset="0"/>
              </a:rPr>
              <a:t> </a:t>
            </a:r>
            <a:endParaRPr lang="it-IT" sz="3200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810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B813BE0A-F8C6-1A4D-B6D9-0120CC26C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83" y="5706512"/>
            <a:ext cx="1267684" cy="111194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E421FA76-CFBA-0145-B493-264225548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4391" y="5906552"/>
            <a:ext cx="2057400" cy="71186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2B9D6FEC-3F85-5243-A42E-BAC098524173}"/>
              </a:ext>
            </a:extLst>
          </p:cNvPr>
          <p:cNvSpPr txBox="1"/>
          <p:nvPr/>
        </p:nvSpPr>
        <p:spPr>
          <a:xfrm>
            <a:off x="0" y="0"/>
            <a:ext cx="12069170" cy="10310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3200" dirty="0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References</a:t>
            </a:r>
            <a:endParaRPr lang="en" sz="3200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 smtClean="0"/>
              <a:t>Christian Iaione, Local Public </a:t>
            </a:r>
            <a:r>
              <a:rPr lang="it-IT" sz="2000" dirty="0" err="1" smtClean="0"/>
              <a:t>Entrepreneurship</a:t>
            </a:r>
            <a:r>
              <a:rPr lang="it-IT" sz="2000" dirty="0" smtClean="0"/>
              <a:t>, </a:t>
            </a:r>
            <a:r>
              <a:rPr lang="it-IT" sz="2000" dirty="0" err="1" smtClean="0"/>
              <a:t>Whashington</a:t>
            </a:r>
            <a:r>
              <a:rPr lang="it-IT" sz="2000" dirty="0" smtClean="0"/>
              <a:t> Global </a:t>
            </a:r>
            <a:r>
              <a:rPr lang="it-IT" sz="2000" dirty="0" err="1" smtClean="0"/>
              <a:t>Studies</a:t>
            </a:r>
            <a:r>
              <a:rPr lang="it-IT" sz="2000" dirty="0" smtClean="0"/>
              <a:t> Law </a:t>
            </a:r>
            <a:r>
              <a:rPr lang="it-IT" sz="2000" dirty="0" err="1" smtClean="0"/>
              <a:t>Review</a:t>
            </a:r>
            <a:r>
              <a:rPr lang="it-IT" sz="2000" dirty="0" smtClean="0"/>
              <a:t>, 2008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 smtClean="0"/>
              <a:t>The </a:t>
            </a:r>
            <a:r>
              <a:rPr lang="it-IT" sz="2000" dirty="0" err="1" smtClean="0"/>
              <a:t>Tragedy</a:t>
            </a:r>
            <a:r>
              <a:rPr lang="it-IT" sz="2000" dirty="0" smtClean="0"/>
              <a:t> of Urban </a:t>
            </a:r>
            <a:r>
              <a:rPr lang="it-IT" sz="2000" dirty="0" err="1" smtClean="0"/>
              <a:t>Roads</a:t>
            </a:r>
            <a:r>
              <a:rPr lang="it-IT" sz="2000" dirty="0" smtClean="0"/>
              <a:t>, </a:t>
            </a:r>
            <a:r>
              <a:rPr lang="it-IT" sz="2000" dirty="0" err="1" smtClean="0"/>
              <a:t>Fordham</a:t>
            </a:r>
            <a:r>
              <a:rPr lang="it-IT" sz="2000" dirty="0" smtClean="0"/>
              <a:t> Urban Law Journal, 2010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 smtClean="0"/>
              <a:t>Sheila Foster, Christian Iaione, The City </a:t>
            </a:r>
            <a:r>
              <a:rPr lang="it-IT" sz="2000" dirty="0" err="1" smtClean="0"/>
              <a:t>as</a:t>
            </a:r>
            <a:r>
              <a:rPr lang="it-IT" sz="2000" dirty="0" smtClean="0"/>
              <a:t> a Commons, 2016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 smtClean="0"/>
              <a:t>Christian Iaione, Elena De </a:t>
            </a:r>
            <a:r>
              <a:rPr lang="it-IT" sz="2000" dirty="0" err="1" smtClean="0"/>
              <a:t>Nictolis</a:t>
            </a:r>
            <a:r>
              <a:rPr lang="it-IT" sz="2000" dirty="0" smtClean="0"/>
              <a:t>, Urban Pooling, 2017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/>
              <a:t>Sheila Foster, Christian Iaione, </a:t>
            </a:r>
            <a:r>
              <a:rPr lang="it-IT" sz="2000" dirty="0" smtClean="0"/>
              <a:t>Ostrom in the City, 2018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 smtClean="0"/>
              <a:t>Christian </a:t>
            </a:r>
            <a:r>
              <a:rPr lang="it-IT" sz="2000" dirty="0"/>
              <a:t>Iaione, Elena De Nictolis &amp; Anna Berti </a:t>
            </a:r>
            <a:r>
              <a:rPr lang="it-IT" sz="2000" dirty="0" err="1"/>
              <a:t>Suman</a:t>
            </a:r>
            <a:r>
              <a:rPr lang="it-IT" sz="2000" dirty="0"/>
              <a:t>, </a:t>
            </a:r>
            <a:r>
              <a:rPr lang="en" sz="2000" dirty="0"/>
              <a:t>The Internet of Humans (IoH): Human Rights and Co-Governance to achieve Tech Justice in the city, forthcoming in Law &amp; Ethic of Human Rights. </a:t>
            </a:r>
            <a:endParaRPr lang="it-IT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/>
              <a:t>Christian Iaione, Elena De Nictolis, Chiara de Angelis &amp; Chiara Prevete,  I quartieri come beni comuni. Il caso di Roma. In BENI COMUNI, CONFLITTUALITÀ, E INFORMALITÀ URBANE, </a:t>
            </a:r>
            <a:r>
              <a:rPr lang="it-IT" sz="2000" dirty="0" err="1"/>
              <a:t>Planum</a:t>
            </a:r>
            <a:r>
              <a:rPr lang="it-IT" sz="2000" dirty="0"/>
              <a:t> Publisher </a:t>
            </a:r>
            <a:r>
              <a:rPr lang="it-IT" sz="2000" dirty="0" err="1"/>
              <a:t>forthcoming</a:t>
            </a:r>
            <a:r>
              <a:rPr lang="it-IT" sz="2000" dirty="0"/>
              <a:t> 2018</a:t>
            </a:r>
            <a:r>
              <a:rPr lang="it-IT" sz="2000" dirty="0" smtClean="0"/>
              <a:t>.</a:t>
            </a:r>
            <a:endParaRPr lang="it-IT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/>
              <a:t>Co-Rome </a:t>
            </a:r>
            <a:r>
              <a:rPr lang="it-IT" sz="2000" dirty="0" err="1"/>
              <a:t>process</a:t>
            </a:r>
            <a:r>
              <a:rPr lang="it-IT" sz="2000" dirty="0"/>
              <a:t> is </a:t>
            </a:r>
            <a:r>
              <a:rPr lang="it-IT" sz="2000" dirty="0" err="1"/>
              <a:t>available</a:t>
            </a:r>
            <a:r>
              <a:rPr lang="it-IT" sz="2000" dirty="0"/>
              <a:t> </a:t>
            </a:r>
            <a:r>
              <a:rPr lang="it-IT" sz="2000" dirty="0" err="1"/>
              <a:t>here</a:t>
            </a:r>
            <a:r>
              <a:rPr lang="it-IT" sz="2000" dirty="0"/>
              <a:t>: </a:t>
            </a:r>
            <a:r>
              <a:rPr lang="it-IT" sz="2000" dirty="0">
                <a:hlinkClick r:id="rId5"/>
              </a:rPr>
              <a:t>http://co-roma.it/</a:t>
            </a:r>
            <a:r>
              <a:rPr lang="it-IT" sz="2000" dirty="0"/>
              <a:t> (IT) and </a:t>
            </a:r>
            <a:r>
              <a:rPr lang="it-IT" sz="2000" dirty="0" err="1"/>
              <a:t>here</a:t>
            </a:r>
            <a:r>
              <a:rPr lang="it-IT" sz="2000" dirty="0"/>
              <a:t> (EN) </a:t>
            </a:r>
            <a:r>
              <a:rPr lang="it-IT" sz="2000" dirty="0">
                <a:hlinkClick r:id="rId6"/>
              </a:rPr>
              <a:t>http://commoning.city/co-roma/</a:t>
            </a:r>
            <a:r>
              <a:rPr lang="it-IT" sz="2000" dirty="0" smtClean="0"/>
              <a:t>.</a:t>
            </a:r>
            <a:endParaRPr lang="it-IT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/>
              <a:t>Protocollo metodologico per la costruzione di quartieri e comunità collaborative urbane (il protocollo CO-Città) P. Cannavò, C. De Angelis, E. De Blasio, E. De Medici, L. Morlino, E. De Nictolis, C. Iaione, C. Prevete, P. Santoro, </a:t>
            </a:r>
            <a:r>
              <a:rPr lang="it-IT" sz="2000" dirty="0" smtClean="0"/>
              <a:t>M. </a:t>
            </a:r>
            <a:r>
              <a:rPr lang="it-IT" sz="2000" dirty="0"/>
              <a:t>Sorice, E. Susanna, M. Zupi </a:t>
            </a:r>
            <a:r>
              <a:rPr lang="it-IT" sz="2000" dirty="0" err="1" smtClean="0"/>
              <a:t>available</a:t>
            </a:r>
            <a:r>
              <a:rPr lang="it-IT" sz="2000" dirty="0" smtClean="0"/>
              <a:t> </a:t>
            </a:r>
            <a:r>
              <a:rPr lang="it-IT" sz="2000" dirty="0" err="1" smtClean="0"/>
              <a:t>at</a:t>
            </a:r>
            <a:r>
              <a:rPr lang="it-IT" sz="2000" dirty="0"/>
              <a:t> </a:t>
            </a:r>
            <a:r>
              <a:rPr lang="it-IT" sz="2000" dirty="0">
                <a:hlinkClick r:id="rId7"/>
              </a:rPr>
              <a:t>http://www.enea.it/it/Ricerca_sviluppo/documenti/ricerca-di-sistema-elettrico/adp-mise-enea-2015-2017/smart-district-urbano</a:t>
            </a:r>
            <a:r>
              <a:rPr lang="it-IT" sz="2000" dirty="0" smtClean="0"/>
              <a:t>. </a:t>
            </a:r>
            <a:endParaRPr lang="it-IT" sz="2000" dirty="0"/>
          </a:p>
          <a:p>
            <a:endParaRPr lang="it-IT" sz="3200" dirty="0" smtClean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pPr algn="ctr"/>
            <a:r>
              <a:rPr lang="en" sz="3200" dirty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Thank you! </a:t>
            </a: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  <a:hlinkClick r:id="rId8"/>
              </a:rPr>
              <a:t>ciaione@luiss.it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 - 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  <a:hlinkClick r:id="rId9"/>
              </a:rPr>
              <a:t>design@labgov.it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 </a:t>
            </a:r>
            <a:endParaRPr lang="it-IT" sz="3200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endParaRPr lang="it-IT" sz="3200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pPr fontAlgn="base"/>
            <a:r>
              <a:rPr lang="it-IT" dirty="0"/>
              <a:t/>
            </a:r>
            <a:br>
              <a:rPr lang="it-IT" dirty="0"/>
            </a:br>
            <a:endParaRPr lang="it-IT" dirty="0"/>
          </a:p>
          <a:p>
            <a:pPr fontAlgn="base"/>
            <a:r>
              <a:rPr lang="it-IT" dirty="0"/>
              <a:t/>
            </a:r>
            <a:br>
              <a:rPr lang="it-IT" dirty="0"/>
            </a:br>
            <a:endParaRPr lang="it-IT" dirty="0"/>
          </a:p>
          <a:p>
            <a:endParaRPr lang="it-IT" sz="3200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endParaRPr lang="it-IT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pPr algn="ctr"/>
            <a:endParaRPr lang="it-IT" sz="3200" dirty="0">
              <a:latin typeface="Trebuchet MS" panose="020B0703020202090204" pitchFamily="34" charset="0"/>
            </a:endParaRPr>
          </a:p>
          <a:p>
            <a:r>
              <a:rPr lang="it-IT" sz="3200" dirty="0">
                <a:latin typeface="Trebuchet MS" panose="020B0703020202090204" pitchFamily="34" charset="0"/>
              </a:rPr>
              <a:t> </a:t>
            </a:r>
            <a:endParaRPr lang="it-IT" sz="3200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17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B813BE0A-F8C6-1A4D-B6D9-0120CC26C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83" y="5706512"/>
            <a:ext cx="1267684" cy="111194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E421FA76-CFBA-0145-B493-264225548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0986" y="6087805"/>
            <a:ext cx="2057400" cy="71186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2B9D6FEC-3F85-5243-A42E-BAC098524173}"/>
              </a:ext>
            </a:extLst>
          </p:cNvPr>
          <p:cNvSpPr txBox="1"/>
          <p:nvPr/>
        </p:nvSpPr>
        <p:spPr>
          <a:xfrm>
            <a:off x="0" y="0"/>
            <a:ext cx="1206917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Co-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City &gt; Urban Co-Governance</a:t>
            </a:r>
            <a:endParaRPr lang="it-IT" sz="2000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pPr algn="just"/>
            <a:r>
              <a:rPr lang="it-IT" sz="2400" dirty="0">
                <a:latin typeface="Trebuchet MS" panose="020B0703020202090204" pitchFamily="34" charset="0"/>
              </a:rPr>
              <a:t>The 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quintuple </a:t>
            </a:r>
            <a:r>
              <a:rPr lang="it-IT" sz="2400" b="1" dirty="0" err="1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helix</a:t>
            </a:r>
            <a:r>
              <a:rPr lang="it-IT" sz="2400" dirty="0">
                <a:latin typeface="Trebuchet MS" panose="020B0703020202090204" pitchFamily="34" charset="0"/>
              </a:rPr>
              <a:t> </a:t>
            </a:r>
            <a:r>
              <a:rPr lang="it-IT" sz="2400" dirty="0" err="1" smtClean="0">
                <a:latin typeface="Trebuchet MS" panose="020B0703020202090204" pitchFamily="34" charset="0"/>
              </a:rPr>
              <a:t>approach</a:t>
            </a:r>
            <a:r>
              <a:rPr lang="it-IT" sz="2400" dirty="0" smtClean="0">
                <a:latin typeface="Trebuchet MS" panose="020B0703020202090204" pitchFamily="34" charset="0"/>
              </a:rPr>
              <a:t> &gt; </a:t>
            </a:r>
            <a:r>
              <a:rPr lang="it-IT" sz="2400" dirty="0" err="1" smtClean="0">
                <a:latin typeface="Trebuchet MS" panose="020B0703020202090204" pitchFamily="34" charset="0"/>
              </a:rPr>
              <a:t>five</a:t>
            </a:r>
            <a:r>
              <a:rPr lang="it-IT" sz="2400" dirty="0" smtClean="0">
                <a:latin typeface="Trebuchet MS" panose="020B0703020202090204" pitchFamily="34" charset="0"/>
              </a:rPr>
              <a:t> </a:t>
            </a:r>
            <a:r>
              <a:rPr lang="it-IT" sz="2400" dirty="0" err="1" smtClean="0">
                <a:latin typeface="Trebuchet MS" panose="020B0703020202090204" pitchFamily="34" charset="0"/>
              </a:rPr>
              <a:t>urban</a:t>
            </a:r>
            <a:r>
              <a:rPr lang="it-IT" sz="2400" dirty="0" smtClean="0">
                <a:latin typeface="Trebuchet MS" panose="020B0703020202090204" pitchFamily="34" charset="0"/>
              </a:rPr>
              <a:t> </a:t>
            </a:r>
            <a:r>
              <a:rPr lang="it-IT" sz="2400" dirty="0" err="1" smtClean="0">
                <a:latin typeface="Trebuchet MS" panose="020B0703020202090204" pitchFamily="34" charset="0"/>
              </a:rPr>
              <a:t>actors</a:t>
            </a:r>
            <a:r>
              <a:rPr lang="it-IT" sz="2400" dirty="0" smtClean="0">
                <a:latin typeface="Trebuchet MS" panose="020B0703020202090204" pitchFamily="34" charset="0"/>
              </a:rPr>
              <a:t> &gt; just and </a:t>
            </a:r>
            <a:r>
              <a:rPr lang="it-IT" sz="2400" dirty="0" err="1" smtClean="0">
                <a:latin typeface="Trebuchet MS" panose="020B0703020202090204" pitchFamily="34" charset="0"/>
              </a:rPr>
              <a:t>democratic</a:t>
            </a:r>
            <a:r>
              <a:rPr lang="it-IT" sz="2400" dirty="0" smtClean="0">
                <a:latin typeface="Trebuchet MS" panose="020B0703020202090204" pitchFamily="34" charset="0"/>
              </a:rPr>
              <a:t> city (building on governance/</a:t>
            </a:r>
            <a:r>
              <a:rPr lang="it-IT" sz="2400" dirty="0" err="1" smtClean="0">
                <a:latin typeface="Trebuchet MS" panose="020B0703020202090204" pitchFamily="34" charset="0"/>
              </a:rPr>
              <a:t>diffusion</a:t>
            </a:r>
            <a:r>
              <a:rPr lang="it-IT" sz="2400" dirty="0" smtClean="0">
                <a:latin typeface="Trebuchet MS" panose="020B0703020202090204" pitchFamily="34" charset="0"/>
              </a:rPr>
              <a:t> of </a:t>
            </a:r>
            <a:r>
              <a:rPr lang="it-IT" sz="2400" dirty="0" err="1" smtClean="0">
                <a:latin typeface="Trebuchet MS" panose="020B0703020202090204" pitchFamily="34" charset="0"/>
              </a:rPr>
              <a:t>innovation</a:t>
            </a:r>
            <a:r>
              <a:rPr lang="it-IT" sz="2400" dirty="0" smtClean="0">
                <a:latin typeface="Trebuchet MS" panose="020B0703020202090204" pitchFamily="34" charset="0"/>
              </a:rPr>
              <a:t> </a:t>
            </a:r>
            <a:r>
              <a:rPr lang="it-IT" sz="2400" dirty="0" err="1" smtClean="0">
                <a:latin typeface="Trebuchet MS" panose="020B0703020202090204" pitchFamily="34" charset="0"/>
              </a:rPr>
              <a:t>literature</a:t>
            </a:r>
            <a:r>
              <a:rPr lang="it-IT" sz="2400" dirty="0" smtClean="0">
                <a:latin typeface="Trebuchet MS" panose="020B0703020202090204" pitchFamily="34" charset="0"/>
              </a:rPr>
              <a:t>)</a:t>
            </a:r>
            <a:endParaRPr lang="it-IT" sz="2400" dirty="0">
              <a:latin typeface="Trebuchet MS" panose="020B0703020202090204" pitchFamily="34" charset="0"/>
            </a:endParaRPr>
          </a:p>
          <a:p>
            <a:endParaRPr lang="it-IT" sz="3200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pPr fontAlgn="base"/>
            <a:r>
              <a:rPr lang="it-IT" dirty="0"/>
              <a:t/>
            </a:r>
            <a:br>
              <a:rPr lang="it-IT" dirty="0"/>
            </a:br>
            <a:endParaRPr lang="it-IT" dirty="0"/>
          </a:p>
          <a:p>
            <a:pPr fontAlgn="base"/>
            <a:r>
              <a:rPr lang="it-IT" dirty="0"/>
              <a:t/>
            </a:r>
            <a:br>
              <a:rPr lang="it-IT" dirty="0"/>
            </a:br>
            <a:endParaRPr lang="it-IT" dirty="0"/>
          </a:p>
          <a:p>
            <a:endParaRPr lang="it-IT" sz="3200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endParaRPr lang="it-IT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pPr algn="ctr"/>
            <a:endParaRPr lang="it-IT" sz="3200" dirty="0">
              <a:latin typeface="Trebuchet MS" panose="020B0703020202090204" pitchFamily="34" charset="0"/>
            </a:endParaRPr>
          </a:p>
          <a:p>
            <a:r>
              <a:rPr lang="it-IT" sz="3200" dirty="0">
                <a:latin typeface="Trebuchet MS" panose="020B0703020202090204" pitchFamily="34" charset="0"/>
              </a:rPr>
              <a:t> </a:t>
            </a:r>
            <a:endParaRPr lang="it-IT" sz="3200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CDAF58C2-9E7E-5740-B509-C244492AF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991" y="4334881"/>
            <a:ext cx="2656437" cy="182851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0F301270-FD5D-4B45-8636-10DC24C6D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599" y="2269110"/>
            <a:ext cx="2390231" cy="230418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="" xmlns:a16="http://schemas.microsoft.com/office/drawing/2014/main" id="{743ACC32-FB0B-B84D-8FC1-52D34C775E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3233" y="2385680"/>
            <a:ext cx="2572480" cy="247987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="" xmlns:a16="http://schemas.microsoft.com/office/drawing/2014/main" id="{E8094D96-5766-9044-BA9D-D35D983843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9455" y="4164982"/>
            <a:ext cx="2301265" cy="221842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="" xmlns:a16="http://schemas.microsoft.com/office/drawing/2014/main" id="{273A810D-B15C-824B-8529-0BA9DD3186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6335" y="1111983"/>
            <a:ext cx="2237554" cy="215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14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B813BE0A-F8C6-1A4D-B6D9-0120CC26C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83" y="5706512"/>
            <a:ext cx="1267684" cy="111194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E421FA76-CFBA-0145-B493-264225548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4391" y="5906552"/>
            <a:ext cx="2057400" cy="71186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9B865E8D-4F29-794B-8C1F-1805FD20C78E}"/>
              </a:ext>
            </a:extLst>
          </p:cNvPr>
          <p:cNvSpPr txBox="1"/>
          <p:nvPr/>
        </p:nvSpPr>
        <p:spPr>
          <a:xfrm>
            <a:off x="0" y="16702"/>
            <a:ext cx="12192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Co-City Design </a:t>
            </a:r>
            <a:r>
              <a:rPr lang="it-IT" sz="3200" dirty="0" err="1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Principles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 (1)</a:t>
            </a:r>
            <a:endParaRPr lang="it-IT" sz="3200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pPr fontAlgn="base"/>
            <a:endParaRPr lang="it-IT" sz="2000" dirty="0" smtClean="0">
              <a:latin typeface="Trebuchet MS" panose="020B0703020202090204" pitchFamily="34" charset="0"/>
            </a:endParaRPr>
          </a:p>
          <a:p>
            <a:pPr fontAlgn="base"/>
            <a:r>
              <a:rPr lang="it-IT" sz="2000" dirty="0" smtClean="0">
                <a:latin typeface="Trebuchet MS" panose="020B0703020202090204" pitchFamily="34" charset="0"/>
              </a:rPr>
              <a:t>The </a:t>
            </a:r>
            <a:r>
              <a:rPr lang="it-IT" sz="2000" dirty="0" err="1">
                <a:latin typeface="Trebuchet MS" panose="020B0703020202090204" pitchFamily="34" charset="0"/>
              </a:rPr>
              <a:t>five</a:t>
            </a:r>
            <a:r>
              <a:rPr lang="it-IT" sz="2000" dirty="0">
                <a:latin typeface="Trebuchet MS" panose="020B0703020202090204" pitchFamily="34" charset="0"/>
              </a:rPr>
              <a:t> design </a:t>
            </a:r>
            <a:r>
              <a:rPr lang="it-IT" sz="2000" dirty="0" err="1">
                <a:latin typeface="Trebuchet MS" panose="020B0703020202090204" pitchFamily="34" charset="0"/>
              </a:rPr>
              <a:t>principles</a:t>
            </a:r>
            <a:r>
              <a:rPr lang="it-IT" sz="2000" dirty="0">
                <a:latin typeface="Trebuchet MS" panose="020B0703020202090204" pitchFamily="34" charset="0"/>
              </a:rPr>
              <a:t> are the </a:t>
            </a:r>
            <a:r>
              <a:rPr lang="it-IT" sz="2000" dirty="0" err="1" smtClean="0">
                <a:latin typeface="Trebuchet MS" panose="020B0703020202090204" pitchFamily="34" charset="0"/>
              </a:rPr>
              <a:t>dimensions</a:t>
            </a:r>
            <a:r>
              <a:rPr lang="it-IT" sz="2000" dirty="0" smtClean="0">
                <a:latin typeface="Trebuchet MS" panose="020B0703020202090204" pitchFamily="34" charset="0"/>
              </a:rPr>
              <a:t> </a:t>
            </a:r>
            <a:r>
              <a:rPr lang="it-IT" sz="2000" dirty="0" err="1" smtClean="0">
                <a:latin typeface="Trebuchet MS" panose="020B0703020202090204" pitchFamily="34" charset="0"/>
              </a:rPr>
              <a:t>that</a:t>
            </a:r>
            <a:r>
              <a:rPr lang="it-IT" sz="2000" dirty="0">
                <a:latin typeface="Trebuchet MS" panose="020B0703020202090204" pitchFamily="34" charset="0"/>
              </a:rPr>
              <a:t>, </a:t>
            </a:r>
            <a:r>
              <a:rPr lang="it-IT" sz="2000" dirty="0" smtClean="0">
                <a:latin typeface="Trebuchet MS" panose="020B0703020202090204" pitchFamily="34" charset="0"/>
              </a:rPr>
              <a:t>in </a:t>
            </a:r>
            <a:r>
              <a:rPr lang="it-IT" sz="2000" dirty="0" err="1" smtClean="0">
                <a:latin typeface="Trebuchet MS" panose="020B0703020202090204" pitchFamily="34" charset="0"/>
              </a:rPr>
              <a:t>different</a:t>
            </a:r>
            <a:r>
              <a:rPr lang="it-IT" sz="2000" dirty="0" smtClean="0">
                <a:latin typeface="Trebuchet MS" panose="020B0703020202090204" pitchFamily="34" charset="0"/>
              </a:rPr>
              <a:t> </a:t>
            </a:r>
            <a:r>
              <a:rPr lang="it-IT" sz="2000" dirty="0" err="1" smtClean="0">
                <a:latin typeface="Trebuchet MS" panose="020B0703020202090204" pitchFamily="34" charset="0"/>
              </a:rPr>
              <a:t>contexts</a:t>
            </a:r>
            <a:r>
              <a:rPr lang="it-IT" sz="2000" dirty="0" smtClean="0">
                <a:latin typeface="Trebuchet MS" panose="020B0703020202090204" pitchFamily="34" charset="0"/>
              </a:rPr>
              <a:t>, </a:t>
            </a:r>
            <a:r>
              <a:rPr lang="it-IT" sz="2000" dirty="0" err="1" smtClean="0">
                <a:latin typeface="Trebuchet MS" panose="020B0703020202090204" pitchFamily="34" charset="0"/>
              </a:rPr>
              <a:t>may</a:t>
            </a:r>
            <a:r>
              <a:rPr lang="it-IT" sz="2000" dirty="0" smtClean="0">
                <a:latin typeface="Trebuchet MS" panose="020B0703020202090204" pitchFamily="34" charset="0"/>
              </a:rPr>
              <a:t> </a:t>
            </a:r>
            <a:r>
              <a:rPr lang="it-IT" sz="2000" dirty="0" err="1" smtClean="0">
                <a:latin typeface="Trebuchet MS" panose="020B0703020202090204" pitchFamily="34" charset="0"/>
              </a:rPr>
              <a:t>enable</a:t>
            </a:r>
            <a:r>
              <a:rPr lang="it-IT" sz="2000" dirty="0" smtClean="0">
                <a:latin typeface="Trebuchet MS" panose="020B0703020202090204" pitchFamily="34" charset="0"/>
              </a:rPr>
              <a:t> the </a:t>
            </a:r>
            <a:r>
              <a:rPr lang="it-IT" sz="2000" dirty="0" err="1">
                <a:latin typeface="Trebuchet MS" panose="020B0703020202090204" pitchFamily="34" charset="0"/>
              </a:rPr>
              <a:t>transition</a:t>
            </a:r>
            <a:r>
              <a:rPr lang="it-IT" sz="2000" dirty="0">
                <a:latin typeface="Trebuchet MS" panose="020B0703020202090204" pitchFamily="34" charset="0"/>
              </a:rPr>
              <a:t> from </a:t>
            </a:r>
            <a:r>
              <a:rPr lang="it-IT" sz="2000" dirty="0" err="1">
                <a:latin typeface="Trebuchet MS" panose="020B0703020202090204" pitchFamily="34" charset="0"/>
              </a:rPr>
              <a:t>urban</a:t>
            </a:r>
            <a:r>
              <a:rPr lang="it-IT" sz="2000" dirty="0">
                <a:latin typeface="Trebuchet MS" panose="020B0703020202090204" pitchFamily="34" charset="0"/>
              </a:rPr>
              <a:t> commons </a:t>
            </a:r>
            <a:r>
              <a:rPr lang="it-IT" sz="2000" dirty="0" err="1">
                <a:latin typeface="Trebuchet MS" panose="020B0703020202090204" pitchFamily="34" charset="0"/>
              </a:rPr>
              <a:t>projects</a:t>
            </a:r>
            <a:r>
              <a:rPr lang="it-IT" sz="2000" dirty="0">
                <a:latin typeface="Trebuchet MS" panose="020B0703020202090204" pitchFamily="34" charset="0"/>
              </a:rPr>
              <a:t> </a:t>
            </a:r>
            <a:r>
              <a:rPr lang="it-IT" sz="2000" dirty="0" smtClean="0">
                <a:latin typeface="Trebuchet MS" panose="020B0703020202090204" pitchFamily="34" charset="0"/>
              </a:rPr>
              <a:t>to </a:t>
            </a:r>
            <a:r>
              <a:rPr lang="it-IT" sz="2000" dirty="0" err="1" smtClean="0">
                <a:latin typeface="Trebuchet MS" panose="020B0703020202090204" pitchFamily="34" charset="0"/>
              </a:rPr>
              <a:t>urban</a:t>
            </a:r>
            <a:r>
              <a:rPr lang="it-IT" sz="2000" dirty="0" smtClean="0">
                <a:latin typeface="Trebuchet MS" panose="020B0703020202090204" pitchFamily="34" charset="0"/>
              </a:rPr>
              <a:t> </a:t>
            </a:r>
            <a:r>
              <a:rPr lang="it-IT" sz="2000" dirty="0">
                <a:latin typeface="Trebuchet MS" panose="020B0703020202090204" pitchFamily="34" charset="0"/>
              </a:rPr>
              <a:t>co-</a:t>
            </a:r>
            <a:r>
              <a:rPr lang="it-IT" sz="2000" dirty="0" smtClean="0">
                <a:latin typeface="Trebuchet MS" panose="020B0703020202090204" pitchFamily="34" charset="0"/>
              </a:rPr>
              <a:t>governance &gt; </a:t>
            </a:r>
            <a:r>
              <a:rPr lang="it-IT" sz="2000" dirty="0" err="1" smtClean="0">
                <a:latin typeface="Trebuchet MS" panose="020B0703020202090204" pitchFamily="34" charset="0"/>
              </a:rPr>
              <a:t>Applying</a:t>
            </a:r>
            <a:r>
              <a:rPr lang="it-IT" sz="2000" dirty="0" smtClean="0">
                <a:latin typeface="Trebuchet MS" panose="020B0703020202090204" pitchFamily="34" charset="0"/>
              </a:rPr>
              <a:t> </a:t>
            </a:r>
            <a:r>
              <a:rPr lang="it-IT" sz="2000" dirty="0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Ostrom in the City</a:t>
            </a:r>
            <a:endParaRPr lang="it-IT" sz="2000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</p:txBody>
      </p:sp>
      <p:pic>
        <p:nvPicPr>
          <p:cNvPr id="6" name="Immagine 3">
            <a:extLst>
              <a:ext uri="{FF2B5EF4-FFF2-40B4-BE49-F238E27FC236}">
                <a16:creationId xmlns:a16="http://schemas.microsoft.com/office/drawing/2014/main" xmlns="" id="{137B27E7-ECFC-3643-BC84-37EF2D7FE6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8229" y="1868730"/>
            <a:ext cx="4932689" cy="421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12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B813BE0A-F8C6-1A4D-B6D9-0120CC26C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83" y="5706512"/>
            <a:ext cx="1267684" cy="111194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E421FA76-CFBA-0145-B493-264225548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396" y="6098331"/>
            <a:ext cx="2057400" cy="71186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2B9D6FEC-3F85-5243-A42E-BAC098524173}"/>
              </a:ext>
            </a:extLst>
          </p:cNvPr>
          <p:cNvSpPr txBox="1"/>
          <p:nvPr/>
        </p:nvSpPr>
        <p:spPr>
          <a:xfrm>
            <a:off x="0" y="0"/>
            <a:ext cx="1206917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Co-City 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Design </a:t>
            </a:r>
            <a:r>
              <a:rPr lang="it-IT" sz="3200" dirty="0" err="1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Principles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 (2)</a:t>
            </a:r>
            <a:endParaRPr lang="it-IT" sz="3200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pPr fontAlgn="base"/>
            <a:r>
              <a:rPr lang="it-IT" dirty="0"/>
              <a:t/>
            </a:r>
            <a:br>
              <a:rPr lang="it-IT" dirty="0"/>
            </a:br>
            <a:endParaRPr lang="it-IT" dirty="0"/>
          </a:p>
          <a:p>
            <a:pPr fontAlgn="base"/>
            <a:r>
              <a:rPr lang="it-IT" dirty="0"/>
              <a:t/>
            </a:r>
            <a:br>
              <a:rPr lang="it-IT" dirty="0"/>
            </a:br>
            <a:endParaRPr lang="it-IT" dirty="0"/>
          </a:p>
          <a:p>
            <a:endParaRPr lang="it-IT" sz="3200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endParaRPr lang="it-IT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pPr algn="ctr"/>
            <a:endParaRPr lang="it-IT" sz="3200" dirty="0">
              <a:latin typeface="Trebuchet MS" panose="020B0703020202090204" pitchFamily="34" charset="0"/>
            </a:endParaRPr>
          </a:p>
          <a:p>
            <a:r>
              <a:rPr lang="it-IT" sz="3200" dirty="0">
                <a:latin typeface="Trebuchet MS" panose="020B0703020202090204" pitchFamily="34" charset="0"/>
              </a:rPr>
              <a:t> </a:t>
            </a:r>
            <a:endParaRPr lang="it-IT" sz="3200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9B865E8D-4F29-794B-8C1F-1805FD20C78E}"/>
              </a:ext>
            </a:extLst>
          </p:cNvPr>
          <p:cNvSpPr txBox="1"/>
          <p:nvPr/>
        </p:nvSpPr>
        <p:spPr>
          <a:xfrm>
            <a:off x="232771" y="510009"/>
            <a:ext cx="11836399" cy="6032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it-IT" dirty="0"/>
          </a:p>
          <a:p>
            <a:pPr fontAlgn="base"/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COLLECTIVE GOVERNANCE</a:t>
            </a:r>
          </a:p>
          <a:p>
            <a:pPr fontAlgn="base"/>
            <a:r>
              <a:rPr lang="it-IT" sz="1600" dirty="0" err="1" smtClean="0">
                <a:latin typeface="Trebuchet MS" panose="020B0703020202090204" pitchFamily="34" charset="0"/>
              </a:rPr>
              <a:t>This</a:t>
            </a:r>
            <a:r>
              <a:rPr lang="it-IT" sz="1600" dirty="0" smtClean="0">
                <a:latin typeface="Trebuchet MS" panose="020B0703020202090204" pitchFamily="34" charset="0"/>
              </a:rPr>
              <a:t> </a:t>
            </a:r>
            <a:r>
              <a:rPr lang="it-IT" sz="1600" dirty="0" err="1">
                <a:latin typeface="Trebuchet MS" panose="020B0703020202090204" pitchFamily="34" charset="0"/>
              </a:rPr>
              <a:t>dimension</a:t>
            </a:r>
            <a:r>
              <a:rPr lang="it-IT" sz="1600" dirty="0">
                <a:latin typeface="Trebuchet MS" panose="020B0703020202090204" pitchFamily="34" charset="0"/>
              </a:rPr>
              <a:t> </a:t>
            </a:r>
            <a:r>
              <a:rPr lang="it-IT" sz="1600" dirty="0" err="1">
                <a:latin typeface="Trebuchet MS" panose="020B0703020202090204" pitchFamily="34" charset="0"/>
              </a:rPr>
              <a:t>refers</a:t>
            </a:r>
            <a:r>
              <a:rPr lang="it-IT" sz="1600" dirty="0">
                <a:latin typeface="Trebuchet MS" panose="020B0703020202090204" pitchFamily="34" charset="0"/>
              </a:rPr>
              <a:t> to the </a:t>
            </a:r>
            <a:r>
              <a:rPr lang="it-IT" sz="1600" dirty="0" err="1">
                <a:latin typeface="Trebuchet MS" panose="020B0703020202090204" pitchFamily="34" charset="0"/>
              </a:rPr>
              <a:t>presence</a:t>
            </a:r>
            <a:r>
              <a:rPr lang="it-IT" sz="1600" dirty="0">
                <a:latin typeface="Trebuchet MS" panose="020B0703020202090204" pitchFamily="34" charset="0"/>
              </a:rPr>
              <a:t> of a multi-stakeholder </a:t>
            </a:r>
            <a:r>
              <a:rPr lang="it-IT" sz="1600" dirty="0" err="1">
                <a:latin typeface="Trebuchet MS" panose="020B0703020202090204" pitchFamily="34" charset="0"/>
              </a:rPr>
              <a:t>scheme</a:t>
            </a:r>
            <a:r>
              <a:rPr lang="it-IT" sz="1600" dirty="0">
                <a:latin typeface="Trebuchet MS" panose="020B0703020202090204" pitchFamily="34" charset="0"/>
              </a:rPr>
              <a:t> </a:t>
            </a:r>
            <a:r>
              <a:rPr lang="it-IT" sz="1600" dirty="0" err="1">
                <a:latin typeface="Trebuchet MS" panose="020B0703020202090204" pitchFamily="34" charset="0"/>
              </a:rPr>
              <a:t>where</a:t>
            </a:r>
            <a:r>
              <a:rPr lang="it-IT" sz="1600" dirty="0">
                <a:latin typeface="Trebuchet MS" panose="020B0703020202090204" pitchFamily="34" charset="0"/>
              </a:rPr>
              <a:t> the community (</a:t>
            </a:r>
            <a:r>
              <a:rPr lang="it-IT" sz="1600" dirty="0" err="1">
                <a:latin typeface="Trebuchet MS" panose="020B0703020202090204" pitchFamily="34" charset="0"/>
              </a:rPr>
              <a:t>organized</a:t>
            </a:r>
            <a:r>
              <a:rPr lang="it-IT" sz="1600" dirty="0">
                <a:latin typeface="Trebuchet MS" panose="020B0703020202090204" pitchFamily="34" charset="0"/>
              </a:rPr>
              <a:t> or </a:t>
            </a:r>
            <a:r>
              <a:rPr lang="it-IT" sz="1600" dirty="0" err="1">
                <a:latin typeface="Trebuchet MS" panose="020B0703020202090204" pitchFamily="34" charset="0"/>
              </a:rPr>
              <a:t>not</a:t>
            </a:r>
            <a:r>
              <a:rPr lang="it-IT" sz="1600" dirty="0">
                <a:latin typeface="Trebuchet MS" panose="020B0703020202090204" pitchFamily="34" charset="0"/>
              </a:rPr>
              <a:t>) </a:t>
            </a:r>
            <a:r>
              <a:rPr lang="it-IT" sz="1600" dirty="0" err="1">
                <a:latin typeface="Trebuchet MS" panose="020B0703020202090204" pitchFamily="34" charset="0"/>
              </a:rPr>
              <a:t>emerges</a:t>
            </a:r>
            <a:r>
              <a:rPr lang="it-IT" sz="1600" dirty="0">
                <a:latin typeface="Trebuchet MS" panose="020B0703020202090204" pitchFamily="34" charset="0"/>
              </a:rPr>
              <a:t> and partner up with public </a:t>
            </a:r>
            <a:r>
              <a:rPr lang="it-IT" sz="1600" dirty="0" err="1">
                <a:latin typeface="Trebuchet MS" panose="020B0703020202090204" pitchFamily="34" charset="0"/>
              </a:rPr>
              <a:t>institutions</a:t>
            </a:r>
            <a:r>
              <a:rPr lang="it-IT" sz="1600" dirty="0">
                <a:latin typeface="Trebuchet MS" panose="020B0703020202090204" pitchFamily="34" charset="0"/>
              </a:rPr>
              <a:t> and the private </a:t>
            </a:r>
            <a:r>
              <a:rPr lang="it-IT" sz="1600" dirty="0" err="1">
                <a:latin typeface="Trebuchet MS" panose="020B0703020202090204" pitchFamily="34" charset="0"/>
              </a:rPr>
              <a:t>sector</a:t>
            </a:r>
            <a:r>
              <a:rPr lang="it-IT" sz="1600" dirty="0">
                <a:latin typeface="Trebuchet MS" panose="020B0703020202090204" pitchFamily="34" charset="0"/>
              </a:rPr>
              <a:t> in the management of the </a:t>
            </a:r>
            <a:r>
              <a:rPr lang="it-IT" sz="1600" dirty="0" err="1">
                <a:latin typeface="Trebuchet MS" panose="020B0703020202090204" pitchFamily="34" charset="0"/>
              </a:rPr>
              <a:t>urban</a:t>
            </a:r>
            <a:r>
              <a:rPr lang="it-IT" sz="1600" dirty="0">
                <a:latin typeface="Trebuchet MS" panose="020B0703020202090204" pitchFamily="34" charset="0"/>
              </a:rPr>
              <a:t> commons</a:t>
            </a:r>
            <a:r>
              <a:rPr lang="it-IT" sz="1600" dirty="0" smtClean="0">
                <a:latin typeface="Trebuchet MS" panose="020B0703020202090204" pitchFamily="34" charset="0"/>
              </a:rPr>
              <a:t>. </a:t>
            </a:r>
            <a:r>
              <a:rPr lang="it-IT" sz="1600" dirty="0" err="1" smtClean="0">
                <a:latin typeface="Trebuchet MS" panose="020B0703020202090204" pitchFamily="34" charset="0"/>
              </a:rPr>
              <a:t>It</a:t>
            </a:r>
            <a:r>
              <a:rPr lang="it-IT" sz="1600" dirty="0" smtClean="0">
                <a:latin typeface="Trebuchet MS" panose="020B0703020202090204" pitchFamily="34" charset="0"/>
              </a:rPr>
              <a:t> </a:t>
            </a:r>
            <a:r>
              <a:rPr lang="it-IT" sz="1600" dirty="0" err="1" smtClean="0">
                <a:latin typeface="Trebuchet MS" panose="020B0703020202090204" pitchFamily="34" charset="0"/>
              </a:rPr>
              <a:t>also</a:t>
            </a:r>
            <a:r>
              <a:rPr lang="it-IT" sz="1600" dirty="0" smtClean="0">
                <a:latin typeface="Trebuchet MS" panose="020B0703020202090204" pitchFamily="34" charset="0"/>
              </a:rPr>
              <a:t> </a:t>
            </a:r>
            <a:r>
              <a:rPr lang="it-IT" sz="1600" dirty="0" err="1" smtClean="0">
                <a:latin typeface="Trebuchet MS" panose="020B0703020202090204" pitchFamily="34" charset="0"/>
              </a:rPr>
              <a:t>signals</a:t>
            </a:r>
            <a:r>
              <a:rPr lang="it-IT" sz="1600" dirty="0" smtClean="0">
                <a:latin typeface="Trebuchet MS" panose="020B0703020202090204" pitchFamily="34" charset="0"/>
              </a:rPr>
              <a:t> the the </a:t>
            </a:r>
            <a:r>
              <a:rPr lang="it-IT" sz="1600" dirty="0" err="1" smtClean="0">
                <a:latin typeface="Trebuchet MS" panose="020B0703020202090204" pitchFamily="34" charset="0"/>
              </a:rPr>
              <a:t>typology</a:t>
            </a:r>
            <a:r>
              <a:rPr lang="it-IT" sz="1600" dirty="0" smtClean="0">
                <a:latin typeface="Trebuchet MS" panose="020B0703020202090204" pitchFamily="34" charset="0"/>
              </a:rPr>
              <a:t> of </a:t>
            </a:r>
            <a:r>
              <a:rPr lang="it-IT" sz="1600" dirty="0" err="1" smtClean="0">
                <a:latin typeface="Trebuchet MS" panose="020B0703020202090204" pitchFamily="34" charset="0"/>
              </a:rPr>
              <a:t>urban</a:t>
            </a:r>
            <a:r>
              <a:rPr lang="it-IT" sz="1600" dirty="0" smtClean="0">
                <a:latin typeface="Trebuchet MS" panose="020B0703020202090204" pitchFamily="34" charset="0"/>
              </a:rPr>
              <a:t> </a:t>
            </a:r>
            <a:r>
              <a:rPr lang="it-IT" sz="1600" dirty="0" err="1" smtClean="0">
                <a:latin typeface="Trebuchet MS" panose="020B0703020202090204" pitchFamily="34" charset="0"/>
              </a:rPr>
              <a:t>resource</a:t>
            </a:r>
            <a:r>
              <a:rPr lang="it-IT" sz="1600" dirty="0" smtClean="0">
                <a:latin typeface="Trebuchet MS" panose="020B0703020202090204" pitchFamily="34" charset="0"/>
              </a:rPr>
              <a:t>, </a:t>
            </a:r>
            <a:r>
              <a:rPr lang="it-IT" sz="1600" dirty="0" err="1" smtClean="0">
                <a:latin typeface="Trebuchet MS" panose="020B0703020202090204" pitchFamily="34" charset="0"/>
              </a:rPr>
              <a:t>asset</a:t>
            </a:r>
            <a:r>
              <a:rPr lang="it-IT" sz="1600" dirty="0" smtClean="0">
                <a:latin typeface="Trebuchet MS" panose="020B0703020202090204" pitchFamily="34" charset="0"/>
              </a:rPr>
              <a:t>, </a:t>
            </a:r>
            <a:r>
              <a:rPr lang="it-IT" sz="1600" dirty="0" err="1" smtClean="0">
                <a:latin typeface="Trebuchet MS" panose="020B0703020202090204" pitchFamily="34" charset="0"/>
              </a:rPr>
              <a:t>infrastructure</a:t>
            </a:r>
            <a:r>
              <a:rPr lang="it-IT" sz="1600" dirty="0" smtClean="0">
                <a:latin typeface="Trebuchet MS" panose="020B0703020202090204" pitchFamily="34" charset="0"/>
              </a:rPr>
              <a:t> </a:t>
            </a:r>
            <a:r>
              <a:rPr lang="it-IT" sz="1600" dirty="0" err="1" smtClean="0">
                <a:latin typeface="Trebuchet MS" panose="020B0703020202090204" pitchFamily="34" charset="0"/>
              </a:rPr>
              <a:t>that</a:t>
            </a:r>
            <a:r>
              <a:rPr lang="it-IT" sz="1600" dirty="0" smtClean="0">
                <a:latin typeface="Trebuchet MS" panose="020B0703020202090204" pitchFamily="34" charset="0"/>
              </a:rPr>
              <a:t> </a:t>
            </a:r>
            <a:r>
              <a:rPr lang="it-IT" sz="1600" dirty="0" err="1" smtClean="0">
                <a:latin typeface="Trebuchet MS" panose="020B0703020202090204" pitchFamily="34" charset="0"/>
              </a:rPr>
              <a:t>is</a:t>
            </a:r>
            <a:r>
              <a:rPr lang="it-IT" sz="1600" dirty="0" smtClean="0">
                <a:latin typeface="Trebuchet MS" panose="020B0703020202090204" pitchFamily="34" charset="0"/>
              </a:rPr>
              <a:t> co-</a:t>
            </a:r>
            <a:r>
              <a:rPr lang="it-IT" sz="1600" dirty="0" err="1" smtClean="0">
                <a:latin typeface="Trebuchet MS" panose="020B0703020202090204" pitchFamily="34" charset="0"/>
              </a:rPr>
              <a:t>governed</a:t>
            </a:r>
            <a:r>
              <a:rPr lang="it-IT" sz="1600" dirty="0" smtClean="0">
                <a:latin typeface="Trebuchet MS" panose="020B0703020202090204" pitchFamily="34" charset="0"/>
              </a:rPr>
              <a:t>.</a:t>
            </a:r>
            <a:endParaRPr lang="it-IT" sz="1600" dirty="0">
              <a:latin typeface="Trebuchet MS" panose="020B0703020202090204" pitchFamily="34" charset="0"/>
            </a:endParaRPr>
          </a:p>
          <a:p>
            <a:pPr fontAlgn="base"/>
            <a:endParaRPr lang="it-IT" sz="1600" b="1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pPr fontAlgn="base"/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ENABLING STATE </a:t>
            </a:r>
          </a:p>
          <a:p>
            <a:pPr fontAlgn="base"/>
            <a:r>
              <a:rPr lang="it-IT" sz="1600" dirty="0" err="1">
                <a:latin typeface="Trebuchet MS" panose="020B0703020202090204" pitchFamily="34" charset="0"/>
              </a:rPr>
              <a:t>It</a:t>
            </a:r>
            <a:r>
              <a:rPr lang="it-IT" sz="1600" dirty="0">
                <a:latin typeface="Trebuchet MS" panose="020B0703020202090204" pitchFamily="34" charset="0"/>
              </a:rPr>
              <a:t> </a:t>
            </a:r>
            <a:r>
              <a:rPr lang="it-IT" sz="1600" dirty="0" err="1">
                <a:latin typeface="Trebuchet MS" panose="020B0703020202090204" pitchFamily="34" charset="0"/>
              </a:rPr>
              <a:t>expresses</a:t>
            </a:r>
            <a:r>
              <a:rPr lang="it-IT" sz="1600" dirty="0">
                <a:latin typeface="Trebuchet MS" panose="020B0703020202090204" pitchFamily="34" charset="0"/>
              </a:rPr>
              <a:t> the </a:t>
            </a:r>
            <a:r>
              <a:rPr lang="it-IT" sz="1600" dirty="0" err="1">
                <a:latin typeface="Trebuchet MS" panose="020B0703020202090204" pitchFamily="34" charset="0"/>
              </a:rPr>
              <a:t>role</a:t>
            </a:r>
            <a:r>
              <a:rPr lang="it-IT" sz="1600" dirty="0">
                <a:latin typeface="Trebuchet MS" panose="020B0703020202090204" pitchFamily="34" charset="0"/>
              </a:rPr>
              <a:t> of the State </a:t>
            </a:r>
            <a:r>
              <a:rPr lang="it-IT" sz="1600" dirty="0" err="1">
                <a:latin typeface="Trebuchet MS" panose="020B0703020202090204" pitchFamily="34" charset="0"/>
              </a:rPr>
              <a:t>supporting</a:t>
            </a:r>
            <a:r>
              <a:rPr lang="it-IT" sz="1600" dirty="0">
                <a:latin typeface="Trebuchet MS" panose="020B0703020202090204" pitchFamily="34" charset="0"/>
              </a:rPr>
              <a:t> and </a:t>
            </a:r>
            <a:r>
              <a:rPr lang="it-IT" sz="1600" dirty="0" err="1">
                <a:latin typeface="Trebuchet MS" panose="020B0703020202090204" pitchFamily="34" charset="0"/>
              </a:rPr>
              <a:t>making</a:t>
            </a:r>
            <a:r>
              <a:rPr lang="it-IT" sz="1600" dirty="0">
                <a:latin typeface="Trebuchet MS" panose="020B0703020202090204" pitchFamily="34" charset="0"/>
              </a:rPr>
              <a:t> the </a:t>
            </a:r>
            <a:r>
              <a:rPr lang="it-IT" sz="1600" dirty="0" err="1">
                <a:latin typeface="Trebuchet MS" panose="020B0703020202090204" pitchFamily="34" charset="0"/>
              </a:rPr>
              <a:t>collective</a:t>
            </a:r>
            <a:r>
              <a:rPr lang="it-IT" sz="1600" dirty="0">
                <a:latin typeface="Trebuchet MS" panose="020B0703020202090204" pitchFamily="34" charset="0"/>
              </a:rPr>
              <a:t> </a:t>
            </a:r>
            <a:r>
              <a:rPr lang="it-IT" sz="1600" dirty="0" err="1">
                <a:latin typeface="Trebuchet MS" panose="020B0703020202090204" pitchFamily="34" charset="0"/>
              </a:rPr>
              <a:t>urban</a:t>
            </a:r>
            <a:r>
              <a:rPr lang="it-IT" sz="1600" dirty="0">
                <a:latin typeface="Trebuchet MS" panose="020B0703020202090204" pitchFamily="34" charset="0"/>
              </a:rPr>
              <a:t> management </a:t>
            </a:r>
            <a:r>
              <a:rPr lang="it-IT" sz="1600" dirty="0" err="1">
                <a:latin typeface="Trebuchet MS" panose="020B0703020202090204" pitchFamily="34" charset="0"/>
              </a:rPr>
              <a:t>possible</a:t>
            </a:r>
            <a:r>
              <a:rPr lang="it-IT" sz="1600" dirty="0">
                <a:latin typeface="Trebuchet MS" panose="020B0703020202090204" pitchFamily="34" charset="0"/>
              </a:rPr>
              <a:t>.</a:t>
            </a:r>
          </a:p>
          <a:p>
            <a:pPr fontAlgn="base"/>
            <a:endParaRPr lang="it-IT" dirty="0">
              <a:latin typeface="Trebuchet MS" panose="020B0703020202090204" pitchFamily="34" charset="0"/>
            </a:endParaRPr>
          </a:p>
          <a:p>
            <a:pPr fontAlgn="base"/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POOLING ECONOMIES </a:t>
            </a:r>
          </a:p>
          <a:p>
            <a:pPr fontAlgn="base"/>
            <a:r>
              <a:rPr lang="it-IT" sz="1600" dirty="0" err="1" smtClean="0">
                <a:latin typeface="Trebuchet MS" panose="020B0703020202090204" pitchFamily="34" charset="0"/>
              </a:rPr>
              <a:t>It</a:t>
            </a:r>
            <a:r>
              <a:rPr lang="it-IT" sz="1600" dirty="0" smtClean="0">
                <a:latin typeface="Trebuchet MS" panose="020B0703020202090204" pitchFamily="34" charset="0"/>
              </a:rPr>
              <a:t> </a:t>
            </a:r>
            <a:r>
              <a:rPr lang="it-IT" sz="1600" dirty="0" err="1" smtClean="0">
                <a:latin typeface="Trebuchet MS" panose="020B0703020202090204" pitchFamily="34" charset="0"/>
              </a:rPr>
              <a:t>reveals</a:t>
            </a:r>
            <a:r>
              <a:rPr lang="it-IT" sz="1600" dirty="0" smtClean="0">
                <a:latin typeface="Trebuchet MS" panose="020B0703020202090204" pitchFamily="34" charset="0"/>
              </a:rPr>
              <a:t> </a:t>
            </a:r>
            <a:r>
              <a:rPr lang="it-IT" sz="1600" dirty="0">
                <a:latin typeface="Trebuchet MS" panose="020B0703020202090204" pitchFamily="34" charset="0"/>
              </a:rPr>
              <a:t>the </a:t>
            </a:r>
            <a:r>
              <a:rPr lang="it-IT" sz="1600" dirty="0" err="1">
                <a:latin typeface="Trebuchet MS" panose="020B0703020202090204" pitchFamily="34" charset="0"/>
              </a:rPr>
              <a:t>presence</a:t>
            </a:r>
            <a:r>
              <a:rPr lang="it-IT" sz="1600" dirty="0">
                <a:latin typeface="Trebuchet MS" panose="020B0703020202090204" pitchFamily="34" charset="0"/>
              </a:rPr>
              <a:t> of </a:t>
            </a:r>
            <a:r>
              <a:rPr lang="it-IT" sz="1600" dirty="0" err="1">
                <a:latin typeface="Trebuchet MS" panose="020B0703020202090204" pitchFamily="34" charset="0"/>
              </a:rPr>
              <a:t>autonomous</a:t>
            </a:r>
            <a:r>
              <a:rPr lang="it-IT" sz="1600" dirty="0">
                <a:latin typeface="Trebuchet MS" panose="020B0703020202090204" pitchFamily="34" charset="0"/>
              </a:rPr>
              <a:t> </a:t>
            </a:r>
            <a:r>
              <a:rPr lang="it-IT" sz="1600" dirty="0" err="1">
                <a:latin typeface="Trebuchet MS" panose="020B0703020202090204" pitchFamily="34" charset="0"/>
              </a:rPr>
              <a:t>institutions</a:t>
            </a:r>
            <a:r>
              <a:rPr lang="it-IT" sz="1600" dirty="0">
                <a:latin typeface="Trebuchet MS" panose="020B0703020202090204" pitchFamily="34" charset="0"/>
              </a:rPr>
              <a:t>, </a:t>
            </a:r>
            <a:r>
              <a:rPr lang="it-IT" sz="1600" dirty="0" err="1">
                <a:latin typeface="Trebuchet MS" panose="020B0703020202090204" pitchFamily="34" charset="0"/>
              </a:rPr>
              <a:t>managed</a:t>
            </a:r>
            <a:r>
              <a:rPr lang="it-IT" sz="1600" dirty="0">
                <a:latin typeface="Trebuchet MS" panose="020B0703020202090204" pitchFamily="34" charset="0"/>
              </a:rPr>
              <a:t> or </a:t>
            </a:r>
            <a:r>
              <a:rPr lang="it-IT" sz="1600" dirty="0" err="1">
                <a:latin typeface="Trebuchet MS" panose="020B0703020202090204" pitchFamily="34" charset="0"/>
              </a:rPr>
              <a:t>owned</a:t>
            </a:r>
            <a:r>
              <a:rPr lang="it-IT" sz="1600" dirty="0">
                <a:latin typeface="Trebuchet MS" panose="020B0703020202090204" pitchFamily="34" charset="0"/>
              </a:rPr>
              <a:t> by </a:t>
            </a:r>
            <a:r>
              <a:rPr lang="it-IT" sz="1600" dirty="0" err="1">
                <a:latin typeface="Trebuchet MS" panose="020B0703020202090204" pitchFamily="34" charset="0"/>
              </a:rPr>
              <a:t>local</a:t>
            </a:r>
            <a:r>
              <a:rPr lang="it-IT" sz="1600" dirty="0">
                <a:latin typeface="Trebuchet MS" panose="020B0703020202090204" pitchFamily="34" charset="0"/>
              </a:rPr>
              <a:t> </a:t>
            </a:r>
            <a:r>
              <a:rPr lang="it-IT" sz="1600" dirty="0" err="1">
                <a:latin typeface="Trebuchet MS" panose="020B0703020202090204" pitchFamily="34" charset="0"/>
              </a:rPr>
              <a:t>communities</a:t>
            </a:r>
            <a:r>
              <a:rPr lang="it-IT" sz="1600" dirty="0">
                <a:latin typeface="Trebuchet MS" panose="020B0703020202090204" pitchFamily="34" charset="0"/>
              </a:rPr>
              <a:t>, </a:t>
            </a:r>
            <a:r>
              <a:rPr lang="it-IT" sz="1600" dirty="0" err="1">
                <a:latin typeface="Trebuchet MS" panose="020B0703020202090204" pitchFamily="34" charset="0"/>
              </a:rPr>
              <a:t>operating</a:t>
            </a:r>
            <a:r>
              <a:rPr lang="it-IT" sz="1600" dirty="0">
                <a:latin typeface="Trebuchet MS" panose="020B0703020202090204" pitchFamily="34" charset="0"/>
              </a:rPr>
              <a:t> </a:t>
            </a:r>
            <a:r>
              <a:rPr lang="it-IT" sz="1600" dirty="0" err="1">
                <a:latin typeface="Trebuchet MS" panose="020B0703020202090204" pitchFamily="34" charset="0"/>
              </a:rPr>
              <a:t>within</a:t>
            </a:r>
            <a:r>
              <a:rPr lang="it-IT" sz="1600" dirty="0">
                <a:latin typeface="Trebuchet MS" panose="020B0703020202090204" pitchFamily="34" charset="0"/>
              </a:rPr>
              <a:t> non-</a:t>
            </a:r>
            <a:r>
              <a:rPr lang="it-IT" sz="1600" dirty="0" err="1">
                <a:latin typeface="Trebuchet MS" panose="020B0703020202090204" pitchFamily="34" charset="0"/>
              </a:rPr>
              <a:t>mainstream</a:t>
            </a:r>
            <a:r>
              <a:rPr lang="it-IT" sz="1600" dirty="0">
                <a:latin typeface="Trebuchet MS" panose="020B0703020202090204" pitchFamily="34" charset="0"/>
              </a:rPr>
              <a:t> </a:t>
            </a:r>
            <a:r>
              <a:rPr lang="it-IT" sz="1600" dirty="0" err="1">
                <a:latin typeface="Trebuchet MS" panose="020B0703020202090204" pitchFamily="34" charset="0"/>
              </a:rPr>
              <a:t>economic</a:t>
            </a:r>
            <a:r>
              <a:rPr lang="it-IT" sz="1600" dirty="0">
                <a:latin typeface="Trebuchet MS" panose="020B0703020202090204" pitchFamily="34" charset="0"/>
              </a:rPr>
              <a:t> </a:t>
            </a:r>
            <a:r>
              <a:rPr lang="it-IT" sz="1600" dirty="0" err="1">
                <a:latin typeface="Trebuchet MS" panose="020B0703020202090204" pitchFamily="34" charset="0"/>
              </a:rPr>
              <a:t>systems</a:t>
            </a:r>
            <a:r>
              <a:rPr lang="it-IT" sz="1600" dirty="0">
                <a:latin typeface="Trebuchet MS" panose="020B0703020202090204" pitchFamily="34" charset="0"/>
              </a:rPr>
              <a:t>, </a:t>
            </a:r>
            <a:r>
              <a:rPr lang="it-IT" sz="1600" dirty="0" err="1">
                <a:latin typeface="Trebuchet MS" panose="020B0703020202090204" pitchFamily="34" charset="0"/>
              </a:rPr>
              <a:t>such</a:t>
            </a:r>
            <a:r>
              <a:rPr lang="it-IT" sz="1600" dirty="0">
                <a:latin typeface="Trebuchet MS" panose="020B0703020202090204" pitchFamily="34" charset="0"/>
              </a:rPr>
              <a:t> </a:t>
            </a:r>
            <a:r>
              <a:rPr lang="it-IT" sz="1600" dirty="0" err="1">
                <a:latin typeface="Trebuchet MS" panose="020B0703020202090204" pitchFamily="34" charset="0"/>
              </a:rPr>
              <a:t>as</a:t>
            </a:r>
            <a:r>
              <a:rPr lang="it-IT" sz="1600" dirty="0">
                <a:latin typeface="Trebuchet MS" panose="020B0703020202090204" pitchFamily="34" charset="0"/>
              </a:rPr>
              <a:t> collaborative, cooperative, </a:t>
            </a:r>
            <a:r>
              <a:rPr lang="it-IT" sz="1600" dirty="0" err="1">
                <a:latin typeface="Trebuchet MS" panose="020B0703020202090204" pitchFamily="34" charset="0"/>
              </a:rPr>
              <a:t>circular</a:t>
            </a:r>
            <a:r>
              <a:rPr lang="it-IT" sz="1600" dirty="0">
                <a:latin typeface="Trebuchet MS" panose="020B0703020202090204" pitchFamily="34" charset="0"/>
              </a:rPr>
              <a:t> </a:t>
            </a:r>
            <a:r>
              <a:rPr lang="it-IT" sz="1600" dirty="0" err="1">
                <a:latin typeface="Trebuchet MS" panose="020B0703020202090204" pitchFamily="34" charset="0"/>
              </a:rPr>
              <a:t>economies</a:t>
            </a:r>
            <a:r>
              <a:rPr lang="it-IT" sz="1600" dirty="0">
                <a:latin typeface="Trebuchet MS" panose="020B0703020202090204" pitchFamily="34" charset="0"/>
              </a:rPr>
              <a:t>, for the </a:t>
            </a:r>
            <a:r>
              <a:rPr lang="it-IT" sz="1600" dirty="0" err="1">
                <a:latin typeface="Trebuchet MS" panose="020B0703020202090204" pitchFamily="34" charset="0"/>
              </a:rPr>
              <a:t>creation</a:t>
            </a:r>
            <a:r>
              <a:rPr lang="it-IT" sz="1600" dirty="0">
                <a:latin typeface="Trebuchet MS" panose="020B0703020202090204" pitchFamily="34" charset="0"/>
              </a:rPr>
              <a:t> of new </a:t>
            </a:r>
            <a:r>
              <a:rPr lang="it-IT" sz="1600" dirty="0" smtClean="0">
                <a:latin typeface="Trebuchet MS" panose="020B0703020202090204" pitchFamily="34" charset="0"/>
              </a:rPr>
              <a:t>job </a:t>
            </a:r>
            <a:r>
              <a:rPr lang="it-IT" sz="1600" dirty="0" err="1" smtClean="0">
                <a:latin typeface="Trebuchet MS" panose="020B0703020202090204" pitchFamily="34" charset="0"/>
              </a:rPr>
              <a:t>opportunities</a:t>
            </a:r>
            <a:r>
              <a:rPr lang="it-IT" sz="1600" dirty="0" smtClean="0">
                <a:latin typeface="Trebuchet MS" panose="020B0703020202090204" pitchFamily="34" charset="0"/>
              </a:rPr>
              <a:t> </a:t>
            </a:r>
            <a:r>
              <a:rPr lang="it-IT" sz="1600" dirty="0">
                <a:latin typeface="Trebuchet MS" panose="020B0703020202090204" pitchFamily="34" charset="0"/>
              </a:rPr>
              <a:t>and </a:t>
            </a:r>
            <a:r>
              <a:rPr lang="it-IT" sz="1600" dirty="0" err="1" smtClean="0">
                <a:latin typeface="Trebuchet MS" panose="020B0703020202090204" pitchFamily="34" charset="0"/>
              </a:rPr>
              <a:t>services</a:t>
            </a:r>
            <a:r>
              <a:rPr lang="it-IT" sz="1600" dirty="0" smtClean="0">
                <a:latin typeface="Trebuchet MS" panose="020B0703020202090204" pitchFamily="34" charset="0"/>
              </a:rPr>
              <a:t> in </a:t>
            </a:r>
            <a:r>
              <a:rPr lang="it-IT" sz="1600" dirty="0" err="1" smtClean="0">
                <a:latin typeface="Trebuchet MS" panose="020B0703020202090204" pitchFamily="34" charset="0"/>
              </a:rPr>
              <a:t>dsitressed</a:t>
            </a:r>
            <a:r>
              <a:rPr lang="it-IT" sz="1600" dirty="0" smtClean="0">
                <a:latin typeface="Trebuchet MS" panose="020B0703020202090204" pitchFamily="34" charset="0"/>
              </a:rPr>
              <a:t> </a:t>
            </a:r>
            <a:r>
              <a:rPr lang="it-IT" sz="1600" dirty="0" err="1" smtClean="0">
                <a:latin typeface="Trebuchet MS" panose="020B0703020202090204" pitchFamily="34" charset="0"/>
              </a:rPr>
              <a:t>neighborhoods</a:t>
            </a:r>
            <a:r>
              <a:rPr lang="it-IT" sz="1600" dirty="0" smtClean="0">
                <a:latin typeface="Trebuchet MS" panose="020B0703020202090204" pitchFamily="34" charset="0"/>
              </a:rPr>
              <a:t> or </a:t>
            </a:r>
            <a:r>
              <a:rPr lang="it-IT" sz="1600" dirty="0" err="1" smtClean="0">
                <a:latin typeface="Trebuchet MS" panose="020B0703020202090204" pitchFamily="34" charset="0"/>
              </a:rPr>
              <a:t>cities</a:t>
            </a:r>
            <a:r>
              <a:rPr lang="it-IT" sz="1600" dirty="0" smtClean="0">
                <a:latin typeface="Trebuchet MS" panose="020B0703020202090204" pitchFamily="34" charset="0"/>
              </a:rPr>
              <a:t>.</a:t>
            </a:r>
            <a:endParaRPr lang="it-IT" sz="1600" dirty="0">
              <a:latin typeface="Trebuchet MS" panose="020B0703020202090204" pitchFamily="34" charset="0"/>
            </a:endParaRPr>
          </a:p>
          <a:p>
            <a:pPr fontAlgn="base"/>
            <a:endParaRPr lang="it-IT" sz="1600" b="1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pPr fontAlgn="base"/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TECH JUSTICE</a:t>
            </a:r>
          </a:p>
          <a:p>
            <a:pPr fontAlgn="base"/>
            <a:r>
              <a:rPr lang="it-IT" sz="1600" dirty="0">
                <a:latin typeface="Trebuchet MS" panose="020B0703020202090204" pitchFamily="34" charset="0"/>
              </a:rPr>
              <a:t>Open </a:t>
            </a:r>
            <a:r>
              <a:rPr lang="it-IT" sz="1600" dirty="0" err="1">
                <a:latin typeface="Trebuchet MS" panose="020B0703020202090204" pitchFamily="34" charset="0"/>
              </a:rPr>
              <a:t>access</a:t>
            </a:r>
            <a:r>
              <a:rPr lang="it-IT" sz="1600" dirty="0">
                <a:latin typeface="Trebuchet MS" panose="020B0703020202090204" pitchFamily="34" charset="0"/>
              </a:rPr>
              <a:t> to </a:t>
            </a:r>
            <a:r>
              <a:rPr lang="it-IT" sz="1600" dirty="0" err="1">
                <a:latin typeface="Trebuchet MS" panose="020B0703020202090204" pitchFamily="34" charset="0"/>
              </a:rPr>
              <a:t>technological</a:t>
            </a:r>
            <a:r>
              <a:rPr lang="it-IT" sz="1600" dirty="0">
                <a:latin typeface="Trebuchet MS" panose="020B0703020202090204" pitchFamily="34" charset="0"/>
              </a:rPr>
              <a:t> and </a:t>
            </a:r>
            <a:r>
              <a:rPr lang="it-IT" sz="1600" dirty="0" err="1">
                <a:latin typeface="Trebuchet MS" panose="020B0703020202090204" pitchFamily="34" charset="0"/>
              </a:rPr>
              <a:t>digital</a:t>
            </a:r>
            <a:r>
              <a:rPr lang="it-IT" sz="1600" dirty="0">
                <a:latin typeface="Trebuchet MS" panose="020B0703020202090204" pitchFamily="34" charset="0"/>
              </a:rPr>
              <a:t> </a:t>
            </a:r>
            <a:r>
              <a:rPr lang="it-IT" sz="1600" dirty="0" err="1">
                <a:latin typeface="Trebuchet MS" panose="020B0703020202090204" pitchFamily="34" charset="0"/>
              </a:rPr>
              <a:t>urban</a:t>
            </a:r>
            <a:r>
              <a:rPr lang="it-IT" sz="1600" dirty="0">
                <a:latin typeface="Trebuchet MS" panose="020B0703020202090204" pitchFamily="34" charset="0"/>
              </a:rPr>
              <a:t> </a:t>
            </a:r>
            <a:r>
              <a:rPr lang="it-IT" sz="1600" dirty="0" err="1">
                <a:latin typeface="Trebuchet MS" panose="020B0703020202090204" pitchFamily="34" charset="0"/>
              </a:rPr>
              <a:t>infrastructure</a:t>
            </a:r>
            <a:r>
              <a:rPr lang="it-IT" sz="1600" dirty="0">
                <a:latin typeface="Trebuchet MS" panose="020B0703020202090204" pitchFamily="34" charset="0"/>
              </a:rPr>
              <a:t> and data </a:t>
            </a:r>
            <a:r>
              <a:rPr lang="it-IT" sz="1600" dirty="0" err="1">
                <a:latin typeface="Trebuchet MS" panose="020B0703020202090204" pitchFamily="34" charset="0"/>
              </a:rPr>
              <a:t>is</a:t>
            </a:r>
            <a:r>
              <a:rPr lang="it-IT" sz="1600" dirty="0">
                <a:latin typeface="Trebuchet MS" panose="020B0703020202090204" pitchFamily="34" charset="0"/>
              </a:rPr>
              <a:t> an </a:t>
            </a:r>
            <a:r>
              <a:rPr lang="it-IT" sz="1600" dirty="0" err="1">
                <a:latin typeface="Trebuchet MS" panose="020B0703020202090204" pitchFamily="34" charset="0"/>
              </a:rPr>
              <a:t>enabling</a:t>
            </a:r>
            <a:r>
              <a:rPr lang="it-IT" sz="1600" dirty="0">
                <a:latin typeface="Trebuchet MS" panose="020B0703020202090204" pitchFamily="34" charset="0"/>
              </a:rPr>
              <a:t> driver of </a:t>
            </a:r>
            <a:r>
              <a:rPr lang="it-IT" sz="1600" dirty="0" err="1">
                <a:latin typeface="Trebuchet MS" panose="020B0703020202090204" pitchFamily="34" charset="0"/>
              </a:rPr>
              <a:t>cooperation</a:t>
            </a:r>
            <a:r>
              <a:rPr lang="it-IT" sz="1600" dirty="0">
                <a:latin typeface="Trebuchet MS" panose="020B0703020202090204" pitchFamily="34" charset="0"/>
              </a:rPr>
              <a:t> and co-</a:t>
            </a:r>
            <a:r>
              <a:rPr lang="it-IT" sz="1600" dirty="0" err="1">
                <a:latin typeface="Trebuchet MS" panose="020B0703020202090204" pitchFamily="34" charset="0"/>
              </a:rPr>
              <a:t>creation</a:t>
            </a:r>
            <a:r>
              <a:rPr lang="it-IT" sz="1600" dirty="0">
                <a:latin typeface="Trebuchet MS" panose="020B0703020202090204" pitchFamily="34" charset="0"/>
              </a:rPr>
              <a:t> of </a:t>
            </a:r>
            <a:r>
              <a:rPr lang="it-IT" sz="1600" dirty="0" err="1">
                <a:latin typeface="Trebuchet MS" panose="020B0703020202090204" pitchFamily="34" charset="0"/>
              </a:rPr>
              <a:t>urban</a:t>
            </a:r>
            <a:r>
              <a:rPr lang="it-IT" sz="1600" dirty="0">
                <a:latin typeface="Trebuchet MS" panose="020B0703020202090204" pitchFamily="34" charset="0"/>
              </a:rPr>
              <a:t> commons</a:t>
            </a:r>
            <a:r>
              <a:rPr lang="it-IT" sz="1600" dirty="0" smtClean="0">
                <a:latin typeface="Trebuchet MS" panose="020B0703020202090204" pitchFamily="34" charset="0"/>
              </a:rPr>
              <a:t>.</a:t>
            </a:r>
          </a:p>
          <a:p>
            <a:pPr fontAlgn="base"/>
            <a:endParaRPr lang="it-IT" dirty="0">
              <a:latin typeface="Trebuchet MS" panose="020B0703020202090204" pitchFamily="34" charset="0"/>
            </a:endParaRPr>
          </a:p>
          <a:p>
            <a:pPr fontAlgn="base"/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EXPERIMENTALISM </a:t>
            </a:r>
          </a:p>
          <a:p>
            <a:pPr fontAlgn="base"/>
            <a:r>
              <a:rPr lang="it-IT" sz="1600" dirty="0" err="1">
                <a:latin typeface="Trebuchet MS" panose="020B0703020202090204" pitchFamily="34" charset="0"/>
              </a:rPr>
              <a:t>This</a:t>
            </a:r>
            <a:r>
              <a:rPr lang="it-IT" sz="1600" dirty="0">
                <a:latin typeface="Trebuchet MS" panose="020B0703020202090204" pitchFamily="34" charset="0"/>
              </a:rPr>
              <a:t> </a:t>
            </a:r>
            <a:r>
              <a:rPr lang="it-IT" sz="1600" dirty="0" err="1">
                <a:latin typeface="Trebuchet MS" panose="020B0703020202090204" pitchFamily="34" charset="0"/>
              </a:rPr>
              <a:t>principle</a:t>
            </a:r>
            <a:r>
              <a:rPr lang="it-IT" sz="1600" dirty="0">
                <a:latin typeface="Trebuchet MS" panose="020B0703020202090204" pitchFamily="34" charset="0"/>
              </a:rPr>
              <a:t> </a:t>
            </a:r>
            <a:r>
              <a:rPr lang="it-IT" sz="1600" dirty="0" err="1">
                <a:latin typeface="Trebuchet MS" panose="020B0703020202090204" pitchFamily="34" charset="0"/>
              </a:rPr>
              <a:t>links</a:t>
            </a:r>
            <a:r>
              <a:rPr lang="it-IT" sz="1600" dirty="0">
                <a:latin typeface="Trebuchet MS" panose="020B0703020202090204" pitchFamily="34" charset="0"/>
              </a:rPr>
              <a:t> to the </a:t>
            </a:r>
            <a:r>
              <a:rPr lang="it-IT" sz="1600" dirty="0" err="1">
                <a:latin typeface="Trebuchet MS" panose="020B0703020202090204" pitchFamily="34" charset="0"/>
              </a:rPr>
              <a:t>presence</a:t>
            </a:r>
            <a:r>
              <a:rPr lang="it-IT" sz="1600" dirty="0">
                <a:latin typeface="Trebuchet MS" panose="020B0703020202090204" pitchFamily="34" charset="0"/>
              </a:rPr>
              <a:t> of a site-</a:t>
            </a:r>
            <a:r>
              <a:rPr lang="it-IT" sz="1600" dirty="0" err="1">
                <a:latin typeface="Trebuchet MS" panose="020B0703020202090204" pitchFamily="34" charset="0"/>
              </a:rPr>
              <a:t>specific</a:t>
            </a:r>
            <a:r>
              <a:rPr lang="it-IT" sz="1600" dirty="0">
                <a:latin typeface="Trebuchet MS" panose="020B0703020202090204" pitchFamily="34" charset="0"/>
              </a:rPr>
              <a:t> and iterative bottom-up </a:t>
            </a:r>
            <a:r>
              <a:rPr lang="it-IT" sz="1600" dirty="0" err="1">
                <a:latin typeface="Trebuchet MS" panose="020B0703020202090204" pitchFamily="34" charset="0"/>
              </a:rPr>
              <a:t>approach</a:t>
            </a:r>
            <a:r>
              <a:rPr lang="it-IT" sz="1600" dirty="0">
                <a:latin typeface="Trebuchet MS" panose="020B0703020202090204" pitchFamily="34" charset="0"/>
              </a:rPr>
              <a:t> to design </a:t>
            </a:r>
            <a:r>
              <a:rPr lang="it-IT" sz="1600" dirty="0" err="1">
                <a:latin typeface="Trebuchet MS" panose="020B0703020202090204" pitchFamily="34" charset="0"/>
              </a:rPr>
              <a:t>legal</a:t>
            </a:r>
            <a:r>
              <a:rPr lang="it-IT" sz="1600" dirty="0">
                <a:latin typeface="Trebuchet MS" panose="020B0703020202090204" pitchFamily="34" charset="0"/>
              </a:rPr>
              <a:t> and policy </a:t>
            </a:r>
            <a:r>
              <a:rPr lang="it-IT" sz="1600" dirty="0" err="1">
                <a:latin typeface="Trebuchet MS" panose="020B0703020202090204" pitchFamily="34" charset="0"/>
              </a:rPr>
              <a:t>innovations</a:t>
            </a:r>
            <a:r>
              <a:rPr lang="it-IT" sz="1600" dirty="0">
                <a:latin typeface="Trebuchet MS" panose="020B0703020202090204" pitchFamily="34" charset="0"/>
              </a:rPr>
              <a:t> for the co-governance of the </a:t>
            </a:r>
            <a:r>
              <a:rPr lang="it-IT" sz="1600" dirty="0" err="1">
                <a:latin typeface="Trebuchet MS" panose="020B0703020202090204" pitchFamily="34" charset="0"/>
              </a:rPr>
              <a:t>local</a:t>
            </a:r>
            <a:r>
              <a:rPr lang="it-IT" sz="1600" dirty="0">
                <a:latin typeface="Trebuchet MS" panose="020B0703020202090204" pitchFamily="34" charset="0"/>
              </a:rPr>
              <a:t> </a:t>
            </a:r>
            <a:r>
              <a:rPr lang="it-IT" sz="1600" dirty="0" err="1">
                <a:latin typeface="Trebuchet MS" panose="020B0703020202090204" pitchFamily="34" charset="0"/>
              </a:rPr>
              <a:t>urban</a:t>
            </a:r>
            <a:r>
              <a:rPr lang="it-IT" sz="1600" dirty="0">
                <a:latin typeface="Trebuchet MS" panose="020B0703020202090204" pitchFamily="34" charset="0"/>
              </a:rPr>
              <a:t> commons.</a:t>
            </a:r>
          </a:p>
          <a:p>
            <a:pPr fontAlgn="base"/>
            <a:endParaRPr lang="it-IT" sz="1600" dirty="0">
              <a:latin typeface="Trebuchet MS" panose="020B0703020202090204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7674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B813BE0A-F8C6-1A4D-B6D9-0120CC26C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54" y="5735758"/>
            <a:ext cx="1267684" cy="111194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E421FA76-CFBA-0145-B493-264225548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8397" y="6044262"/>
            <a:ext cx="2167605" cy="71186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2B9D6FEC-3F85-5243-A42E-BAC098524173}"/>
              </a:ext>
            </a:extLst>
          </p:cNvPr>
          <p:cNvSpPr txBox="1"/>
          <p:nvPr/>
        </p:nvSpPr>
        <p:spPr>
          <a:xfrm>
            <a:off x="59576" y="0"/>
            <a:ext cx="1206917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Co-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City – Design </a:t>
            </a:r>
            <a:r>
              <a:rPr lang="it-IT" sz="3200" dirty="0" err="1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Principles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 (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3)</a:t>
            </a:r>
          </a:p>
          <a:p>
            <a:endParaRPr lang="it-IT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pPr algn="ctr"/>
            <a:endParaRPr lang="it-IT" sz="3200" dirty="0">
              <a:latin typeface="Trebuchet MS" panose="020B0703020202090204" pitchFamily="34" charset="0"/>
            </a:endParaRPr>
          </a:p>
          <a:p>
            <a:r>
              <a:rPr lang="it-IT" sz="3200" dirty="0">
                <a:latin typeface="Trebuchet MS" panose="020B0703020202090204" pitchFamily="34" charset="0"/>
              </a:rPr>
              <a:t> </a:t>
            </a:r>
            <a:endParaRPr lang="it-IT" sz="3200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45CFA9B5-A4C3-1743-B8D8-BE611235F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043" y="715646"/>
            <a:ext cx="8319534" cy="567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61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B813BE0A-F8C6-1A4D-B6D9-0120CC26C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83" y="5706512"/>
            <a:ext cx="1267684" cy="111194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E421FA76-CFBA-0145-B493-264225548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747" y="6008504"/>
            <a:ext cx="2057400" cy="71186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2B9D6FEC-3F85-5243-A42E-BAC098524173}"/>
              </a:ext>
            </a:extLst>
          </p:cNvPr>
          <p:cNvSpPr txBox="1"/>
          <p:nvPr/>
        </p:nvSpPr>
        <p:spPr>
          <a:xfrm>
            <a:off x="122830" y="26718"/>
            <a:ext cx="120691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Co-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City Project </a:t>
            </a:r>
            <a:r>
              <a:rPr lang="it-IT" sz="3200" dirty="0" err="1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Cycle</a:t>
            </a:r>
            <a:endParaRPr lang="it-IT" sz="3200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r>
              <a:rPr lang="it-IT" sz="2400" dirty="0" err="1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Six-step</a:t>
            </a: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it-IT" sz="2400" dirty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Project </a:t>
            </a:r>
            <a:r>
              <a:rPr lang="it-IT" sz="2400" dirty="0" err="1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Cycle</a:t>
            </a:r>
            <a:r>
              <a:rPr lang="it-IT" sz="3200" dirty="0" smtClean="0">
                <a:latin typeface="Trebuchet MS" panose="020B0703020202090204" pitchFamily="34" charset="0"/>
              </a:rPr>
              <a:t> </a:t>
            </a:r>
            <a:r>
              <a:rPr lang="it-IT" sz="2400" dirty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+ </a:t>
            </a:r>
            <a:r>
              <a:rPr lang="it-IT" sz="2400" dirty="0" err="1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Five</a:t>
            </a: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it-IT" sz="2400" dirty="0" err="1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professional</a:t>
            </a:r>
            <a:r>
              <a:rPr lang="it-IT" sz="2400" dirty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it-IT" sz="2400" dirty="0" err="1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skills</a:t>
            </a: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 (an </a:t>
            </a:r>
            <a:r>
              <a:rPr lang="it-IT" sz="2400" dirty="0" err="1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integrated</a:t>
            </a: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 task force)</a:t>
            </a:r>
            <a:endParaRPr lang="it-IT" sz="2400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2607C146-9547-6E42-A1C4-395D6685B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135" y="1133868"/>
            <a:ext cx="5952855" cy="504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11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B813BE0A-F8C6-1A4D-B6D9-0120CC26C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83" y="5706512"/>
            <a:ext cx="1267684" cy="111194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E421FA76-CFBA-0145-B493-264225548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339" y="6106592"/>
            <a:ext cx="2057400" cy="71186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665705A0-0EDF-7643-828F-21E6719B79D8}"/>
              </a:ext>
            </a:extLst>
          </p:cNvPr>
          <p:cNvSpPr txBox="1"/>
          <p:nvPr/>
        </p:nvSpPr>
        <p:spPr>
          <a:xfrm>
            <a:off x="122830" y="120314"/>
            <a:ext cx="120691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Co-Rome Project  </a:t>
            </a:r>
          </a:p>
          <a:p>
            <a:endParaRPr lang="it-IT" sz="2000" dirty="0">
              <a:latin typeface="Trebuchet MS" panose="020B0703020202090204" pitchFamily="34" charset="0"/>
            </a:endParaRPr>
          </a:p>
          <a:p>
            <a:pPr marL="457200" indent="-457200">
              <a:buAutoNum type="arabicPeriod"/>
            </a:pPr>
            <a:endParaRPr lang="it-IT" sz="2000" b="1" dirty="0" smtClean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pPr marL="457200" indent="-457200">
              <a:buAutoNum type="arabicPeriod"/>
            </a:pPr>
            <a:endParaRPr lang="it-IT" sz="2000" b="1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pPr marL="457200" indent="-457200">
              <a:buAutoNum type="arabicPeriod"/>
            </a:pPr>
            <a:r>
              <a:rPr lang="it-IT" sz="2000" b="1" dirty="0" smtClean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Cheap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talking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it-IT" sz="2000" dirty="0" err="1">
                <a:latin typeface="Trebuchet MS" panose="020B0703020202090204" pitchFamily="34" charset="0"/>
              </a:rPr>
              <a:t>at</a:t>
            </a:r>
            <a:r>
              <a:rPr lang="it-IT" sz="2000" dirty="0">
                <a:latin typeface="Trebuchet MS" panose="020B0703020202090204" pitchFamily="34" charset="0"/>
              </a:rPr>
              <a:t> LUISS University - </a:t>
            </a:r>
            <a:r>
              <a:rPr lang="it-IT" dirty="0" err="1">
                <a:latin typeface="Trebuchet MS" panose="020B0703020202090204" pitchFamily="34" charset="0"/>
              </a:rPr>
              <a:t>localizing</a:t>
            </a:r>
            <a:r>
              <a:rPr lang="it-IT" dirty="0">
                <a:latin typeface="Trebuchet MS" panose="020B0703020202090204" pitchFamily="34" charset="0"/>
              </a:rPr>
              <a:t> urban commons and </a:t>
            </a:r>
            <a:r>
              <a:rPr lang="it-IT" dirty="0" err="1">
                <a:latin typeface="Trebuchet MS" panose="020B0703020202090204" pitchFamily="34" charset="0"/>
              </a:rPr>
              <a:t>activating</a:t>
            </a:r>
            <a:r>
              <a:rPr lang="it-IT" dirty="0">
                <a:latin typeface="Trebuchet MS" panose="020B0703020202090204" pitchFamily="34" charset="0"/>
              </a:rPr>
              <a:t> local </a:t>
            </a:r>
            <a:r>
              <a:rPr lang="it-IT" dirty="0" err="1">
                <a:latin typeface="Trebuchet MS" panose="020B0703020202090204" pitchFamily="34" charset="0"/>
              </a:rPr>
              <a:t>actors</a:t>
            </a:r>
            <a:r>
              <a:rPr lang="it-IT" dirty="0">
                <a:latin typeface="Trebuchet MS" panose="020B0703020202090204" pitchFamily="34" charset="0"/>
              </a:rPr>
              <a:t> (</a:t>
            </a:r>
            <a:r>
              <a:rPr lang="it-IT" dirty="0" err="1">
                <a:latin typeface="Trebuchet MS" panose="020B0703020202090204" pitchFamily="34" charset="0"/>
              </a:rPr>
              <a:t>scholars</a:t>
            </a:r>
            <a:r>
              <a:rPr lang="it-IT" dirty="0">
                <a:latin typeface="Trebuchet MS" panose="020B0703020202090204" pitchFamily="34" charset="0"/>
              </a:rPr>
              <a:t>, </a:t>
            </a:r>
            <a:r>
              <a:rPr lang="it-IT" dirty="0" err="1">
                <a:latin typeface="Trebuchet MS" panose="020B0703020202090204" pitchFamily="34" charset="0"/>
              </a:rPr>
              <a:t>experts</a:t>
            </a:r>
            <a:r>
              <a:rPr lang="it-IT" dirty="0">
                <a:latin typeface="Trebuchet MS" panose="020B0703020202090204" pitchFamily="34" charset="0"/>
              </a:rPr>
              <a:t>, </a:t>
            </a:r>
            <a:r>
              <a:rPr lang="it-IT" dirty="0" err="1">
                <a:latin typeface="Trebuchet MS" panose="020B0703020202090204" pitchFamily="34" charset="0"/>
              </a:rPr>
              <a:t>practitioners</a:t>
            </a:r>
            <a:r>
              <a:rPr lang="it-IT" dirty="0">
                <a:latin typeface="Trebuchet MS" panose="020B0703020202090204" pitchFamily="34" charset="0"/>
              </a:rPr>
              <a:t>) </a:t>
            </a:r>
            <a:r>
              <a:rPr lang="it-IT" dirty="0" err="1">
                <a:latin typeface="Trebuchet MS" panose="020B0703020202090204" pitchFamily="34" charset="0"/>
              </a:rPr>
              <a:t>through</a:t>
            </a:r>
            <a:r>
              <a:rPr lang="it-IT" dirty="0">
                <a:latin typeface="Trebuchet MS" panose="020B0703020202090204" pitchFamily="34" charset="0"/>
              </a:rPr>
              <a:t> </a:t>
            </a:r>
            <a:r>
              <a:rPr lang="it-IT" dirty="0" err="1">
                <a:latin typeface="Trebuchet MS" panose="020B0703020202090204" pitchFamily="34" charset="0"/>
              </a:rPr>
              <a:t>dialogue</a:t>
            </a:r>
            <a:r>
              <a:rPr lang="it-IT" dirty="0">
                <a:latin typeface="Trebuchet MS" panose="020B0703020202090204" pitchFamily="34" charset="0"/>
              </a:rPr>
              <a:t> </a:t>
            </a:r>
            <a:r>
              <a:rPr lang="it-IT" dirty="0" err="1">
                <a:latin typeface="Trebuchet MS" panose="020B0703020202090204" pitchFamily="34" charset="0"/>
              </a:rPr>
              <a:t>interactions</a:t>
            </a:r>
            <a:r>
              <a:rPr lang="it-IT" dirty="0">
                <a:latin typeface="Trebuchet MS" panose="020B0703020202090204" pitchFamily="34" charset="0"/>
              </a:rPr>
              <a:t>.</a:t>
            </a:r>
            <a:r>
              <a:rPr lang="it-IT" sz="2000" dirty="0">
                <a:latin typeface="Trebuchet MS" panose="020B0703020202090204" pitchFamily="34" charset="0"/>
              </a:rPr>
              <a:t> </a:t>
            </a:r>
          </a:p>
          <a:p>
            <a:endParaRPr lang="it-IT" sz="2000" dirty="0">
              <a:latin typeface="Trebuchet MS" panose="020B0703020202090204" pitchFamily="34" charset="0"/>
            </a:endParaRPr>
          </a:p>
          <a:p>
            <a:endParaRPr lang="it-IT" sz="2000" dirty="0">
              <a:latin typeface="Trebuchet MS" panose="020B0703020202090204" pitchFamily="34" charset="0"/>
            </a:endParaRPr>
          </a:p>
          <a:p>
            <a:endParaRPr lang="it-IT" sz="2000" dirty="0">
              <a:latin typeface="Trebuchet MS" panose="020B0703020202090204" pitchFamily="34" charset="0"/>
            </a:endParaRPr>
          </a:p>
          <a:p>
            <a:r>
              <a:rPr lang="it-IT" sz="3200" dirty="0">
                <a:latin typeface="Trebuchet MS" panose="020B0703020202090204" pitchFamily="34" charset="0"/>
              </a:rPr>
              <a:t> </a:t>
            </a:r>
            <a:endParaRPr lang="it-IT" sz="3200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955B7F6A-A7A9-D349-983E-C0DA3B334F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80" r="-1" b="-1"/>
          <a:stretch/>
        </p:blipFill>
        <p:spPr>
          <a:xfrm>
            <a:off x="340983" y="2547429"/>
            <a:ext cx="3539302" cy="259396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0E86C13A-DBD2-714F-8AE4-AE47E5BEA1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2" r="-1" b="2603"/>
          <a:stretch/>
        </p:blipFill>
        <p:spPr>
          <a:xfrm>
            <a:off x="4294709" y="2555639"/>
            <a:ext cx="3565459" cy="259396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8CD8FC03-C809-0241-BFEF-96CDCB9A52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4592" y="2547429"/>
            <a:ext cx="3469561" cy="260217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1B3803D4-E4D4-C24E-AB50-7F41FE2F4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2239" y="190872"/>
            <a:ext cx="9525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75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B813BE0A-F8C6-1A4D-B6D9-0120CC26C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83" y="5706512"/>
            <a:ext cx="1267684" cy="111194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E421FA76-CFBA-0145-B493-264225548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1930" y="6106592"/>
            <a:ext cx="2057400" cy="71186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ADB26555-5F60-AE4C-95FC-04BDB3109A7A}"/>
              </a:ext>
            </a:extLst>
          </p:cNvPr>
          <p:cNvSpPr txBox="1"/>
          <p:nvPr/>
        </p:nvSpPr>
        <p:spPr>
          <a:xfrm>
            <a:off x="135466" y="457200"/>
            <a:ext cx="1193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dirty="0">
              <a:latin typeface="Trebuchet MS" panose="020B0703020202090204" pitchFamily="34" charset="0"/>
            </a:endParaRPr>
          </a:p>
          <a:p>
            <a:r>
              <a:rPr lang="it-IT" sz="2000" dirty="0">
                <a:latin typeface="Trebuchet MS" panose="020B0703020202090204" pitchFamily="34" charset="0"/>
              </a:rPr>
              <a:t>2</a:t>
            </a:r>
            <a:r>
              <a:rPr lang="it-IT" sz="2000" b="1" dirty="0">
                <a:latin typeface="Trebuchet MS" panose="020B0703020202090204" pitchFamily="34" charset="0"/>
              </a:rPr>
              <a:t>.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Mapping</a:t>
            </a:r>
            <a:r>
              <a:rPr lang="it-IT" sz="2000" dirty="0">
                <a:latin typeface="Trebuchet MS" panose="020B0703020202090204" pitchFamily="34" charset="0"/>
              </a:rPr>
              <a:t>: </a:t>
            </a:r>
            <a:r>
              <a:rPr lang="it-IT" sz="2000" dirty="0" err="1">
                <a:latin typeface="Trebuchet MS" panose="020B0703020202090204" pitchFamily="34" charset="0"/>
              </a:rPr>
              <a:t>mapping</a:t>
            </a:r>
            <a:r>
              <a:rPr lang="it-IT" sz="2000" dirty="0">
                <a:latin typeface="Trebuchet MS" panose="020B0703020202090204" pitchFamily="34" charset="0"/>
              </a:rPr>
              <a:t> </a:t>
            </a:r>
            <a:r>
              <a:rPr lang="it-IT" sz="2000" dirty="0" err="1">
                <a:latin typeface="Trebuchet MS" panose="020B0703020202090204" pitchFamily="34" charset="0"/>
              </a:rPr>
              <a:t>activities</a:t>
            </a:r>
            <a:r>
              <a:rPr lang="it-IT" sz="2000" dirty="0">
                <a:latin typeface="Trebuchet MS" panose="020B0703020202090204" pitchFamily="34" charset="0"/>
              </a:rPr>
              <a:t> </a:t>
            </a:r>
            <a:r>
              <a:rPr lang="it-IT" sz="2000" dirty="0" err="1">
                <a:latin typeface="Trebuchet MS" panose="020B0703020202090204" pitchFamily="34" charset="0"/>
              </a:rPr>
              <a:t>at</a:t>
            </a:r>
            <a:r>
              <a:rPr lang="it-IT" sz="2000" dirty="0">
                <a:latin typeface="Trebuchet MS" panose="020B0703020202090204" pitchFamily="34" charset="0"/>
              </a:rPr>
              <a:t> LUISS </a:t>
            </a:r>
            <a:r>
              <a:rPr lang="it-IT" sz="2000" dirty="0" err="1">
                <a:latin typeface="Trebuchet MS" panose="020B0703020202090204" pitchFamily="34" charset="0"/>
              </a:rPr>
              <a:t>University</a:t>
            </a:r>
            <a:r>
              <a:rPr lang="it-IT" sz="2000" dirty="0">
                <a:latin typeface="Trebuchet MS" panose="020B0703020202090204" pitchFamily="34" charset="0"/>
              </a:rPr>
              <a:t> and on </a:t>
            </a:r>
            <a:r>
              <a:rPr lang="it-IT" sz="2000" dirty="0" err="1">
                <a:latin typeface="Trebuchet MS" panose="020B0703020202090204" pitchFamily="34" charset="0"/>
              </a:rPr>
              <a:t>field</a:t>
            </a:r>
            <a:r>
              <a:rPr lang="it-IT" sz="2000" dirty="0">
                <a:latin typeface="Trebuchet MS" panose="020B0703020202090204" pitchFamily="34" charset="0"/>
              </a:rPr>
              <a:t>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12B6920E-400E-3548-9266-61FA8B7B20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4" r="-1" b="2891"/>
          <a:stretch/>
        </p:blipFill>
        <p:spPr>
          <a:xfrm>
            <a:off x="135466" y="1934633"/>
            <a:ext cx="3793067" cy="275955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B6E16913-6615-AD4E-9073-1EB689E92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650431" y="1423116"/>
            <a:ext cx="2759551" cy="378258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="" xmlns:a16="http://schemas.microsoft.com/office/drawing/2014/main" id="{A6EDD1C9-0D5B-B545-894E-02A242A113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2848" b="3"/>
          <a:stretch/>
        </p:blipFill>
        <p:spPr>
          <a:xfrm>
            <a:off x="8110752" y="1934632"/>
            <a:ext cx="3962714" cy="275955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="" xmlns:a16="http://schemas.microsoft.com/office/drawing/2014/main" id="{E3EEF8B6-20EB-CD47-AA41-7ED6A083B2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2239" y="190872"/>
            <a:ext cx="952500" cy="11430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665705A0-0EDF-7643-828F-21E6719B79D8}"/>
              </a:ext>
            </a:extLst>
          </p:cNvPr>
          <p:cNvSpPr txBox="1"/>
          <p:nvPr/>
        </p:nvSpPr>
        <p:spPr>
          <a:xfrm>
            <a:off x="122830" y="120314"/>
            <a:ext cx="1206917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Co-Rome Project  </a:t>
            </a:r>
          </a:p>
          <a:p>
            <a:endParaRPr lang="it-IT" sz="2000" dirty="0">
              <a:latin typeface="Trebuchet MS" panose="020B0703020202090204" pitchFamily="34" charset="0"/>
            </a:endParaRPr>
          </a:p>
          <a:p>
            <a:endParaRPr lang="it-IT" sz="2000" dirty="0">
              <a:latin typeface="Trebuchet MS" panose="020B0703020202090204" pitchFamily="34" charset="0"/>
            </a:endParaRPr>
          </a:p>
          <a:p>
            <a:endParaRPr lang="it-IT" sz="2000" dirty="0">
              <a:latin typeface="Trebuchet MS" panose="020B0703020202090204" pitchFamily="34" charset="0"/>
            </a:endParaRPr>
          </a:p>
          <a:p>
            <a:r>
              <a:rPr lang="it-IT" sz="3200" dirty="0">
                <a:latin typeface="Trebuchet MS" panose="020B0703020202090204" pitchFamily="34" charset="0"/>
              </a:rPr>
              <a:t> </a:t>
            </a:r>
            <a:endParaRPr lang="it-IT" sz="3200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220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B813BE0A-F8C6-1A4D-B6D9-0120CC26C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83" y="5706512"/>
            <a:ext cx="1267684" cy="111194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E421FA76-CFBA-0145-B493-264225548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2435" y="5906552"/>
            <a:ext cx="2057400" cy="71186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C8556DEC-74B2-5B42-8EB8-74DEAD7DF1DD}"/>
              </a:ext>
            </a:extLst>
          </p:cNvPr>
          <p:cNvSpPr txBox="1"/>
          <p:nvPr/>
        </p:nvSpPr>
        <p:spPr>
          <a:xfrm>
            <a:off x="46928" y="717595"/>
            <a:ext cx="11700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Trebuchet MS" panose="020B0703020202090204" pitchFamily="34" charset="0"/>
              </a:rPr>
              <a:t>3.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Practicing</a:t>
            </a:r>
            <a:r>
              <a:rPr lang="it-IT" sz="2000" dirty="0">
                <a:latin typeface="Trebuchet MS" panose="020B0703020202090204" pitchFamily="34" charset="0"/>
              </a:rPr>
              <a:t> in the Co-</a:t>
            </a:r>
            <a:r>
              <a:rPr lang="it-IT" sz="2000" dirty="0" err="1">
                <a:latin typeface="Trebuchet MS" panose="020B0703020202090204" pitchFamily="34" charset="0"/>
              </a:rPr>
              <a:t>District</a:t>
            </a:r>
            <a:r>
              <a:rPr lang="it-IT" sz="2000" dirty="0">
                <a:latin typeface="Trebuchet MS" panose="020B0703020202090204" pitchFamily="34" charset="0"/>
              </a:rPr>
              <a:t>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AC7E6BD6-E82B-3C44-AC88-57ED812A46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754" b="-2"/>
          <a:stretch/>
        </p:blipFill>
        <p:spPr>
          <a:xfrm>
            <a:off x="5501967" y="887409"/>
            <a:ext cx="3001394" cy="277071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0A6E78B0-8385-4B4E-BC67-9B99F20C7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1966" y="3715191"/>
            <a:ext cx="6466919" cy="214216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49420327-46CE-5949-86F1-FE939150D4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28" y="1602521"/>
            <a:ext cx="5367867" cy="402590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="" xmlns:a16="http://schemas.microsoft.com/office/drawing/2014/main" id="{E76B77CF-1694-C24D-9875-39AB23B396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0533" y="871729"/>
            <a:ext cx="3378353" cy="275121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665705A0-0EDF-7643-828F-21E6719B79D8}"/>
              </a:ext>
            </a:extLst>
          </p:cNvPr>
          <p:cNvSpPr txBox="1"/>
          <p:nvPr/>
        </p:nvSpPr>
        <p:spPr>
          <a:xfrm>
            <a:off x="122830" y="120314"/>
            <a:ext cx="1206917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Co-Rome Project  </a:t>
            </a:r>
            <a:r>
              <a:rPr lang="it-IT" sz="3200" dirty="0" smtClean="0">
                <a:latin typeface="Trebuchet MS" panose="020B0703020202090204" pitchFamily="34" charset="0"/>
              </a:rPr>
              <a:t> </a:t>
            </a:r>
            <a:endParaRPr lang="it-IT" sz="3200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="" xmlns:a16="http://schemas.microsoft.com/office/drawing/2014/main" id="{1B3803D4-E4D4-C24E-AB50-7F41FE2F45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67918" y="143832"/>
            <a:ext cx="9525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103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750</Words>
  <Application>Microsoft Office PowerPoint</Application>
  <PresentationFormat>Custom</PresentationFormat>
  <Paragraphs>145</Paragraphs>
  <Slides>18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Elena  De Nictolis</dc:creator>
  <cp:lastModifiedBy>LABANCA Nicola (JRC-ISPRA)</cp:lastModifiedBy>
  <cp:revision>20</cp:revision>
  <dcterms:created xsi:type="dcterms:W3CDTF">2018-11-22T00:24:40Z</dcterms:created>
  <dcterms:modified xsi:type="dcterms:W3CDTF">2018-11-22T10:20:21Z</dcterms:modified>
</cp:coreProperties>
</file>