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17" r:id="rId2"/>
    <p:sldId id="335" r:id="rId3"/>
    <p:sldId id="420" r:id="rId4"/>
    <p:sldId id="341" r:id="rId5"/>
    <p:sldId id="436" r:id="rId6"/>
    <p:sldId id="437" r:id="rId7"/>
    <p:sldId id="477" r:id="rId8"/>
    <p:sldId id="438" r:id="rId9"/>
    <p:sldId id="455" r:id="rId10"/>
    <p:sldId id="474" r:id="rId11"/>
    <p:sldId id="439" r:id="rId12"/>
    <p:sldId id="460" r:id="rId13"/>
    <p:sldId id="458" r:id="rId14"/>
    <p:sldId id="461" r:id="rId15"/>
    <p:sldId id="457" r:id="rId16"/>
    <p:sldId id="463" r:id="rId17"/>
    <p:sldId id="465" r:id="rId18"/>
    <p:sldId id="462" r:id="rId19"/>
    <p:sldId id="445" r:id="rId20"/>
    <p:sldId id="44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userDrawn="1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19" autoAdjust="0"/>
    <p:restoredTop sz="95701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256" y="200"/>
      </p:cViewPr>
      <p:guideLst>
        <p:guide orient="horz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1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DBD0E-0E95-7742-979C-41AC2580EC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59CC6-1BA9-4744-8F46-EE995B73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8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EEE5A-819B-BB41-A238-C8A4704B189E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2CA51-537D-4E42-84D8-DACFC5A65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2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6134ECF4-9B60-8A4E-BE8F-9C99D4B4F802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475" y="4860925"/>
            <a:ext cx="6246813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7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054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104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04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9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78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20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04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/>
              <a:t>March 2012</a:t>
            </a:r>
          </a:p>
        </p:txBody>
      </p:sp>
    </p:spTree>
    <p:extLst>
      <p:ext uri="{BB962C8B-B14F-4D97-AF65-F5344CB8AC3E}">
        <p14:creationId xmlns:p14="http://schemas.microsoft.com/office/powerpoint/2010/main" val="624628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FD427E-3E10-424B-A107-715A211CA4CD}" type="slidenum">
              <a:rPr lang="en-US">
                <a:latin typeface="Calibri" charset="0"/>
              </a:rPr>
              <a:pPr eaLnBrk="1" hangingPunct="1"/>
              <a:t>19</a:t>
            </a:fld>
            <a:endParaRPr lang="en-US">
              <a:latin typeface="Calibri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z="1600" dirty="0"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15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14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0732961C-C4A5-894D-86C1-E4B7FC1CEF03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64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To start looking at </a:t>
            </a:r>
            <a:r>
              <a:rPr lang="en-GB"/>
              <a:t>this empirically…</a:t>
            </a:r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/>
              <a:t>March 2012</a:t>
            </a:r>
          </a:p>
        </p:txBody>
      </p:sp>
    </p:spTree>
    <p:extLst>
      <p:ext uri="{BB962C8B-B14F-4D97-AF65-F5344CB8AC3E}">
        <p14:creationId xmlns:p14="http://schemas.microsoft.com/office/powerpoint/2010/main" val="42544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08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087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821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B241D-EE7B-4FDE-985E-D23773CF9A92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4135"/>
            <a:ext cx="5028986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95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1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0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5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0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0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9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2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2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6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7A7F8-9909-CF43-A8E2-740D95E468F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DA056-4E04-8445-A939-7DF49C2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0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6194842" y="5156598"/>
            <a:ext cx="140134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defRPr sz="2200">
                <a:solidFill>
                  <a:srgbClr val="0A383C"/>
                </a:solidFill>
                <a:latin typeface="Arial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•"/>
              <a:defRPr sz="2200">
                <a:solidFill>
                  <a:srgbClr val="0A383C"/>
                </a:solidFill>
                <a:latin typeface="Arial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Font typeface="Symbol" charset="2"/>
              <a:buChar char="-"/>
              <a:defRPr sz="2200">
                <a:solidFill>
                  <a:srgbClr val="0A383C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</a:pPr>
            <a:r>
              <a:rPr lang="en-GB" altLang="en-US" sz="750">
                <a:solidFill>
                  <a:schemeClr val="bg1"/>
                </a:solidFill>
              </a:rPr>
              <a:t>Innovation and Sustainability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</a:pPr>
            <a:r>
              <a:rPr lang="en-GB" altLang="en-US" sz="750">
                <a:solidFill>
                  <a:schemeClr val="bg1"/>
                </a:solidFill>
              </a:rPr>
              <a:t>20</a:t>
            </a:r>
            <a:r>
              <a:rPr lang="en-GB" altLang="en-US" sz="750" baseline="30000">
                <a:solidFill>
                  <a:schemeClr val="bg1"/>
                </a:solidFill>
              </a:rPr>
              <a:t>th</a:t>
            </a:r>
            <a:r>
              <a:rPr lang="en-GB" altLang="en-US" sz="750">
                <a:solidFill>
                  <a:schemeClr val="bg1"/>
                </a:solidFill>
              </a:rPr>
              <a:t>  March 2017</a:t>
            </a:r>
          </a:p>
        </p:txBody>
      </p:sp>
      <p:pic>
        <p:nvPicPr>
          <p:cNvPr id="307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9" y="5716781"/>
            <a:ext cx="3018235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251290" y="5718046"/>
            <a:ext cx="4716035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defRPr sz="2200">
                <a:solidFill>
                  <a:srgbClr val="0A383C"/>
                </a:solidFill>
                <a:latin typeface="Arial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•"/>
              <a:defRPr sz="2200">
                <a:solidFill>
                  <a:srgbClr val="0A383C"/>
                </a:solidFill>
                <a:latin typeface="Arial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Font typeface="Symbol" charset="2"/>
              <a:buChar char="-"/>
              <a:defRPr sz="2200">
                <a:solidFill>
                  <a:srgbClr val="0A383C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</a:pPr>
            <a:r>
              <a:rPr lang="en-GB" altLang="en-US" sz="1400" b="1" dirty="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rPr>
              <a:t> Sabine Hielscher 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</a:pPr>
            <a:r>
              <a:rPr lang="en-GB" altLang="en-US" sz="1400" b="1" dirty="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rPr>
              <a:t>Science Policy Research Unit (SPRU), University of Sussex, UK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</a:pPr>
            <a:r>
              <a:rPr lang="en-GB" altLang="en-US" sz="1400" b="1" dirty="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rPr>
              <a:t>November 2018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" y="-1"/>
            <a:ext cx="7155304" cy="5366479"/>
          </a:xfrm>
          <a:prstGeom prst="rect">
            <a:avLst/>
          </a:prstGeom>
        </p:spPr>
      </p:pic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3754681" y="3418894"/>
            <a:ext cx="5384132" cy="1292008"/>
          </a:xfrm>
          <a:prstGeom prst="rect">
            <a:avLst/>
          </a:prstGeom>
          <a:solidFill>
            <a:srgbClr val="C00000"/>
          </a:solidFill>
          <a:ln w="1588">
            <a:noFill/>
            <a:round/>
            <a:headEnd/>
            <a:tailEnd/>
          </a:ln>
        </p:spPr>
        <p:txBody>
          <a:bodyPr/>
          <a:lstStyle>
            <a:lvl1pPr>
              <a:lnSpc>
                <a:spcPct val="125000"/>
              </a:lnSpc>
              <a:defRPr sz="2200">
                <a:solidFill>
                  <a:srgbClr val="0A383C"/>
                </a:solidFill>
                <a:latin typeface="Arial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•"/>
              <a:defRPr sz="2200">
                <a:solidFill>
                  <a:srgbClr val="0A383C"/>
                </a:solidFill>
                <a:latin typeface="Arial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Font typeface="Symbol" charset="2"/>
              <a:buChar char="-"/>
              <a:defRPr sz="2200">
                <a:solidFill>
                  <a:srgbClr val="0A383C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endParaRPr lang="en-US" altLang="en-US" sz="750">
              <a:solidFill>
                <a:srgbClr val="FF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3733801" y="3333129"/>
            <a:ext cx="5491162" cy="13396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GB" altLang="en-US" sz="2600" dirty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rPr>
              <a:t>Community (Grassroots) Innovation for Sustainable Energy: Analytical lenses</a:t>
            </a:r>
          </a:p>
        </p:txBody>
      </p:sp>
    </p:spTree>
    <p:extLst>
      <p:ext uri="{BB962C8B-B14F-4D97-AF65-F5344CB8AC3E}">
        <p14:creationId xmlns:p14="http://schemas.microsoft.com/office/powerpoint/2010/main" val="206770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4305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STRATEGIC NICHE MANAGEMENT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766" y="1655654"/>
            <a:ext cx="395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PERSPECTIVE FAILS TO ACKNOWLEDGE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3767" y="2532089"/>
            <a:ext cx="5125729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300"/>
              </a:spcAft>
            </a:pPr>
            <a:r>
              <a:rPr lang="en-GB" altLang="en-US" sz="1600" b="1" dirty="0"/>
              <a:t>Diverse set of energy activities </a:t>
            </a:r>
            <a:r>
              <a:rPr lang="en-GB" altLang="en-US" sz="1600" dirty="0"/>
              <a:t>not included in standard models</a:t>
            </a:r>
            <a:endParaRPr lang="en-US" altLang="en-US" sz="1600" dirty="0">
              <a:ea typeface="ＭＳ Ｐゴシック" charset="0"/>
            </a:endParaRP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sz="1600" dirty="0">
                <a:ea typeface="ＭＳ Ｐゴシック" charset="0"/>
                <a:cs typeface="Helvetica"/>
              </a:rPr>
              <a:t>Not all </a:t>
            </a:r>
            <a:r>
              <a:rPr lang="en-US" sz="1600" b="1" dirty="0">
                <a:ea typeface="ＭＳ Ｐゴシック" charset="0"/>
                <a:cs typeface="Helvetica"/>
              </a:rPr>
              <a:t>experience can be dis-embedded </a:t>
            </a:r>
            <a:r>
              <a:rPr lang="en-US" sz="1600" dirty="0">
                <a:ea typeface="ＭＳ Ｐゴシック" charset="0"/>
                <a:cs typeface="Helvetica"/>
              </a:rPr>
              <a:t>and turned into mobile lessons 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sz="1600" dirty="0">
                <a:ea typeface="ＭＳ Ｐゴシック" charset="0"/>
                <a:cs typeface="Helvetica"/>
              </a:rPr>
              <a:t>Transfer of knowledge grounded: </a:t>
            </a:r>
            <a:r>
              <a:rPr lang="en-US" sz="1600" b="1" dirty="0">
                <a:ea typeface="ＭＳ Ｐゴシック" charset="0"/>
                <a:cs typeface="Helvetica"/>
              </a:rPr>
              <a:t>face to face interactions, building of trust and confidence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sz="1600" dirty="0">
                <a:ea typeface="ＭＳ Ｐゴシック" charset="0"/>
                <a:cs typeface="Helvetica"/>
              </a:rPr>
              <a:t>Scarce resources means </a:t>
            </a:r>
            <a:r>
              <a:rPr lang="en-US" sz="1600" b="1" dirty="0">
                <a:ea typeface="ＭＳ Ｐゴシック" charset="0"/>
                <a:cs typeface="Helvetica"/>
              </a:rPr>
              <a:t>networks are fragile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sz="1600" dirty="0">
                <a:ea typeface="ＭＳ Ｐゴシック" charset="0"/>
                <a:cs typeface="Helvetica"/>
              </a:rPr>
              <a:t>Enormous </a:t>
            </a:r>
            <a:r>
              <a:rPr lang="en-US" sz="1600" b="1" dirty="0">
                <a:ea typeface="ＭＳ Ｐゴシック" charset="0"/>
                <a:cs typeface="Helvetica"/>
              </a:rPr>
              <a:t>difficulties involved in finding a ‘common or coherent voice’: </a:t>
            </a:r>
            <a:r>
              <a:rPr lang="en-US" sz="1600" dirty="0">
                <a:ea typeface="ＭＳ Ｐゴシック" charset="0"/>
                <a:cs typeface="Helvetica"/>
              </a:rPr>
              <a:t>Disagreements over exactly what the </a:t>
            </a:r>
            <a:r>
              <a:rPr lang="en-US" sz="1600" b="1" dirty="0">
                <a:ea typeface="ＭＳ Ｐゴシック" charset="0"/>
                <a:cs typeface="Helvetica"/>
              </a:rPr>
              <a:t>CE sector is trying to achieve</a:t>
            </a:r>
          </a:p>
          <a:p>
            <a:pPr marL="0" indent="0" eaLnBrk="1" hangingPunct="1">
              <a:lnSpc>
                <a:spcPct val="120000"/>
              </a:lnSpc>
              <a:spcBef>
                <a:spcPts val="500"/>
              </a:spcBef>
              <a:spcAft>
                <a:spcPts val="300"/>
              </a:spcAft>
              <a:buNone/>
            </a:pPr>
            <a:endParaRPr lang="en-US" sz="1600" dirty="0">
              <a:ea typeface="ＭＳ Ｐゴシック" charset="0"/>
              <a:cs typeface="Helvetica"/>
            </a:endParaRPr>
          </a:p>
          <a:p>
            <a:pPr marL="0" indent="0" eaLnBrk="1" hangingPunct="1">
              <a:lnSpc>
                <a:spcPct val="120000"/>
              </a:lnSpc>
              <a:spcBef>
                <a:spcPts val="500"/>
              </a:spcBef>
              <a:spcAft>
                <a:spcPts val="300"/>
              </a:spcAft>
              <a:buNone/>
            </a:pPr>
            <a:endParaRPr lang="en-US" sz="1600" dirty="0">
              <a:solidFill>
                <a:srgbClr val="800000"/>
              </a:solidFill>
              <a:ea typeface="ＭＳ Ｐゴシック" charset="0"/>
              <a:cs typeface="Helvetica"/>
            </a:endParaRPr>
          </a:p>
          <a:p>
            <a:pPr marL="0" indent="0" eaLnBrk="1" hangingPunct="1">
              <a:lnSpc>
                <a:spcPct val="120000"/>
              </a:lnSpc>
              <a:spcBef>
                <a:spcPts val="500"/>
              </a:spcBef>
              <a:spcAft>
                <a:spcPts val="300"/>
              </a:spcAft>
              <a:buNone/>
            </a:pPr>
            <a:endParaRPr lang="en-US" sz="1600" dirty="0">
              <a:ea typeface="ＭＳ Ｐゴシック" charset="0"/>
              <a:cs typeface="Helvetica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050523" y="2950979"/>
            <a:ext cx="2442120" cy="2195397"/>
            <a:chOff x="977900" y="103189"/>
            <a:chExt cx="7150100" cy="6189661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1169">
              <a:off x="3917950" y="336550"/>
              <a:ext cx="4210050" cy="5956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9727">
              <a:off x="2962275" y="193675"/>
              <a:ext cx="4232275" cy="597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4981">
              <a:off x="2195513" y="103189"/>
              <a:ext cx="4192586" cy="59245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5471">
              <a:off x="977900" y="284487"/>
              <a:ext cx="4230688" cy="59769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9645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7313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SECOND PERSPECTIVE: NICHE POLICY ADVOCACY (SMITH AND RAVEN 2012) 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68174" y="6346205"/>
            <a:ext cx="8712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latin typeface="+mn-lt"/>
              </a:rPr>
              <a:t>Smith, A et al. 2016 A Making the most of community energies. Environment and Planning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028" y="1458761"/>
            <a:ext cx="8069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Analysis focuses on: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Political dimensions of niche developments: </a:t>
            </a:r>
            <a:r>
              <a:rPr lang="en-US" b="1" dirty="0"/>
              <a:t>Advocacy and political work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Discursive activities to </a:t>
            </a:r>
            <a:r>
              <a:rPr lang="en-US" b="1" dirty="0"/>
              <a:t>convince policymakers to support CE activities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FF256-0AFF-CA4F-B3BD-EE74115A46D9}"/>
              </a:ext>
            </a:extLst>
          </p:cNvPr>
          <p:cNvSpPr txBox="1"/>
          <p:nvPr/>
        </p:nvSpPr>
        <p:spPr>
          <a:xfrm>
            <a:off x="537028" y="5732154"/>
            <a:ext cx="666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Activity that make niche solutions matter and spread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C7BF01-C739-EF44-A59C-8007EE94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94" y="3013429"/>
            <a:ext cx="3063573" cy="2230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95A72-FEE9-6644-AB9B-E28D5A8AD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321" y="2954671"/>
            <a:ext cx="3699549" cy="225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4914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NICHE POLICY ADVOCACY ANALYSIS: CE ACTIVITIES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68174" y="6346205"/>
            <a:ext cx="8712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latin typeface="+mn-lt"/>
              </a:rPr>
              <a:t>Smith, A et al. 2016 A Making the most of community energies. Environment and Planning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135" y="2584789"/>
            <a:ext cx="4952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Coalitions of groups advocating for CE</a:t>
            </a:r>
            <a:r>
              <a:rPr lang="en-US" dirty="0"/>
              <a:t> 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Developing </a:t>
            </a:r>
            <a:r>
              <a:rPr lang="en-US" b="1" dirty="0"/>
              <a:t>credible and compelling narratives </a:t>
            </a:r>
            <a:r>
              <a:rPr lang="en-US" dirty="0"/>
              <a:t>about how well CE is performing 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Skillfully </a:t>
            </a:r>
            <a:r>
              <a:rPr lang="en-US" b="1" dirty="0"/>
              <a:t>aligning CE performance with prevailing policy discourses</a:t>
            </a:r>
            <a:r>
              <a:rPr lang="en-US" dirty="0"/>
              <a:t>, utility needs and local authority interest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6" name="Picture 15" descr="b1_8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39" y="1548398"/>
            <a:ext cx="3600400" cy="2280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3675EA-996D-244F-AB69-F756273D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133" y="3460518"/>
            <a:ext cx="3699549" cy="225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31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3581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 AS PART OF WIDER ENERGY MIX?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 flipH="1">
            <a:off x="431800" y="4760821"/>
            <a:ext cx="8441267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Helvetica"/>
              </a:rPr>
              <a:t>“The new pot of money is a useful first step in helping more people to generate their own clean power, but </a:t>
            </a:r>
            <a:r>
              <a:rPr lang="en-US" sz="1600" b="1" dirty="0">
                <a:cs typeface="Helvetica"/>
              </a:rPr>
              <a:t>more needs to be done if we are going to make community projects more than a sideshow in the UK’s energy mix</a:t>
            </a:r>
            <a:r>
              <a:rPr lang="en-US" sz="1600" dirty="0">
                <a:cs typeface="Helvetica"/>
              </a:rPr>
              <a:t>.” (Friends of the earth)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600" i="0" u="none" strike="noStrike" cap="none" normalizeH="0" baseline="0" dirty="0">
              <a:ln>
                <a:noFill/>
              </a:ln>
              <a:effectLst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“12 months prior to cuts to the FIT… community groups and schools installed 209.7MW of new solar PV. In the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12 months after the cuts that fell radically – to just 1.4MW</a:t>
            </a:r>
            <a:r>
              <a:rPr lang="en-US" altLang="en-US" sz="1600" dirty="0"/>
              <a:t>”</a:t>
            </a:r>
            <a:r>
              <a:rPr lang="en-US" altLang="en-US" sz="1600" b="1" dirty="0"/>
              <a:t> </a:t>
            </a:r>
            <a:r>
              <a:rPr lang="en-US" altLang="en-US" sz="1600" dirty="0"/>
              <a:t>(Brighton Energy Coop blog, drawing on OFGEM)</a:t>
            </a:r>
            <a:endParaRPr kumimoji="0" lang="en-US" altLang="en-US" sz="160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77" y="1788147"/>
            <a:ext cx="3805245" cy="24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3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2583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NICHE POLICY ADVOCACY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704" y="3146168"/>
            <a:ext cx="5395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Not all wish to scale</a:t>
            </a:r>
            <a:r>
              <a:rPr lang="en-US" b="1"/>
              <a:t>: </a:t>
            </a:r>
            <a:r>
              <a:rPr lang="en-US"/>
              <a:t>professionalization </a:t>
            </a:r>
            <a:r>
              <a:rPr lang="en-US" dirty="0"/>
              <a:t>and alignments with conventional energy policy discourses 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Limitations to lobbying: </a:t>
            </a:r>
            <a:r>
              <a:rPr lang="en-US" dirty="0"/>
              <a:t>over more challenging issues of opening energy markets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704" y="1836819"/>
            <a:ext cx="409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PERSPECTIVE FAILS TO ACKNOWLEDGE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05B2444-F4C4-304F-8552-CB853E55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20" y="3181977"/>
            <a:ext cx="3148279" cy="169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35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658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THIRD PERSPECTIVE: CRITICAL NICHES (ADAPTED FROM RATTO 2011)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68174" y="6316225"/>
            <a:ext cx="8712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latin typeface="+mn-lt"/>
              </a:rPr>
              <a:t>Smith, A et al. 2016 A Making the most of community energies. Environment and Planning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961" y="1452982"/>
            <a:ext cx="7720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Analysis focuses on: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CE is not solely understood in terms of instrumental solutions, nor convincing others such solutions matter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But rather ways </a:t>
            </a:r>
            <a:r>
              <a:rPr lang="en-US" b="1" dirty="0"/>
              <a:t>niche challenges regimes conventions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/>
              <a:t>Spread critical insights and transformative politics </a:t>
            </a:r>
          </a:p>
        </p:txBody>
      </p:sp>
      <p:pic>
        <p:nvPicPr>
          <p:cNvPr id="15" name="Picture 14" descr="group">
            <a:extLst>
              <a:ext uri="{FF2B5EF4-FFF2-40B4-BE49-F238E27FC236}">
                <a16:creationId xmlns:a16="http://schemas.microsoft.com/office/drawing/2014/main" id="{11C9449C-03E4-B943-9429-ABB0D2E8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310959"/>
            <a:ext cx="3141353" cy="234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176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2847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DIVERSE AIMS LINKED TO CE</a:t>
            </a:r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8550" y="1595718"/>
            <a:ext cx="5114043" cy="4352177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230593" y="6169190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/>
            <a:r>
              <a:rPr lang="en-US" altLang="en-US" b="0" dirty="0" err="1">
                <a:solidFill>
                  <a:schemeClr val="tx1"/>
                </a:solidFill>
                <a:latin typeface="+mn-lt"/>
              </a:rPr>
              <a:t>Seyfang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, G., Park, J.J. &amp; Smith, A., 2013. A thousand flowers blooming? An examination of community energy in the UK. </a:t>
            </a:r>
            <a:r>
              <a:rPr lang="en-US" altLang="en-US" b="0" i="1" dirty="0">
                <a:solidFill>
                  <a:schemeClr val="tx1"/>
                </a:solidFill>
                <a:latin typeface="+mn-lt"/>
              </a:rPr>
              <a:t>Energy Policy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, 61, pp.977–989.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993" y="2065490"/>
            <a:ext cx="3143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Not only address: problems of carbon emissions, demand reduction, and market competition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Our survey of 190 CE groups identified political, social, economic, and infrastructure objectives – do not align all with policy aims</a:t>
            </a:r>
          </a:p>
        </p:txBody>
      </p:sp>
    </p:spTree>
    <p:extLst>
      <p:ext uri="{BB962C8B-B14F-4D97-AF65-F5344CB8AC3E}">
        <p14:creationId xmlns:p14="http://schemas.microsoft.com/office/powerpoint/2010/main" val="1498661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3830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CRITICAL POLTICAL AND SOCIAL ISSUES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68174" y="6316225"/>
            <a:ext cx="8712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latin typeface="+mn-lt"/>
              </a:rPr>
              <a:t>Smith, A et al. 2016 A Making the most of community energies. Environment and Planning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506" y="3566773"/>
            <a:ext cx="83926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CE projects </a:t>
            </a:r>
            <a:r>
              <a:rPr lang="en-US" b="1" dirty="0"/>
              <a:t>identifying limits to changing energy systems</a:t>
            </a:r>
            <a:r>
              <a:rPr lang="en-US" dirty="0"/>
              <a:t>: planning, regulations, etc.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Critical issues </a:t>
            </a:r>
            <a:r>
              <a:rPr lang="en-US" dirty="0"/>
              <a:t>of exclusions, social justice, narrowness of funding criteria become visible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critical niche perspective highlights experiences </a:t>
            </a:r>
            <a:r>
              <a:rPr lang="en-US" b="1" dirty="0"/>
              <a:t>provoking debate about, for instance, how citizens are involved in current energy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04" y="1353586"/>
            <a:ext cx="5385869" cy="25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6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89725" y="4175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" name="Picture 19" descr="4461002458_7d0e8c79a3_m.jpg                                    017FC9C0&#10;Main Drive                     BF841D1F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848" y="2766362"/>
            <a:ext cx="2792908" cy="185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02739" y="2641929"/>
            <a:ext cx="5149583" cy="22926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endParaRPr lang="en-US" sz="1600" dirty="0">
              <a:ea typeface="ＭＳ Ｐゴシック" charset="0"/>
              <a:cs typeface="Helvetica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dirty="0">
                <a:ea typeface="ＭＳ Ｐゴシック" charset="0"/>
                <a:cs typeface="Helvetica"/>
              </a:rPr>
              <a:t>Community energy initiatives, like all civil society projects, </a:t>
            </a:r>
            <a:r>
              <a:rPr lang="en-US" sz="1600" b="1" dirty="0">
                <a:ea typeface="ＭＳ Ｐゴシック" charset="0"/>
                <a:cs typeface="Helvetica"/>
              </a:rPr>
              <a:t>still face immense challenges in surviving, let alone diffusing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dirty="0">
              <a:ea typeface="ＭＳ Ｐゴシック" charset="0"/>
              <a:cs typeface="Helvetica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dirty="0">
                <a:ea typeface="ＭＳ Ｐゴシック" charset="0"/>
                <a:cs typeface="Helvetica"/>
              </a:rPr>
              <a:t>Draw on </a:t>
            </a:r>
            <a:r>
              <a:rPr lang="en-US" sz="1600" b="1" dirty="0">
                <a:ea typeface="ＭＳ Ｐゴシック" charset="0"/>
                <a:cs typeface="Helvetica"/>
              </a:rPr>
              <a:t>three dilemmas - </a:t>
            </a:r>
            <a:r>
              <a:rPr lang="en-GB" altLang="en-US" sz="1600" dirty="0"/>
              <a:t>common to grassroots innovations historically and comparatively, looking at examples from across the UK, India and Latin America</a:t>
            </a:r>
            <a:endParaRPr lang="en-US" sz="1600" b="1" dirty="0">
              <a:ea typeface="ＭＳ Ｐゴシック" charset="0"/>
              <a:cs typeface="Helvetica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b="1" dirty="0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5509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THREE DILEMMAS THAT GRASSROOTS INNOVATION FACE</a:t>
            </a:r>
          </a:p>
        </p:txBody>
      </p:sp>
    </p:spTree>
    <p:extLst>
      <p:ext uri="{BB962C8B-B14F-4D97-AF65-F5344CB8AC3E}">
        <p14:creationId xmlns:p14="http://schemas.microsoft.com/office/powerpoint/2010/main" val="146240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689725" y="3336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GB">
              <a:latin typeface="Calibri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5127625" y="1668463"/>
            <a:ext cx="340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28564" y="1524929"/>
            <a:ext cx="854996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GB" sz="1600" dirty="0">
              <a:latin typeface="Helvetica" charset="0"/>
              <a:cs typeface="Helvetica" charset="0"/>
            </a:endParaRPr>
          </a:p>
          <a:p>
            <a:pPr eaLnBrk="1" hangingPunct="1">
              <a:buFont typeface="Arial" charset="0"/>
              <a:buChar char="•"/>
            </a:pPr>
            <a:endParaRPr lang="en-GB" sz="1600" dirty="0">
              <a:latin typeface="+mn-lt"/>
              <a:cs typeface="Helvetic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GB" sz="1600" dirty="0">
                <a:latin typeface="+mn-lt"/>
                <a:cs typeface="Helvetica" charset="0"/>
              </a:rPr>
              <a:t>Attending to </a:t>
            </a:r>
            <a:r>
              <a:rPr lang="en-GB" sz="1600" b="1" dirty="0">
                <a:latin typeface="+mn-lt"/>
                <a:cs typeface="Helvetica" charset="0"/>
              </a:rPr>
              <a:t>local specificities </a:t>
            </a:r>
            <a:r>
              <a:rPr lang="en-GB" sz="1600" dirty="0">
                <a:latin typeface="+mn-lt"/>
                <a:cs typeface="Helvetica" charset="0"/>
              </a:rPr>
              <a:t>whilst simultaneously seeking </a:t>
            </a:r>
            <a:r>
              <a:rPr lang="en-GB" sz="1600" b="1" dirty="0">
                <a:latin typeface="+mn-lt"/>
                <a:cs typeface="Helvetica" charset="0"/>
              </a:rPr>
              <a:t>wide‐scale influence</a:t>
            </a:r>
            <a:r>
              <a:rPr lang="en-GB" sz="1600" dirty="0">
                <a:latin typeface="+mn-lt"/>
                <a:cs typeface="Helvetica" charset="0"/>
              </a:rPr>
              <a:t>; </a:t>
            </a:r>
          </a:p>
          <a:p>
            <a:pPr eaLnBrk="1" hangingPunct="1">
              <a:buFont typeface="Arial" charset="0"/>
              <a:buChar char="•"/>
            </a:pPr>
            <a:endParaRPr lang="en-GB" sz="1600" dirty="0">
              <a:latin typeface="+mn-lt"/>
              <a:cs typeface="Helvetic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GB" sz="1600" dirty="0">
                <a:latin typeface="+mn-lt"/>
                <a:cs typeface="Helvetica" charset="0"/>
              </a:rPr>
              <a:t>Being </a:t>
            </a:r>
            <a:r>
              <a:rPr lang="en-GB" sz="1600" b="1" dirty="0">
                <a:latin typeface="+mn-lt"/>
                <a:cs typeface="Helvetica" charset="0"/>
              </a:rPr>
              <a:t>appropriate to existing situations </a:t>
            </a:r>
            <a:r>
              <a:rPr lang="en-GB" sz="1600" dirty="0">
                <a:latin typeface="+mn-lt"/>
                <a:cs typeface="Helvetica" charset="0"/>
              </a:rPr>
              <a:t>that one ultimately </a:t>
            </a:r>
            <a:r>
              <a:rPr lang="en-GB" sz="1600" b="1" dirty="0">
                <a:latin typeface="+mn-lt"/>
                <a:cs typeface="Helvetica" charset="0"/>
              </a:rPr>
              <a:t>seeks to transform</a:t>
            </a:r>
            <a:r>
              <a:rPr lang="en-GB" sz="1600" dirty="0">
                <a:latin typeface="+mn-lt"/>
                <a:cs typeface="Helvetica" charset="0"/>
              </a:rPr>
              <a:t>; </a:t>
            </a:r>
          </a:p>
          <a:p>
            <a:pPr eaLnBrk="1" hangingPunct="1">
              <a:buFont typeface="Arial" charset="0"/>
              <a:buChar char="•"/>
            </a:pPr>
            <a:endParaRPr lang="en-GB" sz="1600" dirty="0">
              <a:latin typeface="+mn-lt"/>
              <a:cs typeface="Helvetic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GB" sz="1600" dirty="0">
                <a:latin typeface="+mn-lt"/>
                <a:cs typeface="Helvetica" charset="0"/>
              </a:rPr>
              <a:t>Working with </a:t>
            </a:r>
            <a:r>
              <a:rPr lang="en-GB" sz="1600" b="1" dirty="0">
                <a:latin typeface="+mn-lt"/>
                <a:cs typeface="Helvetica" charset="0"/>
              </a:rPr>
              <a:t>project‐based solutions </a:t>
            </a:r>
            <a:r>
              <a:rPr lang="en-GB" sz="1600" dirty="0">
                <a:latin typeface="+mn-lt"/>
                <a:cs typeface="Helvetica" charset="0"/>
              </a:rPr>
              <a:t>to goals that require </a:t>
            </a:r>
            <a:r>
              <a:rPr lang="en-GB" sz="1600" b="1" dirty="0">
                <a:latin typeface="+mn-lt"/>
                <a:cs typeface="Helvetica" charset="0"/>
              </a:rPr>
              <a:t>structural change</a:t>
            </a:r>
          </a:p>
          <a:p>
            <a:pPr marL="0" indent="0" eaLnBrk="1" hangingPunct="1"/>
            <a:endParaRPr lang="en-GB" altLang="en-US" sz="1600" dirty="0"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endParaRPr lang="en-GB" altLang="en-US" sz="1600" dirty="0">
              <a:latin typeface="+mn-lt"/>
            </a:endParaRPr>
          </a:p>
          <a:p>
            <a:pPr eaLnBrk="1" hangingPunct="1"/>
            <a:endParaRPr lang="en-GB" sz="1400" dirty="0">
              <a:latin typeface="Helvetica" charset="0"/>
              <a:cs typeface="Helvetica" charset="0"/>
            </a:endParaRPr>
          </a:p>
          <a:p>
            <a:pPr eaLnBrk="1" hangingPunct="1"/>
            <a:endParaRPr lang="en-GB" dirty="0">
              <a:latin typeface="Calibri" charset="0"/>
            </a:endParaRPr>
          </a:p>
        </p:txBody>
      </p:sp>
      <p:pic>
        <p:nvPicPr>
          <p:cNvPr id="7176" name="Picture 5" descr="undercurr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731" y="4461807"/>
            <a:ext cx="1403857" cy="208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7" descr="hughpiggott wi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461807"/>
            <a:ext cx="1407927" cy="206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6" descr="gr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96" y="4477141"/>
            <a:ext cx="2739408" cy="20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5509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THREE DILEMMAS THAT GRASSROOTS INNOVATION FACE</a:t>
            </a:r>
          </a:p>
        </p:txBody>
      </p:sp>
    </p:spTree>
    <p:extLst>
      <p:ext uri="{BB962C8B-B14F-4D97-AF65-F5344CB8AC3E}">
        <p14:creationId xmlns:p14="http://schemas.microsoft.com/office/powerpoint/2010/main" val="104229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906567" y="2044047"/>
            <a:ext cx="473866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GB" sz="1600" dirty="0">
              <a:latin typeface="+mn-lt"/>
              <a:cs typeface="Helvetica"/>
            </a:endParaRPr>
          </a:p>
          <a:p>
            <a:endParaRPr lang="en-GB" sz="1600" dirty="0">
              <a:latin typeface="+mn-lt"/>
              <a:cs typeface="Helvetica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latin typeface="+mn-lt"/>
                <a:cs typeface="Helvetica"/>
              </a:rPr>
              <a:t>Three analytical perspectives, ways to understand grassroots (community) innovation  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latin typeface="+mn-lt"/>
                <a:cs typeface="Helvetica"/>
              </a:rPr>
              <a:t>Empirical work conducted in the UK – community energy (CE)</a:t>
            </a:r>
          </a:p>
          <a:p>
            <a:endParaRPr lang="en-GB" sz="1600" dirty="0">
              <a:latin typeface="+mn-lt"/>
              <a:cs typeface="Helvetica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latin typeface="+mn-lt"/>
                <a:cs typeface="Helvetica"/>
              </a:rPr>
              <a:t>Three dilemmas that grassroots innovation face</a:t>
            </a:r>
          </a:p>
          <a:p>
            <a:endParaRPr lang="en-GB" sz="1600" dirty="0">
              <a:latin typeface="+mj-lt"/>
              <a:cs typeface="Helvetica"/>
            </a:endParaRPr>
          </a:p>
          <a:p>
            <a:pPr marL="285750" indent="-285750">
              <a:buFont typeface="Arial" charset="0"/>
              <a:buChar char="•"/>
            </a:pPr>
            <a:endParaRPr lang="en-GB" sz="1600" dirty="0">
              <a:latin typeface="+mn-lt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1206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6" y="5306068"/>
            <a:ext cx="758092" cy="99689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212F0C1-EAB5-F44A-8A2C-7E00173A29A3}"/>
              </a:ext>
            </a:extLst>
          </p:cNvPr>
          <p:cNvSpPr txBox="1">
            <a:spLocks/>
          </p:cNvSpPr>
          <p:nvPr/>
        </p:nvSpPr>
        <p:spPr bwMode="auto">
          <a:xfrm>
            <a:off x="1357949" y="5834813"/>
            <a:ext cx="766054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5000"/>
              </a:lnSpc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•"/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Font typeface="Symbol" pitchFamily="2" charset="2"/>
              <a:buChar char="-"/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dirty="0">
                <a:latin typeface="+mj-lt"/>
              </a:rPr>
              <a:t>Team of researchers from the University of Sussex and the University of East Anglia as part of the Community Innovation for Sustainable Energy project (2010-2013) https://grassrootsinnovations.org.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endParaRPr lang="en-US" altLang="en-US" sz="14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endParaRPr lang="en-US" alt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2175F8-8A3E-244A-A346-014CA590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5" y="1987457"/>
            <a:ext cx="3192065" cy="259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3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150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SUMMING UP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77831" y="2293883"/>
            <a:ext cx="778833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125000"/>
              </a:lnSpc>
              <a:defRPr sz="2200">
                <a:solidFill>
                  <a:srgbClr val="0A383C"/>
                </a:solidFill>
                <a:latin typeface="Arial" charset="0"/>
              </a:defRPr>
            </a:lvl1pPr>
            <a:lvl2pPr marL="914400" indent="-457200">
              <a:lnSpc>
                <a:spcPct val="125000"/>
              </a:lnSpc>
              <a:spcBef>
                <a:spcPct val="20000"/>
              </a:spcBef>
              <a:buChar char="•"/>
              <a:defRPr sz="2200">
                <a:solidFill>
                  <a:srgbClr val="0A383C"/>
                </a:solidFill>
                <a:latin typeface="Arial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Font typeface="Symbol" charset="2"/>
              <a:buChar char="-"/>
              <a:defRPr sz="2200">
                <a:solidFill>
                  <a:srgbClr val="0A383C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j-lt"/>
                <a:cs typeface="Helvetica"/>
              </a:rPr>
              <a:t>Sometimes it’s </a:t>
            </a:r>
            <a:r>
              <a:rPr lang="en-GB" sz="1800" b="1" dirty="0">
                <a:solidFill>
                  <a:schemeClr val="tx1"/>
                </a:solidFill>
                <a:latin typeface="+mj-lt"/>
                <a:cs typeface="Helvetica"/>
              </a:rPr>
              <a:t>more about the community than the energy </a:t>
            </a:r>
            <a:r>
              <a:rPr lang="en-GB" sz="1800" dirty="0">
                <a:solidFill>
                  <a:schemeClr val="tx1"/>
                </a:solidFill>
                <a:latin typeface="+mj-lt"/>
                <a:cs typeface="Helvetica"/>
              </a:rPr>
              <a:t>- policymakers need to be sensitive to the fact that CE projects may be addressing multiple policy agendas</a:t>
            </a:r>
          </a:p>
          <a:p>
            <a:pPr marL="0" indent="0">
              <a:lnSpc>
                <a:spcPct val="100000"/>
              </a:lnSpc>
            </a:pPr>
            <a:endParaRPr lang="en-GB" sz="1800" dirty="0">
              <a:solidFill>
                <a:schemeClr val="tx1"/>
              </a:solidFill>
              <a:latin typeface="+mj-lt"/>
              <a:cs typeface="Helvetic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j-lt"/>
                <a:cs typeface="Helvetica"/>
              </a:rPr>
              <a:t>Sudden </a:t>
            </a:r>
            <a:r>
              <a:rPr lang="en-GB" sz="1800" b="1" dirty="0">
                <a:solidFill>
                  <a:schemeClr val="tx1"/>
                </a:solidFill>
                <a:latin typeface="+mj-lt"/>
                <a:cs typeface="Helvetica"/>
              </a:rPr>
              <a:t>policy changes can have dramatic effects </a:t>
            </a:r>
            <a:r>
              <a:rPr lang="en-GB" sz="1800" dirty="0">
                <a:solidFill>
                  <a:schemeClr val="tx1"/>
                </a:solidFill>
                <a:latin typeface="+mj-lt"/>
                <a:cs typeface="Helvetica"/>
              </a:rPr>
              <a:t>on the viability of different community energy projects - there is a need for a long-term perspective</a:t>
            </a:r>
          </a:p>
          <a:p>
            <a:pPr marL="0" indent="0">
              <a:lnSpc>
                <a:spcPct val="100000"/>
              </a:lnSpc>
            </a:pPr>
            <a:endParaRPr lang="en-GB" sz="1800" dirty="0">
              <a:solidFill>
                <a:schemeClr val="tx1"/>
              </a:solidFill>
              <a:latin typeface="+mj-lt"/>
              <a:cs typeface="Helvetic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j-lt"/>
                <a:cs typeface="Helvetica"/>
              </a:rPr>
              <a:t>Community energy is </a:t>
            </a:r>
            <a:r>
              <a:rPr lang="en-GB" sz="1800" b="1" dirty="0">
                <a:solidFill>
                  <a:schemeClr val="tx1"/>
                </a:solidFill>
                <a:latin typeface="+mj-lt"/>
                <a:cs typeface="Helvetica"/>
              </a:rPr>
              <a:t>neither a single entity nor a straightforward lever for government to pull</a:t>
            </a:r>
            <a:r>
              <a:rPr lang="en-GB" sz="1800" dirty="0">
                <a:solidFill>
                  <a:schemeClr val="tx1"/>
                </a:solidFill>
                <a:latin typeface="+mj-lt"/>
                <a:cs typeface="Helvetica"/>
              </a:rPr>
              <a:t> – the community energy sector is not a single thing to be instrumentally governed</a:t>
            </a:r>
          </a:p>
          <a:p>
            <a:pPr marL="0" indent="0">
              <a:lnSpc>
                <a:spcPct val="100000"/>
              </a:lnSpc>
            </a:pPr>
            <a:endParaRPr lang="en-GB" sz="1800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9123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82534" y="1246519"/>
            <a:ext cx="8378932" cy="544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125000"/>
              </a:lnSpc>
              <a:defRPr sz="2200">
                <a:solidFill>
                  <a:srgbClr val="0A383C"/>
                </a:solidFill>
                <a:latin typeface="Arial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•"/>
              <a:defRPr sz="2200">
                <a:solidFill>
                  <a:srgbClr val="0A383C"/>
                </a:solidFill>
                <a:latin typeface="Arial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Font typeface="Symbol" charset="2"/>
              <a:buChar char="-"/>
              <a:defRPr sz="2200">
                <a:solidFill>
                  <a:srgbClr val="0A383C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2200">
                <a:solidFill>
                  <a:srgbClr val="0A383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rgbClr val="0A383C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GB" altLang="en-US" sz="1800" b="1" dirty="0">
                <a:solidFill>
                  <a:schemeClr val="tx1"/>
                </a:solidFill>
                <a:latin typeface="+mn-lt"/>
              </a:rPr>
              <a:t>Diverse contexts of use: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</a:pPr>
            <a:endParaRPr lang="en-GB" altLang="en-US" sz="18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1600" dirty="0">
                <a:solidFill>
                  <a:schemeClr val="tx1"/>
                </a:solidFill>
                <a:latin typeface="+mn-lt"/>
              </a:rPr>
              <a:t>Grassroots initiatives experiment with </a:t>
            </a:r>
            <a:r>
              <a:rPr lang="en-GB" altLang="en-US" sz="1600" b="1" dirty="0">
                <a:solidFill>
                  <a:schemeClr val="tx1"/>
                </a:solidFill>
                <a:latin typeface="+mn-lt"/>
              </a:rPr>
              <a:t>practical approaches for sustainability 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</a:pPr>
            <a:endParaRPr lang="en-GB" altLang="en-US" sz="16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1600" dirty="0">
                <a:solidFill>
                  <a:schemeClr val="tx1"/>
                </a:solidFill>
                <a:latin typeface="+mn-lt"/>
              </a:rPr>
              <a:t>Innovations </a:t>
            </a:r>
            <a:r>
              <a:rPr lang="en-GB" altLang="en-US" sz="1600" b="1" dirty="0">
                <a:solidFill>
                  <a:schemeClr val="tx1"/>
                </a:solidFill>
                <a:latin typeface="+mn-lt"/>
              </a:rPr>
              <a:t>coming from the ‘grassroots’</a:t>
            </a:r>
            <a:r>
              <a:rPr lang="en-GB" altLang="en-US" sz="1600" dirty="0">
                <a:solidFill>
                  <a:schemeClr val="tx1"/>
                </a:solidFill>
                <a:latin typeface="+mn-lt"/>
              </a:rPr>
              <a:t> (Gupta 2013), n</a:t>
            </a:r>
            <a:r>
              <a:rPr lang="en-GB" altLang="en-US" sz="1600" dirty="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rPr>
              <a:t>ot about </a:t>
            </a:r>
            <a:r>
              <a:rPr lang="en-GB" altLang="en-US" sz="1600" b="1" dirty="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rPr>
              <a:t>bottom up/ top down dichotomy</a:t>
            </a:r>
            <a:r>
              <a:rPr lang="en-GB" altLang="en-US" sz="1600" dirty="0">
                <a:solidFill>
                  <a:schemeClr val="tx1"/>
                </a:solidFill>
                <a:latin typeface="+mn-lt"/>
                <a:ea typeface="Helvetica" charset="0"/>
                <a:cs typeface="Helvetica" charset="0"/>
              </a:rPr>
              <a:t> (Smith et </a:t>
            </a:r>
            <a:r>
              <a:rPr lang="en-GB" altLang="en-US" sz="1600" dirty="0">
                <a:solidFill>
                  <a:schemeClr val="tx1"/>
                </a:solidFill>
                <a:latin typeface="+mj-lt"/>
                <a:ea typeface="Helvetica" charset="0"/>
                <a:cs typeface="Helvetica" charset="0"/>
              </a:rPr>
              <a:t>al. 2016)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</a:pPr>
            <a:endParaRPr lang="en-GB" altLang="en-US" sz="16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1600" dirty="0">
                <a:solidFill>
                  <a:schemeClr val="tx1"/>
                </a:solidFill>
                <a:latin typeface="+mn-lt"/>
              </a:rPr>
              <a:t>Innovations ‘</a:t>
            </a:r>
            <a:r>
              <a:rPr lang="en-GB" altLang="en-US" sz="1600" b="1" dirty="0">
                <a:solidFill>
                  <a:schemeClr val="tx1"/>
                </a:solidFill>
                <a:latin typeface="+mn-lt"/>
              </a:rPr>
              <a:t>respond to the local situation and the interests and values of the communities involved</a:t>
            </a:r>
            <a:r>
              <a:rPr lang="en-GB" altLang="en-US" sz="1600" dirty="0">
                <a:solidFill>
                  <a:schemeClr val="tx1"/>
                </a:solidFill>
                <a:latin typeface="+mn-lt"/>
              </a:rPr>
              <a:t>’ (Seyfang and Smith 2007)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</a:pPr>
            <a:endParaRPr lang="en-GB" altLang="en-US" sz="16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1600" b="1" dirty="0">
                <a:solidFill>
                  <a:schemeClr val="tx1"/>
                </a:solidFill>
                <a:latin typeface="+mn-lt"/>
              </a:rPr>
              <a:t>Existing systems and practices fail</a:t>
            </a:r>
            <a:r>
              <a:rPr lang="en-GB" altLang="en-US" sz="1600" dirty="0">
                <a:solidFill>
                  <a:schemeClr val="tx1"/>
                </a:solidFill>
                <a:latin typeface="+mn-lt"/>
              </a:rPr>
              <a:t> to serve people’s needs (Gupta 2013) 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</a:pPr>
            <a:endParaRPr lang="en-GB" altLang="en-US" sz="16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</a:pPr>
            <a:endParaRPr lang="en-GB" altLang="en-US" sz="1600" dirty="0">
              <a:solidFill>
                <a:schemeClr val="tx1"/>
              </a:solidFill>
              <a:latin typeface="+mn-lt"/>
              <a:ea typeface="Helvetica" charset="0"/>
              <a:cs typeface="Helvetica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n-GB" altLang="en-US" sz="1600" dirty="0">
              <a:solidFill>
                <a:schemeClr val="tx1"/>
              </a:solidFill>
              <a:latin typeface="+mn-lt"/>
              <a:ea typeface="Helvetica" charset="0"/>
              <a:cs typeface="Helvetica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n-GB" altLang="en-US" sz="1800" dirty="0">
              <a:solidFill>
                <a:schemeClr val="tx1"/>
              </a:solidFill>
              <a:latin typeface="+mn-lt"/>
              <a:ea typeface="Helvetica" charset="0"/>
              <a:cs typeface="Helvetica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en-GB" altLang="en-US" sz="1800" b="0" dirty="0">
              <a:solidFill>
                <a:schemeClr val="tx1"/>
              </a:solidFill>
              <a:latin typeface="+mn-lt"/>
              <a:ea typeface="Helvetica" charset="0"/>
              <a:cs typeface="Helvetica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endParaRPr lang="en-GB" altLang="en-US" sz="1800" b="0" dirty="0">
              <a:solidFill>
                <a:schemeClr val="tx1"/>
              </a:solidFill>
              <a:latin typeface="+mn-lt"/>
              <a:ea typeface="Helvetica" charset="0"/>
              <a:cs typeface="Helvetica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endParaRPr lang="en-GB" altLang="en-US" sz="1600" b="0" dirty="0">
              <a:solidFill>
                <a:schemeClr val="tx1"/>
              </a:solidFill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3863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ARE GRASSROOTS INNOVATION?</a:t>
            </a:r>
          </a:p>
        </p:txBody>
      </p:sp>
      <p:pic>
        <p:nvPicPr>
          <p:cNvPr id="6" name="Picture 12" descr="https://encrypted-tbn0.google.com/images?q=tbn:ANd9GcR6zGrvXea-PuTg8ZVV770qO3PjhhY9d-VZVq3VWUr6WY3EKSCg">
            <a:extLst>
              <a:ext uri="{FF2B5EF4-FFF2-40B4-BE49-F238E27FC236}">
                <a16:creationId xmlns:a16="http://schemas.microsoft.com/office/drawing/2014/main" id="{FF37E70F-403A-E749-99C4-4DD412CF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5" y="4947611"/>
            <a:ext cx="2121696" cy="165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Windmill">
            <a:extLst>
              <a:ext uri="{FF2B5EF4-FFF2-40B4-BE49-F238E27FC236}">
                <a16:creationId xmlns:a16="http://schemas.microsoft.com/office/drawing/2014/main" id="{FCE5AF13-6461-944D-B948-572A64EEE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06" y="4947610"/>
            <a:ext cx="2693663" cy="165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Unknown.jpg">
            <a:extLst>
              <a:ext uri="{FF2B5EF4-FFF2-40B4-BE49-F238E27FC236}">
                <a16:creationId xmlns:a16="http://schemas.microsoft.com/office/drawing/2014/main" id="{4D6219D9-6D1F-E741-81A2-69E9A1BB6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75" y="4947610"/>
            <a:ext cx="2215791" cy="165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0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E363C66-7B4B-0E45-A6DB-B7669F3626D6}"/>
              </a:ext>
            </a:extLst>
          </p:cNvPr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38553" y="26571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5649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OVERVIEW UK: DIVERSE COMMUNITY ENERGY INITIATIVES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0850" y="3883482"/>
            <a:ext cx="26447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ENERGY GENERATION </a:t>
            </a:r>
          </a:p>
          <a:p>
            <a:endParaRPr lang="en-GB" sz="1400" dirty="0"/>
          </a:p>
          <a:p>
            <a:r>
              <a:rPr lang="en-GB" sz="1400" dirty="0"/>
              <a:t>Brighton Energy Coop: </a:t>
            </a:r>
            <a:r>
              <a:rPr lang="en-GB" sz="1400" b="1" dirty="0"/>
              <a:t>Community solar cooperative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>
                <a:solidFill>
                  <a:srgbClr val="000000"/>
                </a:solidFill>
              </a:rPr>
              <a:t>Demand Energy Equality:</a:t>
            </a:r>
          </a:p>
          <a:p>
            <a:r>
              <a:rPr lang="en-GB" sz="1400" dirty="0">
                <a:solidFill>
                  <a:srgbClr val="000000"/>
                </a:solidFill>
              </a:rPr>
              <a:t>DIY solar panels 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 err="1">
                <a:solidFill>
                  <a:srgbClr val="000000"/>
                </a:solidFill>
              </a:rPr>
              <a:t>Eigg</a:t>
            </a:r>
            <a:r>
              <a:rPr lang="en-GB" sz="1400" dirty="0">
                <a:solidFill>
                  <a:srgbClr val="000000"/>
                </a:solidFill>
              </a:rPr>
              <a:t> Electric: </a:t>
            </a:r>
          </a:p>
          <a:p>
            <a:r>
              <a:rPr lang="en-GB" sz="1400" b="1" dirty="0">
                <a:solidFill>
                  <a:srgbClr val="000000"/>
                </a:solidFill>
              </a:rPr>
              <a:t>RE generation, not connected to grid</a:t>
            </a:r>
          </a:p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3816" y="3908082"/>
            <a:ext cx="24981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ENERGY EFFICIENCY</a:t>
            </a:r>
          </a:p>
          <a:p>
            <a:endParaRPr lang="en-GB" sz="1400" dirty="0"/>
          </a:p>
          <a:p>
            <a:r>
              <a:rPr lang="en-GB" sz="1400" dirty="0"/>
              <a:t>Bristol Green Doors:</a:t>
            </a:r>
          </a:p>
          <a:p>
            <a:r>
              <a:rPr lang="en-GB" sz="1400" dirty="0"/>
              <a:t>Installation of energy efficiency measures: </a:t>
            </a:r>
            <a:r>
              <a:rPr lang="en-GB" sz="1400" b="1" dirty="0"/>
              <a:t>Insulation measures </a:t>
            </a:r>
          </a:p>
          <a:p>
            <a:endParaRPr lang="en-GB" sz="1400" dirty="0"/>
          </a:p>
          <a:p>
            <a:r>
              <a:rPr lang="en-GB" sz="1400" b="1" dirty="0"/>
              <a:t>Open eco-home tours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5108" y="3869806"/>
            <a:ext cx="21409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ENERGY DEMAND REDUCTION &amp; ENERGY JUSTICE</a:t>
            </a:r>
          </a:p>
          <a:p>
            <a:endParaRPr lang="en-GB" sz="1400" dirty="0"/>
          </a:p>
          <a:p>
            <a:r>
              <a:rPr lang="en-GB" sz="1400" dirty="0"/>
              <a:t>Carbon Conversation </a:t>
            </a:r>
          </a:p>
          <a:p>
            <a:endParaRPr lang="en-GB" sz="1400" dirty="0"/>
          </a:p>
          <a:p>
            <a:r>
              <a:rPr lang="en-GB" sz="1400" b="1" dirty="0"/>
              <a:t>Carbon Rationing Action Groups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44" y="1734206"/>
            <a:ext cx="2661176" cy="1873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816" y="1718440"/>
            <a:ext cx="2874687" cy="1889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768" y="1718440"/>
            <a:ext cx="1924247" cy="18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2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89725" y="4175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09600" y="2980258"/>
            <a:ext cx="7924800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ts val="600"/>
              </a:spcBef>
            </a:pPr>
            <a:endParaRPr lang="en-US" sz="1600" dirty="0">
              <a:latin typeface="Helvetica" pitchFamily="34" charset="0"/>
            </a:endParaRPr>
          </a:p>
          <a:p>
            <a:pPr marL="457200" indent="-457200">
              <a:spcBef>
                <a:spcPts val="600"/>
              </a:spcBef>
              <a:buFont typeface="Times" charset="0"/>
              <a:buAutoNum type="arabicParenR"/>
            </a:pPr>
            <a:r>
              <a:rPr lang="en-US" sz="1600" dirty="0">
                <a:latin typeface="Helvetica" pitchFamily="34" charset="0"/>
              </a:rPr>
              <a:t>initiate community work (such as CORE) </a:t>
            </a:r>
          </a:p>
          <a:p>
            <a:pPr marL="457200" indent="-457200">
              <a:spcBef>
                <a:spcPts val="600"/>
              </a:spcBef>
              <a:buFont typeface="Times" charset="0"/>
              <a:buAutoNum type="arabicParenR"/>
            </a:pPr>
            <a:r>
              <a:rPr lang="en-US" sz="1600" dirty="0">
                <a:latin typeface="Helvetica" pitchFamily="34" charset="0"/>
              </a:rPr>
              <a:t>maintain community networks (such as the EST) </a:t>
            </a:r>
          </a:p>
          <a:p>
            <a:pPr marL="457200" indent="-457200">
              <a:spcBef>
                <a:spcPts val="600"/>
              </a:spcBef>
              <a:buFont typeface="Times" charset="0"/>
              <a:buAutoNum type="arabicParenR"/>
            </a:pPr>
            <a:r>
              <a:rPr lang="en-US" sz="1600" dirty="0">
                <a:latin typeface="Helvetica" pitchFamily="34" charset="0"/>
              </a:rPr>
              <a:t>share experience, good practice, expertise and advice (such as CSE) </a:t>
            </a:r>
          </a:p>
          <a:p>
            <a:pPr marL="457200" indent="-457200">
              <a:spcBef>
                <a:spcPts val="600"/>
              </a:spcBef>
              <a:buFont typeface="Times" charset="0"/>
              <a:buAutoNum type="arabicParenR"/>
            </a:pPr>
            <a:r>
              <a:rPr lang="en-US" sz="1600" dirty="0">
                <a:latin typeface="Helvetica" pitchFamily="34" charset="0"/>
              </a:rPr>
              <a:t>lobby and advocate community energy in the policy context (such as LCCN) </a:t>
            </a:r>
          </a:p>
          <a:p>
            <a:pPr marL="457200" indent="-457200">
              <a:spcBef>
                <a:spcPts val="600"/>
              </a:spcBef>
              <a:buFont typeface="Times" charset="0"/>
              <a:buAutoNum type="arabicParenR"/>
            </a:pPr>
            <a:r>
              <a:rPr lang="en-US" sz="1600" dirty="0">
                <a:latin typeface="Helvetica" pitchFamily="34" charset="0"/>
              </a:rPr>
              <a:t>provide specific products to community initiatives (such as revolving funds) </a:t>
            </a:r>
          </a:p>
          <a:p>
            <a:pPr marL="457200" indent="-457200">
              <a:spcBef>
                <a:spcPts val="600"/>
              </a:spcBef>
              <a:buFont typeface="Times" charset="0"/>
              <a:buAutoNum type="arabicParenR"/>
            </a:pPr>
            <a:r>
              <a:rPr lang="en-US" sz="1600" dirty="0">
                <a:latin typeface="Helvetica" pitchFamily="34" charset="0"/>
              </a:rPr>
              <a:t>create an interface between initiatives and policy-makers/ business actors (such as the CCAA) </a:t>
            </a:r>
          </a:p>
          <a:p>
            <a:pPr marL="457200" indent="-457200">
              <a:spcBef>
                <a:spcPts val="600"/>
              </a:spcBef>
              <a:buFont typeface="Times" charset="0"/>
              <a:buAutoNum type="arabicParenR"/>
            </a:pPr>
            <a:r>
              <a:rPr lang="en-US" sz="1600" dirty="0">
                <a:latin typeface="Helvetica" pitchFamily="34" charset="0"/>
              </a:rPr>
              <a:t>create partnerships with community energy initiatives</a:t>
            </a:r>
          </a:p>
        </p:txBody>
      </p:sp>
      <p:pic>
        <p:nvPicPr>
          <p:cNvPr id="8" name="Picture 13" descr="logo.gif                                                       017FC9C0&#10;Main Drive                     BF841D1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150" y="1692275"/>
            <a:ext cx="2590800" cy="588963"/>
          </a:xfrm>
          <a:prstGeom prst="rect">
            <a:avLst/>
          </a:prstGeom>
          <a:noFill/>
        </p:spPr>
      </p:pic>
      <p:pic>
        <p:nvPicPr>
          <p:cNvPr id="9" name="Picture 14" descr="EST_logo.gif                                                   017FC9C0&#10;Main Drive                     BF841D1F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9163" y="1725613"/>
            <a:ext cx="1290637" cy="519112"/>
          </a:xfrm>
          <a:prstGeom prst="rect">
            <a:avLst/>
          </a:prstGeom>
          <a:noFill/>
        </p:spPr>
      </p:pic>
      <p:pic>
        <p:nvPicPr>
          <p:cNvPr id="10" name="Picture 15" descr="cse_logo.gif                                                   017FC9C0&#10;Main Drive                     BF841D1F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625600"/>
            <a:ext cx="990600" cy="719138"/>
          </a:xfrm>
          <a:prstGeom prst="rect">
            <a:avLst/>
          </a:prstGeom>
          <a:noFill/>
        </p:spPr>
      </p:pic>
      <p:pic>
        <p:nvPicPr>
          <p:cNvPr id="13" name="Picture 16" descr="logo.png                                                       017FC9C0&#10;Main Drive                     BF841D1F: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741488"/>
            <a:ext cx="1828800" cy="490537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7948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OVERVIEW UK: INTERMEDIARIES WHO SUPPORT COMMUNITY ENERGY INITIATIVES</a:t>
            </a:r>
          </a:p>
        </p:txBody>
      </p:sp>
    </p:spTree>
    <p:extLst>
      <p:ext uri="{BB962C8B-B14F-4D97-AF65-F5344CB8AC3E}">
        <p14:creationId xmlns:p14="http://schemas.microsoft.com/office/powerpoint/2010/main" val="25339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31800" y="1755161"/>
            <a:ext cx="8229600" cy="4525963"/>
          </a:xfrm>
        </p:spPr>
        <p:txBody>
          <a:bodyPr/>
          <a:lstStyle/>
          <a:p>
            <a:r>
              <a:rPr lang="en-GB" altLang="en-US" sz="1800" dirty="0">
                <a:latin typeface="+mj-lt"/>
              </a:rPr>
              <a:t>Since 2000s, ‘community’ has become central in government rhetoric </a:t>
            </a:r>
          </a:p>
          <a:p>
            <a:endParaRPr lang="en-GB" altLang="en-US" sz="1800" dirty="0">
              <a:latin typeface="+mj-lt"/>
            </a:endParaRPr>
          </a:p>
          <a:p>
            <a:r>
              <a:rPr lang="en-GB" altLang="en-US" sz="1800" dirty="0">
                <a:latin typeface="+mj-lt"/>
              </a:rPr>
              <a:t>The term has been mobilised flexibly in policy narratives: </a:t>
            </a:r>
            <a:r>
              <a:rPr lang="en-GB" sz="1800" dirty="0">
                <a:latin typeface="+mj-lt"/>
                <a:cs typeface="Helvetica"/>
              </a:rPr>
              <a:t>‘role in energy transition’ to ‘Big Society’ to ‘social </a:t>
            </a:r>
            <a:r>
              <a:rPr lang="en-GB" sz="1800">
                <a:latin typeface="+mj-lt"/>
                <a:cs typeface="Helvetica"/>
              </a:rPr>
              <a:t>enterprise’</a:t>
            </a:r>
          </a:p>
          <a:p>
            <a:pPr marL="0" indent="0">
              <a:buNone/>
            </a:pPr>
            <a:endParaRPr lang="en-GB" sz="1800" dirty="0">
              <a:latin typeface="+mj-lt"/>
              <a:cs typeface="Helvetica"/>
            </a:endParaRPr>
          </a:p>
          <a:p>
            <a:r>
              <a:rPr lang="en-GB" altLang="en-US" sz="1800" dirty="0">
                <a:latin typeface="+mj-lt"/>
                <a:cs typeface="Helvetica"/>
              </a:rPr>
              <a:t>Piecemeal approach: policies often uncoordinated, creating a shifting policy context </a:t>
            </a:r>
          </a:p>
          <a:p>
            <a:r>
              <a:rPr lang="en-GB" altLang="en-US" sz="1800" dirty="0">
                <a:latin typeface="+mj-lt"/>
                <a:cs typeface="Helvetica"/>
              </a:rPr>
              <a:t>Interest mainly rests in scaling-up and rolling-out preferred CE models</a:t>
            </a:r>
          </a:p>
          <a:p>
            <a:endParaRPr lang="en-GB" altLang="en-US" sz="1800" dirty="0">
              <a:latin typeface="+mj-lt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4765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OVERVIEW UK: INTERESTS FROM POLICYMAKERS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9647FC-6D3A-8446-9407-70678E32C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077" y="4732976"/>
            <a:ext cx="4159045" cy="13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2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3355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THREE ANALYTICAL PERSPECTIVES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594F9-0453-004C-AD39-210E1B88F134}"/>
              </a:ext>
            </a:extLst>
          </p:cNvPr>
          <p:cNvSpPr txBox="1"/>
          <p:nvPr/>
        </p:nvSpPr>
        <p:spPr>
          <a:xfrm>
            <a:off x="603755" y="2148450"/>
            <a:ext cx="79364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Compare three ways of framing (help to understand) the development of community energy – </a:t>
            </a:r>
            <a:r>
              <a:rPr lang="en-GB" sz="1600" b="1" dirty="0"/>
              <a:t>three analytical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Interpreting relations between policy and CE</a:t>
            </a:r>
            <a:r>
              <a:rPr lang="en-GB" sz="1600" dirty="0"/>
              <a:t>: How is the CE influencing policy, an how is policy attention shaping the development of CE? In relation to more transformational possibilities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Highlight different </a:t>
            </a:r>
            <a:r>
              <a:rPr lang="en-GB" sz="1600" b="1" dirty="0"/>
              <a:t>processes and forms through which CE have been influential </a:t>
            </a: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938B3D7A-E1C5-2842-8E89-8D1BD8C15C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287904"/>
              </p:ext>
            </p:extLst>
          </p:nvPr>
        </p:nvGraphicFramePr>
        <p:xfrm>
          <a:off x="4760969" y="1423850"/>
          <a:ext cx="3610568" cy="2899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35" r:id="rId4" imgW="9525" imgH="9525" progId="CorelDraw.Tekening.8">
                  <p:embed/>
                </p:oleObj>
              </mc:Choice>
              <mc:Fallback>
                <p:oleObj r:id="rId4" imgW="9525" imgH="9525" progId="CorelDraw.Tekening.8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0969" y="1423850"/>
                        <a:ext cx="3610568" cy="2899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AC8D0B8-47B8-0347-AB3B-522B92BD0227}"/>
              </a:ext>
            </a:extLst>
          </p:cNvPr>
          <p:cNvSpPr txBox="1"/>
          <p:nvPr/>
        </p:nvSpPr>
        <p:spPr>
          <a:xfrm>
            <a:off x="603755" y="2836385"/>
            <a:ext cx="3722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Draw on the </a:t>
            </a:r>
            <a:r>
              <a:rPr lang="en-GB" sz="1600" b="1" dirty="0"/>
              <a:t>sustainability transition </a:t>
            </a:r>
            <a:r>
              <a:rPr lang="en-GB" sz="1600" dirty="0"/>
              <a:t>literature: Attempting to explain niche developments (CE initiatives) and regime transformation (existing energy systems)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76166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7098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 PERSPECTIVE: STRATEGIC NICHE MANAGEMENT (KEMP ET AL. 1998)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68174" y="6394331"/>
            <a:ext cx="8712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latin typeface="+mn-lt"/>
              </a:rPr>
              <a:t>Smith, A et al. 2016 A Making the most of community energies. Environment and Planning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350" y="1126501"/>
            <a:ext cx="79275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Analysis focuses on: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Sharing and aggregation of learning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Networking &amp; institutional infrastructure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Shared visions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Innovation becomes robust enough to influence or displace existing energy regime 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/>
              <a:t>Offering effective solutions for sustainable energy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1CD46-5712-3C4F-B514-D5EAAC4F1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955" y="3457028"/>
            <a:ext cx="3008719" cy="2007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D8BC1-23FB-5649-85AE-B811CC232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648" y="3454788"/>
            <a:ext cx="2010112" cy="20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9784"/>
            <a:ext cx="9144000" cy="5996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1720" y="459014"/>
            <a:ext cx="5705986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STRATEGIC NICHE MANAGEMENT ANALYSIS: CE ACTIVITIES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3886" y="4267489"/>
            <a:ext cx="8440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Accumulation &amp; aggregation of practical knowledge and technical experience:</a:t>
            </a:r>
            <a:r>
              <a:rPr lang="en-US" dirty="0"/>
              <a:t> Toolkits, how to guides, case studies, etc.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Developing standard model for rolling out CE </a:t>
            </a:r>
            <a:r>
              <a:rPr lang="en-US" dirty="0"/>
              <a:t>– cooperative model 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Offering practical and credible energy solutions to policymakers </a:t>
            </a:r>
            <a:r>
              <a:rPr lang="en-US" dirty="0"/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4A23F-D667-2940-B88B-845B7FA85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354" y="1207648"/>
            <a:ext cx="4329357" cy="2903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5236E4-9B2F-AD4C-9E2A-97DFC86A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59" y="2659223"/>
            <a:ext cx="3646235" cy="13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7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13195</TotalTime>
  <Words>1274</Words>
  <Application>Microsoft Macintosh PowerPoint</Application>
  <PresentationFormat>On-screen Show (4:3)</PresentationFormat>
  <Paragraphs>199</Paragraphs>
  <Slides>20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Helvetica</vt:lpstr>
      <vt:lpstr>Times</vt:lpstr>
      <vt:lpstr>Times New Roman</vt:lpstr>
      <vt:lpstr>Office Theme</vt:lpstr>
      <vt:lpstr>CorelDraw.Tekening.8</vt:lpstr>
      <vt:lpstr>Community (Grassroots) Innovation for Sustainable Energy: Analytical lenses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Sussex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 Hielscher</dc:creator>
  <cp:lastModifiedBy>Microsoft Office User</cp:lastModifiedBy>
  <cp:revision>941</cp:revision>
  <cp:lastPrinted>2014-03-13T17:08:52Z</cp:lastPrinted>
  <dcterms:created xsi:type="dcterms:W3CDTF">2012-10-31T16:10:07Z</dcterms:created>
  <dcterms:modified xsi:type="dcterms:W3CDTF">2018-11-20T09:39:13Z</dcterms:modified>
</cp:coreProperties>
</file>