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316" r:id="rId3"/>
    <p:sldId id="317" r:id="rId4"/>
    <p:sldId id="320" r:id="rId5"/>
    <p:sldId id="313" r:id="rId6"/>
    <p:sldId id="311" r:id="rId7"/>
    <p:sldId id="375" r:id="rId8"/>
    <p:sldId id="301" r:id="rId9"/>
    <p:sldId id="300" r:id="rId10"/>
    <p:sldId id="283" r:id="rId11"/>
    <p:sldId id="319" r:id="rId12"/>
    <p:sldId id="293" r:id="rId13"/>
    <p:sldId id="384" r:id="rId14"/>
    <p:sldId id="3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4672" autoAdjust="0"/>
  </p:normalViewPr>
  <p:slideViewPr>
    <p:cSldViewPr>
      <p:cViewPr varScale="1">
        <p:scale>
          <a:sx n="61" d="100"/>
          <a:sy n="61" d="100"/>
        </p:scale>
        <p:origin x="43" y="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8B518-13D0-4254-90A1-9754D5CF14E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C41A9462-DD29-4ACA-A20A-703661B7F09B}">
      <dgm:prSet phldrT="[Text]"/>
      <dgm:spPr>
        <a:solidFill>
          <a:srgbClr val="FFC000"/>
        </a:solidFill>
      </dgm:spPr>
      <dgm:t>
        <a:bodyPr/>
        <a:lstStyle/>
        <a:p>
          <a:r>
            <a:rPr lang="fr-BE" b="1" u="sng" dirty="0" err="1"/>
            <a:t>Acknowledgment</a:t>
          </a:r>
          <a:r>
            <a:rPr lang="fr-BE" b="1" dirty="0"/>
            <a:t>: ‘</a:t>
          </a:r>
          <a:r>
            <a:rPr lang="fr-BE" b="1" dirty="0" err="1"/>
            <a:t>renewable</a:t>
          </a:r>
          <a:r>
            <a:rPr lang="fr-BE" b="1" dirty="0"/>
            <a:t>/</a:t>
          </a:r>
          <a:r>
            <a:rPr lang="fr-BE" b="1" dirty="0" err="1"/>
            <a:t>citizens</a:t>
          </a:r>
          <a:r>
            <a:rPr lang="fr-BE" b="1" dirty="0"/>
            <a:t>  </a:t>
          </a:r>
          <a:r>
            <a:rPr lang="fr-BE" b="1" dirty="0" err="1"/>
            <a:t>energy</a:t>
          </a:r>
          <a:r>
            <a:rPr lang="fr-BE" b="1" dirty="0"/>
            <a:t> </a:t>
          </a:r>
          <a:r>
            <a:rPr lang="fr-BE" b="1" dirty="0" err="1"/>
            <a:t>community</a:t>
          </a:r>
          <a:r>
            <a:rPr lang="fr-BE" b="1" dirty="0"/>
            <a:t>’ </a:t>
          </a:r>
          <a:r>
            <a:rPr lang="fr-BE" b="1" dirty="0" err="1"/>
            <a:t>definitions</a:t>
          </a:r>
          <a:endParaRPr lang="fr-BE" b="1" dirty="0"/>
        </a:p>
      </dgm:t>
    </dgm:pt>
    <dgm:pt modelId="{3A53240D-0F55-457E-A337-06F7F5DDDDF4}" type="parTrans" cxnId="{0133EBEA-7DA8-406B-89AE-834C05E88992}">
      <dgm:prSet/>
      <dgm:spPr/>
      <dgm:t>
        <a:bodyPr/>
        <a:lstStyle/>
        <a:p>
          <a:endParaRPr lang="fr-BE"/>
        </a:p>
      </dgm:t>
    </dgm:pt>
    <dgm:pt modelId="{7AA41479-880D-4027-88B5-7C5BBD4986F3}" type="sibTrans" cxnId="{0133EBEA-7DA8-406B-89AE-834C05E88992}">
      <dgm:prSet/>
      <dgm:spPr/>
      <dgm:t>
        <a:bodyPr/>
        <a:lstStyle/>
        <a:p>
          <a:endParaRPr lang="fr-BE"/>
        </a:p>
      </dgm:t>
    </dgm:pt>
    <dgm:pt modelId="{6E87BEF2-C31F-4F83-9CB9-7F3B85E7B2B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BE" b="1" dirty="0" err="1"/>
            <a:t>Ensure</a:t>
          </a:r>
          <a:r>
            <a:rPr lang="fr-BE" b="1" dirty="0"/>
            <a:t>  a set of basic </a:t>
          </a:r>
          <a:r>
            <a:rPr lang="fr-BE" b="1" dirty="0" err="1"/>
            <a:t>rights</a:t>
          </a:r>
          <a:endParaRPr lang="fr-BE" b="1" dirty="0"/>
        </a:p>
      </dgm:t>
    </dgm:pt>
    <dgm:pt modelId="{29BD1EEC-90A0-4909-9E81-8DB7454BFC72}" type="parTrans" cxnId="{A05931DB-6096-4F6F-9928-0606F54CE01B}">
      <dgm:prSet/>
      <dgm:spPr/>
      <dgm:t>
        <a:bodyPr/>
        <a:lstStyle/>
        <a:p>
          <a:endParaRPr lang="fr-BE"/>
        </a:p>
      </dgm:t>
    </dgm:pt>
    <dgm:pt modelId="{151E1E79-497C-4079-AB18-CD3CED91B0CF}" type="sibTrans" cxnId="{A05931DB-6096-4F6F-9928-0606F54CE01B}">
      <dgm:prSet/>
      <dgm:spPr/>
      <dgm:t>
        <a:bodyPr/>
        <a:lstStyle/>
        <a:p>
          <a:endParaRPr lang="fr-BE"/>
        </a:p>
      </dgm:t>
    </dgm:pt>
    <dgm:pt modelId="{D19E4846-244F-48B8-B98E-DCEEF74FC721}">
      <dgm:prSet phldrT="[Text]"/>
      <dgm:spPr>
        <a:solidFill>
          <a:srgbClr val="92D050"/>
        </a:solidFill>
      </dgm:spPr>
      <dgm:t>
        <a:bodyPr/>
        <a:lstStyle/>
        <a:p>
          <a:r>
            <a:rPr lang="fr-BE" b="1" dirty="0" err="1"/>
            <a:t>Enabling</a:t>
          </a:r>
          <a:r>
            <a:rPr lang="fr-BE" b="1" dirty="0"/>
            <a:t> Framework</a:t>
          </a:r>
        </a:p>
      </dgm:t>
    </dgm:pt>
    <dgm:pt modelId="{13545D13-AFB5-40CA-9A86-FADD13B8C4DD}" type="parTrans" cxnId="{7F41872B-8CD8-43A7-9927-DF4F308F6A53}">
      <dgm:prSet/>
      <dgm:spPr/>
      <dgm:t>
        <a:bodyPr/>
        <a:lstStyle/>
        <a:p>
          <a:endParaRPr lang="fr-BE"/>
        </a:p>
      </dgm:t>
    </dgm:pt>
    <dgm:pt modelId="{E930B9D9-C783-4E2E-BBC4-C5EF22C7A9E0}" type="sibTrans" cxnId="{7F41872B-8CD8-43A7-9927-DF4F308F6A53}">
      <dgm:prSet/>
      <dgm:spPr/>
      <dgm:t>
        <a:bodyPr/>
        <a:lstStyle/>
        <a:p>
          <a:endParaRPr lang="fr-BE"/>
        </a:p>
      </dgm:t>
    </dgm:pt>
    <dgm:pt modelId="{3A8A5C90-834A-4B04-9276-AF5970F68C7C}">
      <dgm:prSet phldrT="[Text]"/>
      <dgm:spPr>
        <a:solidFill>
          <a:srgbClr val="00B0F0"/>
        </a:solidFill>
      </dgm:spPr>
      <dgm:t>
        <a:bodyPr/>
        <a:lstStyle/>
        <a:p>
          <a:r>
            <a:rPr lang="fr-BE" b="1" dirty="0" err="1"/>
            <a:t>Equal</a:t>
          </a:r>
          <a:r>
            <a:rPr lang="fr-BE" b="1" dirty="0"/>
            <a:t> footing in </a:t>
          </a:r>
          <a:r>
            <a:rPr lang="fr-BE" b="1" dirty="0" err="1"/>
            <a:t>accessing</a:t>
          </a:r>
          <a:r>
            <a:rPr lang="fr-BE" b="1" dirty="0"/>
            <a:t> support </a:t>
          </a:r>
          <a:r>
            <a:rPr lang="fr-BE" b="1" dirty="0" err="1"/>
            <a:t>schemes</a:t>
          </a:r>
          <a:endParaRPr lang="fr-BE" b="1" dirty="0"/>
        </a:p>
      </dgm:t>
    </dgm:pt>
    <dgm:pt modelId="{5DAE3938-2388-4E19-89C8-E94FCFFBCDAE}" type="parTrans" cxnId="{D6842559-89D0-463C-A7FF-DBBAC9570A99}">
      <dgm:prSet/>
      <dgm:spPr/>
      <dgm:t>
        <a:bodyPr/>
        <a:lstStyle/>
        <a:p>
          <a:endParaRPr lang="fr-BE"/>
        </a:p>
      </dgm:t>
    </dgm:pt>
    <dgm:pt modelId="{D6E4455A-0A24-4BF4-A2AD-35781B28A010}" type="sibTrans" cxnId="{D6842559-89D0-463C-A7FF-DBBAC9570A99}">
      <dgm:prSet/>
      <dgm:spPr/>
      <dgm:t>
        <a:bodyPr/>
        <a:lstStyle/>
        <a:p>
          <a:endParaRPr lang="fr-BE"/>
        </a:p>
      </dgm:t>
    </dgm:pt>
    <dgm:pt modelId="{9FAD22B0-B361-4212-898A-49E9376BD82D}">
      <dgm:prSet phldrT="[Text]"/>
      <dgm:spPr>
        <a:solidFill>
          <a:srgbClr val="7030A0"/>
        </a:solidFill>
      </dgm:spPr>
      <dgm:t>
        <a:bodyPr/>
        <a:lstStyle/>
        <a:p>
          <a:r>
            <a:rPr lang="fr-BE" b="1" dirty="0" err="1"/>
            <a:t>Proportional</a:t>
          </a:r>
          <a:r>
            <a:rPr lang="fr-BE" b="1" dirty="0"/>
            <a:t> </a:t>
          </a:r>
          <a:r>
            <a:rPr lang="fr-BE" b="1"/>
            <a:t>treatment/ simplification</a:t>
          </a:r>
          <a:endParaRPr lang="fr-BE" b="1" dirty="0"/>
        </a:p>
      </dgm:t>
    </dgm:pt>
    <dgm:pt modelId="{CF9A9952-EBAB-4B68-9C00-3AFF3B398099}" type="parTrans" cxnId="{23CC6801-072C-48B7-A3EF-2616295B87E6}">
      <dgm:prSet/>
      <dgm:spPr/>
      <dgm:t>
        <a:bodyPr/>
        <a:lstStyle/>
        <a:p>
          <a:endParaRPr lang="fr-BE"/>
        </a:p>
      </dgm:t>
    </dgm:pt>
    <dgm:pt modelId="{087FDDE3-E409-4F3A-97EE-01C8C5FF127B}" type="sibTrans" cxnId="{23CC6801-072C-48B7-A3EF-2616295B87E6}">
      <dgm:prSet/>
      <dgm:spPr/>
      <dgm:t>
        <a:bodyPr/>
        <a:lstStyle/>
        <a:p>
          <a:endParaRPr lang="fr-BE"/>
        </a:p>
      </dgm:t>
    </dgm:pt>
    <dgm:pt modelId="{A5FCDB77-68EA-40B4-96F4-3AAF13C9A491}" type="pres">
      <dgm:prSet presAssocID="{0648B518-13D0-4254-90A1-9754D5CF14E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2376F1-D5F8-4989-BEC8-0A777AE3E65C}" type="pres">
      <dgm:prSet presAssocID="{0648B518-13D0-4254-90A1-9754D5CF14E7}" presName="matrix" presStyleCnt="0"/>
      <dgm:spPr/>
    </dgm:pt>
    <dgm:pt modelId="{500D9C09-6B63-431A-8C3E-77150108CB4F}" type="pres">
      <dgm:prSet presAssocID="{0648B518-13D0-4254-90A1-9754D5CF14E7}" presName="tile1" presStyleLbl="node1" presStyleIdx="0" presStyleCnt="4" custLinFactNeighborX="-2362" custLinFactNeighborY="-9652"/>
      <dgm:spPr/>
    </dgm:pt>
    <dgm:pt modelId="{CDC7E493-3D0F-4E5A-922A-E4E1290C1668}" type="pres">
      <dgm:prSet presAssocID="{0648B518-13D0-4254-90A1-9754D5CF14E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E425240-B708-4463-89C4-93DB618DF861}" type="pres">
      <dgm:prSet presAssocID="{0648B518-13D0-4254-90A1-9754D5CF14E7}" presName="tile2" presStyleLbl="node1" presStyleIdx="1" presStyleCnt="4"/>
      <dgm:spPr/>
    </dgm:pt>
    <dgm:pt modelId="{98DDE4B0-068B-45C4-BEA2-399ABB1CA0FB}" type="pres">
      <dgm:prSet presAssocID="{0648B518-13D0-4254-90A1-9754D5CF14E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4BA2086-8E1D-42BB-8F21-C3364FEB6F97}" type="pres">
      <dgm:prSet presAssocID="{0648B518-13D0-4254-90A1-9754D5CF14E7}" presName="tile3" presStyleLbl="node1" presStyleIdx="2" presStyleCnt="4"/>
      <dgm:spPr/>
    </dgm:pt>
    <dgm:pt modelId="{7DF032CF-1B92-45E9-B3F3-2252321654C6}" type="pres">
      <dgm:prSet presAssocID="{0648B518-13D0-4254-90A1-9754D5CF14E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F200BD2-4BDF-4C38-A50C-3A1AED456238}" type="pres">
      <dgm:prSet presAssocID="{0648B518-13D0-4254-90A1-9754D5CF14E7}" presName="tile4" presStyleLbl="node1" presStyleIdx="3" presStyleCnt="4"/>
      <dgm:spPr/>
    </dgm:pt>
    <dgm:pt modelId="{1B6213A5-970D-4B75-A1F7-B6B2A73EB20A}" type="pres">
      <dgm:prSet presAssocID="{0648B518-13D0-4254-90A1-9754D5CF14E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2E9C263-71C4-48E2-98B3-817675589F4B}" type="pres">
      <dgm:prSet presAssocID="{0648B518-13D0-4254-90A1-9754D5CF14E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3CC6801-072C-48B7-A3EF-2616295B87E6}" srcId="{C41A9462-DD29-4ACA-A20A-703661B7F09B}" destId="{9FAD22B0-B361-4212-898A-49E9376BD82D}" srcOrd="3" destOrd="0" parTransId="{CF9A9952-EBAB-4B68-9C00-3AFF3B398099}" sibTransId="{087FDDE3-E409-4F3A-97EE-01C8C5FF127B}"/>
    <dgm:cxn modelId="{491A0525-5FD0-4E37-8356-9D5D15968DCA}" type="presOf" srcId="{0648B518-13D0-4254-90A1-9754D5CF14E7}" destId="{A5FCDB77-68EA-40B4-96F4-3AAF13C9A491}" srcOrd="0" destOrd="0" presId="urn:microsoft.com/office/officeart/2005/8/layout/matrix1"/>
    <dgm:cxn modelId="{7F41872B-8CD8-43A7-9927-DF4F308F6A53}" srcId="{C41A9462-DD29-4ACA-A20A-703661B7F09B}" destId="{D19E4846-244F-48B8-B98E-DCEEF74FC721}" srcOrd="1" destOrd="0" parTransId="{13545D13-AFB5-40CA-9A86-FADD13B8C4DD}" sibTransId="{E930B9D9-C783-4E2E-BBC4-C5EF22C7A9E0}"/>
    <dgm:cxn modelId="{12BF9F2C-5282-42A4-BE46-7F7B94963A5B}" type="presOf" srcId="{D19E4846-244F-48B8-B98E-DCEEF74FC721}" destId="{98DDE4B0-068B-45C4-BEA2-399ABB1CA0FB}" srcOrd="1" destOrd="0" presId="urn:microsoft.com/office/officeart/2005/8/layout/matrix1"/>
    <dgm:cxn modelId="{D956CA3E-6CCD-43FE-8A20-46BBF17371AE}" type="presOf" srcId="{6E87BEF2-C31F-4F83-9CB9-7F3B85E7B2B7}" destId="{CDC7E493-3D0F-4E5A-922A-E4E1290C1668}" srcOrd="1" destOrd="0" presId="urn:microsoft.com/office/officeart/2005/8/layout/matrix1"/>
    <dgm:cxn modelId="{AB8FC541-D329-4FE0-AA04-607DB50B25CC}" type="presOf" srcId="{3A8A5C90-834A-4B04-9276-AF5970F68C7C}" destId="{7DF032CF-1B92-45E9-B3F3-2252321654C6}" srcOrd="1" destOrd="0" presId="urn:microsoft.com/office/officeart/2005/8/layout/matrix1"/>
    <dgm:cxn modelId="{33510E47-566D-4CDA-811E-9D38B3348734}" type="presOf" srcId="{3A8A5C90-834A-4B04-9276-AF5970F68C7C}" destId="{04BA2086-8E1D-42BB-8F21-C3364FEB6F97}" srcOrd="0" destOrd="0" presId="urn:microsoft.com/office/officeart/2005/8/layout/matrix1"/>
    <dgm:cxn modelId="{15525050-6A20-4882-86CA-E3F7DD77CD4C}" type="presOf" srcId="{D19E4846-244F-48B8-B98E-DCEEF74FC721}" destId="{BE425240-B708-4463-89C4-93DB618DF861}" srcOrd="0" destOrd="0" presId="urn:microsoft.com/office/officeart/2005/8/layout/matrix1"/>
    <dgm:cxn modelId="{D6842559-89D0-463C-A7FF-DBBAC9570A99}" srcId="{C41A9462-DD29-4ACA-A20A-703661B7F09B}" destId="{3A8A5C90-834A-4B04-9276-AF5970F68C7C}" srcOrd="2" destOrd="0" parTransId="{5DAE3938-2388-4E19-89C8-E94FCFFBCDAE}" sibTransId="{D6E4455A-0A24-4BF4-A2AD-35781B28A010}"/>
    <dgm:cxn modelId="{18F9CB79-D896-4B43-96AF-776D19978C78}" type="presOf" srcId="{9FAD22B0-B361-4212-898A-49E9376BD82D}" destId="{FF200BD2-4BDF-4C38-A50C-3A1AED456238}" srcOrd="0" destOrd="0" presId="urn:microsoft.com/office/officeart/2005/8/layout/matrix1"/>
    <dgm:cxn modelId="{11A7645A-AB2C-4296-B626-B6CB1545278F}" type="presOf" srcId="{9FAD22B0-B361-4212-898A-49E9376BD82D}" destId="{1B6213A5-970D-4B75-A1F7-B6B2A73EB20A}" srcOrd="1" destOrd="0" presId="urn:microsoft.com/office/officeart/2005/8/layout/matrix1"/>
    <dgm:cxn modelId="{A8677584-DEAD-4A37-980A-AF935B0164F8}" type="presOf" srcId="{6E87BEF2-C31F-4F83-9CB9-7F3B85E7B2B7}" destId="{500D9C09-6B63-431A-8C3E-77150108CB4F}" srcOrd="0" destOrd="0" presId="urn:microsoft.com/office/officeart/2005/8/layout/matrix1"/>
    <dgm:cxn modelId="{A05931DB-6096-4F6F-9928-0606F54CE01B}" srcId="{C41A9462-DD29-4ACA-A20A-703661B7F09B}" destId="{6E87BEF2-C31F-4F83-9CB9-7F3B85E7B2B7}" srcOrd="0" destOrd="0" parTransId="{29BD1EEC-90A0-4909-9E81-8DB7454BFC72}" sibTransId="{151E1E79-497C-4079-AB18-CD3CED91B0CF}"/>
    <dgm:cxn modelId="{0133EBEA-7DA8-406B-89AE-834C05E88992}" srcId="{0648B518-13D0-4254-90A1-9754D5CF14E7}" destId="{C41A9462-DD29-4ACA-A20A-703661B7F09B}" srcOrd="0" destOrd="0" parTransId="{3A53240D-0F55-457E-A337-06F7F5DDDDF4}" sibTransId="{7AA41479-880D-4027-88B5-7C5BBD4986F3}"/>
    <dgm:cxn modelId="{E3D6A6EF-2928-4FF6-9370-7DF26B694310}" type="presOf" srcId="{C41A9462-DD29-4ACA-A20A-703661B7F09B}" destId="{72E9C263-71C4-48E2-98B3-817675589F4B}" srcOrd="0" destOrd="0" presId="urn:microsoft.com/office/officeart/2005/8/layout/matrix1"/>
    <dgm:cxn modelId="{D630A408-E7F0-4982-9632-FA00AEA4E302}" type="presParOf" srcId="{A5FCDB77-68EA-40B4-96F4-3AAF13C9A491}" destId="{9E2376F1-D5F8-4989-BEC8-0A777AE3E65C}" srcOrd="0" destOrd="0" presId="urn:microsoft.com/office/officeart/2005/8/layout/matrix1"/>
    <dgm:cxn modelId="{C5E1B340-2456-4BAD-A833-E9CC42C201F3}" type="presParOf" srcId="{9E2376F1-D5F8-4989-BEC8-0A777AE3E65C}" destId="{500D9C09-6B63-431A-8C3E-77150108CB4F}" srcOrd="0" destOrd="0" presId="urn:microsoft.com/office/officeart/2005/8/layout/matrix1"/>
    <dgm:cxn modelId="{D537F947-0736-4AB7-BDAB-4B4339409836}" type="presParOf" srcId="{9E2376F1-D5F8-4989-BEC8-0A777AE3E65C}" destId="{CDC7E493-3D0F-4E5A-922A-E4E1290C1668}" srcOrd="1" destOrd="0" presId="urn:microsoft.com/office/officeart/2005/8/layout/matrix1"/>
    <dgm:cxn modelId="{0BFF96FE-9071-4C86-AFC8-EC6FE9FE8A0B}" type="presParOf" srcId="{9E2376F1-D5F8-4989-BEC8-0A777AE3E65C}" destId="{BE425240-B708-4463-89C4-93DB618DF861}" srcOrd="2" destOrd="0" presId="urn:microsoft.com/office/officeart/2005/8/layout/matrix1"/>
    <dgm:cxn modelId="{FB4E8682-0A82-44B6-BAF3-7232ACEDE40B}" type="presParOf" srcId="{9E2376F1-D5F8-4989-BEC8-0A777AE3E65C}" destId="{98DDE4B0-068B-45C4-BEA2-399ABB1CA0FB}" srcOrd="3" destOrd="0" presId="urn:microsoft.com/office/officeart/2005/8/layout/matrix1"/>
    <dgm:cxn modelId="{5073A48F-679C-4089-9754-C23E662D57CB}" type="presParOf" srcId="{9E2376F1-D5F8-4989-BEC8-0A777AE3E65C}" destId="{04BA2086-8E1D-42BB-8F21-C3364FEB6F97}" srcOrd="4" destOrd="0" presId="urn:microsoft.com/office/officeart/2005/8/layout/matrix1"/>
    <dgm:cxn modelId="{7315A269-B5F0-4B19-95EE-57C2E0EFF3B7}" type="presParOf" srcId="{9E2376F1-D5F8-4989-BEC8-0A777AE3E65C}" destId="{7DF032CF-1B92-45E9-B3F3-2252321654C6}" srcOrd="5" destOrd="0" presId="urn:microsoft.com/office/officeart/2005/8/layout/matrix1"/>
    <dgm:cxn modelId="{EF4642ED-8572-41C3-9BF5-FFD617FDF2B6}" type="presParOf" srcId="{9E2376F1-D5F8-4989-BEC8-0A777AE3E65C}" destId="{FF200BD2-4BDF-4C38-A50C-3A1AED456238}" srcOrd="6" destOrd="0" presId="urn:microsoft.com/office/officeart/2005/8/layout/matrix1"/>
    <dgm:cxn modelId="{816FF12A-6879-49C6-86A6-C4DF8A7048AE}" type="presParOf" srcId="{9E2376F1-D5F8-4989-BEC8-0A777AE3E65C}" destId="{1B6213A5-970D-4B75-A1F7-B6B2A73EB20A}" srcOrd="7" destOrd="0" presId="urn:microsoft.com/office/officeart/2005/8/layout/matrix1"/>
    <dgm:cxn modelId="{8D5FDFED-E0B9-4C91-B4BE-CD8E8B87875B}" type="presParOf" srcId="{A5FCDB77-68EA-40B4-96F4-3AAF13C9A491}" destId="{72E9C263-71C4-48E2-98B3-817675589F4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175D1-047B-4CBC-9055-FAE4978147C7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6E1997EC-DFF3-4DCA-86A4-48CF128E1AB4}">
      <dgm:prSet phldrT="[Text]"/>
      <dgm:spPr>
        <a:solidFill>
          <a:srgbClr val="009BB7"/>
        </a:solidFill>
      </dgm:spPr>
      <dgm:t>
        <a:bodyPr/>
        <a:lstStyle/>
        <a:p>
          <a:r>
            <a:rPr lang="nl-BE" dirty="0"/>
            <a:t>Concern </a:t>
          </a:r>
          <a:r>
            <a:rPr lang="nl-BE" dirty="0" err="1"/>
            <a:t>for</a:t>
          </a:r>
          <a:r>
            <a:rPr lang="nl-BE" dirty="0"/>
            <a:t> community (</a:t>
          </a:r>
          <a:r>
            <a:rPr lang="nl-BE" dirty="0" err="1"/>
            <a:t>alternative</a:t>
          </a:r>
          <a:r>
            <a:rPr lang="nl-BE" dirty="0"/>
            <a:t> </a:t>
          </a:r>
          <a:r>
            <a:rPr lang="nl-BE" dirty="0" err="1"/>
            <a:t>to</a:t>
          </a:r>
          <a:r>
            <a:rPr lang="nl-BE" dirty="0"/>
            <a:t> </a:t>
          </a:r>
          <a:r>
            <a:rPr lang="nl-BE" dirty="0" err="1"/>
            <a:t>for-profit</a:t>
          </a:r>
          <a:r>
            <a:rPr lang="nl-BE" dirty="0"/>
            <a:t>)</a:t>
          </a:r>
        </a:p>
      </dgm:t>
    </dgm:pt>
    <dgm:pt modelId="{2A6C8AD0-A129-4DDD-8D7D-49F9A4BA7B27}" type="parTrans" cxnId="{62AF2F2F-1B83-4BBE-8E2C-8EC5D5DA1915}">
      <dgm:prSet/>
      <dgm:spPr/>
      <dgm:t>
        <a:bodyPr/>
        <a:lstStyle/>
        <a:p>
          <a:endParaRPr lang="nl-BE"/>
        </a:p>
      </dgm:t>
    </dgm:pt>
    <dgm:pt modelId="{33BD3950-6743-44FC-B187-028AE2763791}" type="sibTrans" cxnId="{62AF2F2F-1B83-4BBE-8E2C-8EC5D5DA1915}">
      <dgm:prSet/>
      <dgm:spPr/>
      <dgm:t>
        <a:bodyPr/>
        <a:lstStyle/>
        <a:p>
          <a:endParaRPr lang="nl-BE"/>
        </a:p>
      </dgm:t>
    </dgm:pt>
    <dgm:pt modelId="{731D7930-EB00-43D4-BFC5-5FA6CE4EB893}">
      <dgm:prSet phldrT="[Text]"/>
      <dgm:spPr>
        <a:solidFill>
          <a:srgbClr val="820024"/>
        </a:solidFill>
      </dgm:spPr>
      <dgm:t>
        <a:bodyPr/>
        <a:lstStyle/>
        <a:p>
          <a:r>
            <a:rPr lang="nl-BE"/>
            <a:t>Democratic governance &amp; ownership</a:t>
          </a:r>
        </a:p>
      </dgm:t>
    </dgm:pt>
    <dgm:pt modelId="{E50F56F6-C01B-4947-821E-F42AE2A96459}" type="parTrans" cxnId="{6602038F-1E4E-4AD7-B763-018BAEF2C057}">
      <dgm:prSet/>
      <dgm:spPr/>
      <dgm:t>
        <a:bodyPr/>
        <a:lstStyle/>
        <a:p>
          <a:endParaRPr lang="nl-BE"/>
        </a:p>
      </dgm:t>
    </dgm:pt>
    <dgm:pt modelId="{BEB6285D-9DC1-48DC-8CAC-A7C5F3796ACD}" type="sibTrans" cxnId="{6602038F-1E4E-4AD7-B763-018BAEF2C057}">
      <dgm:prSet/>
      <dgm:spPr/>
      <dgm:t>
        <a:bodyPr/>
        <a:lstStyle/>
        <a:p>
          <a:endParaRPr lang="nl-BE"/>
        </a:p>
      </dgm:t>
    </dgm:pt>
    <dgm:pt modelId="{0A4EBAF0-5EF4-45E4-A3B5-869B1A3F9DCC}">
      <dgm:prSet phldrT="[Text]"/>
      <dgm:spPr>
        <a:solidFill>
          <a:srgbClr val="FFB814"/>
        </a:solidFill>
      </dgm:spPr>
      <dgm:t>
        <a:bodyPr/>
        <a:lstStyle/>
        <a:p>
          <a:r>
            <a:rPr lang="nl-BE"/>
            <a:t>Open &amp; voluntary memership</a:t>
          </a:r>
        </a:p>
      </dgm:t>
    </dgm:pt>
    <dgm:pt modelId="{FD6F608E-40C4-4A8E-9C0E-D3DCC0346D40}" type="parTrans" cxnId="{DA7CF296-62DE-43D7-983D-67D9E9DEC2E8}">
      <dgm:prSet/>
      <dgm:spPr/>
      <dgm:t>
        <a:bodyPr/>
        <a:lstStyle/>
        <a:p>
          <a:endParaRPr lang="nl-BE"/>
        </a:p>
      </dgm:t>
    </dgm:pt>
    <dgm:pt modelId="{273AFF65-1D93-4E3C-AA5F-94AA9C9F82AE}" type="sibTrans" cxnId="{DA7CF296-62DE-43D7-983D-67D9E9DEC2E8}">
      <dgm:prSet/>
      <dgm:spPr/>
      <dgm:t>
        <a:bodyPr/>
        <a:lstStyle/>
        <a:p>
          <a:endParaRPr lang="nl-BE"/>
        </a:p>
      </dgm:t>
    </dgm:pt>
    <dgm:pt modelId="{6F044474-1C94-4889-ADF7-4DA0040E8BD6}">
      <dgm:prSet phldrT="[Text]"/>
      <dgm:spPr>
        <a:solidFill>
          <a:srgbClr val="7AC043"/>
        </a:solidFill>
      </dgm:spPr>
      <dgm:t>
        <a:bodyPr/>
        <a:lstStyle/>
        <a:p>
          <a:pPr algn="l"/>
          <a:r>
            <a:rPr lang="nl-BE" dirty="0" err="1"/>
            <a:t>Eligibility</a:t>
          </a:r>
          <a:endParaRPr lang="nl-BE" dirty="0"/>
        </a:p>
      </dgm:t>
    </dgm:pt>
    <dgm:pt modelId="{F4865092-CDFC-4174-9D5D-A959DBA15C71}" type="parTrans" cxnId="{DEA3E512-5480-46AC-9027-52AD253E604C}">
      <dgm:prSet/>
      <dgm:spPr/>
      <dgm:t>
        <a:bodyPr/>
        <a:lstStyle/>
        <a:p>
          <a:endParaRPr lang="nl-BE"/>
        </a:p>
      </dgm:t>
    </dgm:pt>
    <dgm:pt modelId="{ACCA769B-02D2-435D-AA5F-DDCCB283EE71}" type="sibTrans" cxnId="{DEA3E512-5480-46AC-9027-52AD253E604C}">
      <dgm:prSet/>
      <dgm:spPr/>
      <dgm:t>
        <a:bodyPr/>
        <a:lstStyle/>
        <a:p>
          <a:endParaRPr lang="nl-BE"/>
        </a:p>
      </dgm:t>
    </dgm:pt>
    <dgm:pt modelId="{7D6740FA-F261-4A78-B29C-456F667F409B}" type="pres">
      <dgm:prSet presAssocID="{3FB175D1-047B-4CBC-9055-FAE4978147C7}" presName="compositeShape" presStyleCnt="0">
        <dgm:presLayoutVars>
          <dgm:chMax val="7"/>
          <dgm:dir/>
          <dgm:resizeHandles val="exact"/>
        </dgm:presLayoutVars>
      </dgm:prSet>
      <dgm:spPr/>
    </dgm:pt>
    <dgm:pt modelId="{4D299F57-E20F-4134-BAB8-3DBBFC892E62}" type="pres">
      <dgm:prSet presAssocID="{3FB175D1-047B-4CBC-9055-FAE4978147C7}" presName="wedge1" presStyleLbl="node1" presStyleIdx="0" presStyleCnt="4" custLinFactNeighborX="-4077" custLinFactNeighborY="4077"/>
      <dgm:spPr/>
    </dgm:pt>
    <dgm:pt modelId="{F2FC36E2-26D6-439F-93D4-DE4B6762C553}" type="pres">
      <dgm:prSet presAssocID="{3FB175D1-047B-4CBC-9055-FAE4978147C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D2060F-136F-4E2A-ACF4-54858F472396}" type="pres">
      <dgm:prSet presAssocID="{3FB175D1-047B-4CBC-9055-FAE4978147C7}" presName="wedge2" presStyleLbl="node1" presStyleIdx="1" presStyleCnt="4"/>
      <dgm:spPr/>
    </dgm:pt>
    <dgm:pt modelId="{7D025923-3F98-4DCB-A31F-AD0FCDAC54F6}" type="pres">
      <dgm:prSet presAssocID="{3FB175D1-047B-4CBC-9055-FAE4978147C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FFE75B-E101-44D6-8A82-B79BA94F29D0}" type="pres">
      <dgm:prSet presAssocID="{3FB175D1-047B-4CBC-9055-FAE4978147C7}" presName="wedge3" presStyleLbl="node1" presStyleIdx="2" presStyleCnt="4"/>
      <dgm:spPr/>
    </dgm:pt>
    <dgm:pt modelId="{A7C36589-A4A0-48A1-9CAB-2D43132C49D1}" type="pres">
      <dgm:prSet presAssocID="{3FB175D1-047B-4CBC-9055-FAE4978147C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C8936A5-46C9-4516-8984-97756B8543E1}" type="pres">
      <dgm:prSet presAssocID="{3FB175D1-047B-4CBC-9055-FAE4978147C7}" presName="wedge4" presStyleLbl="node1" presStyleIdx="3" presStyleCnt="4"/>
      <dgm:spPr/>
    </dgm:pt>
    <dgm:pt modelId="{BDB2D5F5-22BE-433D-BF21-100685B1E6B5}" type="pres">
      <dgm:prSet presAssocID="{3FB175D1-047B-4CBC-9055-FAE4978147C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CCE20E-D547-4A89-B46E-66E924E96165}" type="presOf" srcId="{6F044474-1C94-4889-ADF7-4DA0040E8BD6}" destId="{BDB2D5F5-22BE-433D-BF21-100685B1E6B5}" srcOrd="1" destOrd="0" presId="urn:microsoft.com/office/officeart/2005/8/layout/chart3"/>
    <dgm:cxn modelId="{DEA3E512-5480-46AC-9027-52AD253E604C}" srcId="{3FB175D1-047B-4CBC-9055-FAE4978147C7}" destId="{6F044474-1C94-4889-ADF7-4DA0040E8BD6}" srcOrd="3" destOrd="0" parTransId="{F4865092-CDFC-4174-9D5D-A959DBA15C71}" sibTransId="{ACCA769B-02D2-435D-AA5F-DDCCB283EE71}"/>
    <dgm:cxn modelId="{48D76C1A-CE77-4E99-9E86-EDAD71904EC8}" type="presOf" srcId="{0A4EBAF0-5EF4-45E4-A3B5-869B1A3F9DCC}" destId="{A7C36589-A4A0-48A1-9CAB-2D43132C49D1}" srcOrd="1" destOrd="0" presId="urn:microsoft.com/office/officeart/2005/8/layout/chart3"/>
    <dgm:cxn modelId="{D1AFD327-A234-4C02-BD2F-2CB4A48DB402}" type="presOf" srcId="{6F044474-1C94-4889-ADF7-4DA0040E8BD6}" destId="{CC8936A5-46C9-4516-8984-97756B8543E1}" srcOrd="0" destOrd="0" presId="urn:microsoft.com/office/officeart/2005/8/layout/chart3"/>
    <dgm:cxn modelId="{BEF40D2B-99AC-4AFC-8AD4-401CAC75A0DB}" type="presOf" srcId="{731D7930-EB00-43D4-BFC5-5FA6CE4EB893}" destId="{F5D2060F-136F-4E2A-ACF4-54858F472396}" srcOrd="0" destOrd="0" presId="urn:microsoft.com/office/officeart/2005/8/layout/chart3"/>
    <dgm:cxn modelId="{62AF2F2F-1B83-4BBE-8E2C-8EC5D5DA1915}" srcId="{3FB175D1-047B-4CBC-9055-FAE4978147C7}" destId="{6E1997EC-DFF3-4DCA-86A4-48CF128E1AB4}" srcOrd="0" destOrd="0" parTransId="{2A6C8AD0-A129-4DDD-8D7D-49F9A4BA7B27}" sibTransId="{33BD3950-6743-44FC-B187-028AE2763791}"/>
    <dgm:cxn modelId="{33D9DB35-C568-45BF-A596-EBF9D81D587E}" type="presOf" srcId="{6E1997EC-DFF3-4DCA-86A4-48CF128E1AB4}" destId="{F2FC36E2-26D6-439F-93D4-DE4B6762C553}" srcOrd="1" destOrd="0" presId="urn:microsoft.com/office/officeart/2005/8/layout/chart3"/>
    <dgm:cxn modelId="{75709462-E674-4CDE-A15B-B6F9437CA465}" type="presOf" srcId="{731D7930-EB00-43D4-BFC5-5FA6CE4EB893}" destId="{7D025923-3F98-4DCB-A31F-AD0FCDAC54F6}" srcOrd="1" destOrd="0" presId="urn:microsoft.com/office/officeart/2005/8/layout/chart3"/>
    <dgm:cxn modelId="{EFD7607D-DD41-4013-832D-74307CDC27CE}" type="presOf" srcId="{0A4EBAF0-5EF4-45E4-A3B5-869B1A3F9DCC}" destId="{39FFE75B-E101-44D6-8A82-B79BA94F29D0}" srcOrd="0" destOrd="0" presId="urn:microsoft.com/office/officeart/2005/8/layout/chart3"/>
    <dgm:cxn modelId="{6602038F-1E4E-4AD7-B763-018BAEF2C057}" srcId="{3FB175D1-047B-4CBC-9055-FAE4978147C7}" destId="{731D7930-EB00-43D4-BFC5-5FA6CE4EB893}" srcOrd="1" destOrd="0" parTransId="{E50F56F6-C01B-4947-821E-F42AE2A96459}" sibTransId="{BEB6285D-9DC1-48DC-8CAC-A7C5F3796ACD}"/>
    <dgm:cxn modelId="{479D6292-5C4E-4961-9E63-4914C7616EE5}" type="presOf" srcId="{3FB175D1-047B-4CBC-9055-FAE4978147C7}" destId="{7D6740FA-F261-4A78-B29C-456F667F409B}" srcOrd="0" destOrd="0" presId="urn:microsoft.com/office/officeart/2005/8/layout/chart3"/>
    <dgm:cxn modelId="{DA7CF296-62DE-43D7-983D-67D9E9DEC2E8}" srcId="{3FB175D1-047B-4CBC-9055-FAE4978147C7}" destId="{0A4EBAF0-5EF4-45E4-A3B5-869B1A3F9DCC}" srcOrd="2" destOrd="0" parTransId="{FD6F608E-40C4-4A8E-9C0E-D3DCC0346D40}" sibTransId="{273AFF65-1D93-4E3C-AA5F-94AA9C9F82AE}"/>
    <dgm:cxn modelId="{98A22DC4-7DC0-4E5D-8CF5-F8EB930FC425}" type="presOf" srcId="{6E1997EC-DFF3-4DCA-86A4-48CF128E1AB4}" destId="{4D299F57-E20F-4134-BAB8-3DBBFC892E62}" srcOrd="0" destOrd="0" presId="urn:microsoft.com/office/officeart/2005/8/layout/chart3"/>
    <dgm:cxn modelId="{ABB29787-3C15-4942-9322-36D7A95B003C}" type="presParOf" srcId="{7D6740FA-F261-4A78-B29C-456F667F409B}" destId="{4D299F57-E20F-4134-BAB8-3DBBFC892E62}" srcOrd="0" destOrd="0" presId="urn:microsoft.com/office/officeart/2005/8/layout/chart3"/>
    <dgm:cxn modelId="{D78B0EC9-79FE-4A71-855E-1EA60C5AB297}" type="presParOf" srcId="{7D6740FA-F261-4A78-B29C-456F667F409B}" destId="{F2FC36E2-26D6-439F-93D4-DE4B6762C553}" srcOrd="1" destOrd="0" presId="urn:microsoft.com/office/officeart/2005/8/layout/chart3"/>
    <dgm:cxn modelId="{1C85A4F8-2100-4B4C-BEF4-4B45500DBF0A}" type="presParOf" srcId="{7D6740FA-F261-4A78-B29C-456F667F409B}" destId="{F5D2060F-136F-4E2A-ACF4-54858F472396}" srcOrd="2" destOrd="0" presId="urn:microsoft.com/office/officeart/2005/8/layout/chart3"/>
    <dgm:cxn modelId="{BA543335-2DD1-4D91-8318-DCEC87737180}" type="presParOf" srcId="{7D6740FA-F261-4A78-B29C-456F667F409B}" destId="{7D025923-3F98-4DCB-A31F-AD0FCDAC54F6}" srcOrd="3" destOrd="0" presId="urn:microsoft.com/office/officeart/2005/8/layout/chart3"/>
    <dgm:cxn modelId="{36D10791-66CA-4B89-BEBE-8CAEA134F514}" type="presParOf" srcId="{7D6740FA-F261-4A78-B29C-456F667F409B}" destId="{39FFE75B-E101-44D6-8A82-B79BA94F29D0}" srcOrd="4" destOrd="0" presId="urn:microsoft.com/office/officeart/2005/8/layout/chart3"/>
    <dgm:cxn modelId="{4416FE69-1BF5-4CE5-B551-7478AD2A2654}" type="presParOf" srcId="{7D6740FA-F261-4A78-B29C-456F667F409B}" destId="{A7C36589-A4A0-48A1-9CAB-2D43132C49D1}" srcOrd="5" destOrd="0" presId="urn:microsoft.com/office/officeart/2005/8/layout/chart3"/>
    <dgm:cxn modelId="{EE9B5824-3118-44A8-903B-76DD4C95124C}" type="presParOf" srcId="{7D6740FA-F261-4A78-B29C-456F667F409B}" destId="{CC8936A5-46C9-4516-8984-97756B8543E1}" srcOrd="6" destOrd="0" presId="urn:microsoft.com/office/officeart/2005/8/layout/chart3"/>
    <dgm:cxn modelId="{07E3F192-566C-438C-A0F1-165EABD80306}" type="presParOf" srcId="{7D6740FA-F261-4A78-B29C-456F667F409B}" destId="{BDB2D5F5-22BE-433D-BF21-100685B1E6B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B175D1-047B-4CBC-9055-FAE4978147C7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6E1997EC-DFF3-4DCA-86A4-48CF128E1AB4}">
      <dgm:prSet phldrT="[Text]"/>
      <dgm:spPr>
        <a:solidFill>
          <a:srgbClr val="009BB7"/>
        </a:solidFill>
      </dgm:spPr>
      <dgm:t>
        <a:bodyPr/>
        <a:lstStyle/>
        <a:p>
          <a:r>
            <a:rPr lang="nl-BE" dirty="0"/>
            <a:t>Concern </a:t>
          </a:r>
          <a:r>
            <a:rPr lang="nl-BE" dirty="0" err="1"/>
            <a:t>for</a:t>
          </a:r>
          <a:r>
            <a:rPr lang="nl-BE" dirty="0"/>
            <a:t> community (</a:t>
          </a:r>
          <a:r>
            <a:rPr lang="nl-BE" dirty="0" err="1"/>
            <a:t>alternative</a:t>
          </a:r>
          <a:r>
            <a:rPr lang="nl-BE" dirty="0"/>
            <a:t> </a:t>
          </a:r>
          <a:r>
            <a:rPr lang="nl-BE" dirty="0" err="1"/>
            <a:t>to</a:t>
          </a:r>
          <a:r>
            <a:rPr lang="nl-BE" dirty="0"/>
            <a:t> </a:t>
          </a:r>
          <a:r>
            <a:rPr lang="nl-BE" dirty="0" err="1"/>
            <a:t>for-profit</a:t>
          </a:r>
          <a:r>
            <a:rPr lang="nl-BE" dirty="0"/>
            <a:t>)</a:t>
          </a:r>
        </a:p>
      </dgm:t>
    </dgm:pt>
    <dgm:pt modelId="{2A6C8AD0-A129-4DDD-8D7D-49F9A4BA7B27}" type="parTrans" cxnId="{62AF2F2F-1B83-4BBE-8E2C-8EC5D5DA1915}">
      <dgm:prSet/>
      <dgm:spPr/>
      <dgm:t>
        <a:bodyPr/>
        <a:lstStyle/>
        <a:p>
          <a:endParaRPr lang="nl-BE"/>
        </a:p>
      </dgm:t>
    </dgm:pt>
    <dgm:pt modelId="{33BD3950-6743-44FC-B187-028AE2763791}" type="sibTrans" cxnId="{62AF2F2F-1B83-4BBE-8E2C-8EC5D5DA1915}">
      <dgm:prSet/>
      <dgm:spPr/>
      <dgm:t>
        <a:bodyPr/>
        <a:lstStyle/>
        <a:p>
          <a:endParaRPr lang="nl-BE"/>
        </a:p>
      </dgm:t>
    </dgm:pt>
    <dgm:pt modelId="{731D7930-EB00-43D4-BFC5-5FA6CE4EB893}">
      <dgm:prSet phldrT="[Text]"/>
      <dgm:spPr>
        <a:solidFill>
          <a:srgbClr val="820024"/>
        </a:solidFill>
      </dgm:spPr>
      <dgm:t>
        <a:bodyPr/>
        <a:lstStyle/>
        <a:p>
          <a:r>
            <a:rPr lang="nl-BE"/>
            <a:t>Democratic governance &amp; ownership</a:t>
          </a:r>
        </a:p>
      </dgm:t>
    </dgm:pt>
    <dgm:pt modelId="{E50F56F6-C01B-4947-821E-F42AE2A96459}" type="parTrans" cxnId="{6602038F-1E4E-4AD7-B763-018BAEF2C057}">
      <dgm:prSet/>
      <dgm:spPr/>
      <dgm:t>
        <a:bodyPr/>
        <a:lstStyle/>
        <a:p>
          <a:endParaRPr lang="nl-BE"/>
        </a:p>
      </dgm:t>
    </dgm:pt>
    <dgm:pt modelId="{BEB6285D-9DC1-48DC-8CAC-A7C5F3796ACD}" type="sibTrans" cxnId="{6602038F-1E4E-4AD7-B763-018BAEF2C057}">
      <dgm:prSet/>
      <dgm:spPr/>
      <dgm:t>
        <a:bodyPr/>
        <a:lstStyle/>
        <a:p>
          <a:endParaRPr lang="nl-BE"/>
        </a:p>
      </dgm:t>
    </dgm:pt>
    <dgm:pt modelId="{0A4EBAF0-5EF4-45E4-A3B5-869B1A3F9DCC}">
      <dgm:prSet phldrT="[Text]"/>
      <dgm:spPr>
        <a:solidFill>
          <a:srgbClr val="FFB814"/>
        </a:solidFill>
      </dgm:spPr>
      <dgm:t>
        <a:bodyPr/>
        <a:lstStyle/>
        <a:p>
          <a:r>
            <a:rPr lang="nl-BE"/>
            <a:t>Open &amp; voluntary memership</a:t>
          </a:r>
        </a:p>
      </dgm:t>
    </dgm:pt>
    <dgm:pt modelId="{FD6F608E-40C4-4A8E-9C0E-D3DCC0346D40}" type="parTrans" cxnId="{DA7CF296-62DE-43D7-983D-67D9E9DEC2E8}">
      <dgm:prSet/>
      <dgm:spPr/>
      <dgm:t>
        <a:bodyPr/>
        <a:lstStyle/>
        <a:p>
          <a:endParaRPr lang="nl-BE"/>
        </a:p>
      </dgm:t>
    </dgm:pt>
    <dgm:pt modelId="{273AFF65-1D93-4E3C-AA5F-94AA9C9F82AE}" type="sibTrans" cxnId="{DA7CF296-62DE-43D7-983D-67D9E9DEC2E8}">
      <dgm:prSet/>
      <dgm:spPr/>
      <dgm:t>
        <a:bodyPr/>
        <a:lstStyle/>
        <a:p>
          <a:endParaRPr lang="nl-BE"/>
        </a:p>
      </dgm:t>
    </dgm:pt>
    <dgm:pt modelId="{6F044474-1C94-4889-ADF7-4DA0040E8BD6}">
      <dgm:prSet phldrT="[Text]"/>
      <dgm:spPr>
        <a:solidFill>
          <a:srgbClr val="7AC043"/>
        </a:solidFill>
      </dgm:spPr>
      <dgm:t>
        <a:bodyPr/>
        <a:lstStyle/>
        <a:p>
          <a:pPr algn="l"/>
          <a:r>
            <a:rPr lang="nl-BE" dirty="0" err="1"/>
            <a:t>Eligibility</a:t>
          </a:r>
          <a:endParaRPr lang="nl-BE" dirty="0"/>
        </a:p>
      </dgm:t>
    </dgm:pt>
    <dgm:pt modelId="{F4865092-CDFC-4174-9D5D-A959DBA15C71}" type="parTrans" cxnId="{DEA3E512-5480-46AC-9027-52AD253E604C}">
      <dgm:prSet/>
      <dgm:spPr/>
      <dgm:t>
        <a:bodyPr/>
        <a:lstStyle/>
        <a:p>
          <a:endParaRPr lang="nl-BE"/>
        </a:p>
      </dgm:t>
    </dgm:pt>
    <dgm:pt modelId="{ACCA769B-02D2-435D-AA5F-DDCCB283EE71}" type="sibTrans" cxnId="{DEA3E512-5480-46AC-9027-52AD253E604C}">
      <dgm:prSet/>
      <dgm:spPr/>
      <dgm:t>
        <a:bodyPr/>
        <a:lstStyle/>
        <a:p>
          <a:endParaRPr lang="nl-BE"/>
        </a:p>
      </dgm:t>
    </dgm:pt>
    <dgm:pt modelId="{7D6740FA-F261-4A78-B29C-456F667F409B}" type="pres">
      <dgm:prSet presAssocID="{3FB175D1-047B-4CBC-9055-FAE4978147C7}" presName="compositeShape" presStyleCnt="0">
        <dgm:presLayoutVars>
          <dgm:chMax val="7"/>
          <dgm:dir/>
          <dgm:resizeHandles val="exact"/>
        </dgm:presLayoutVars>
      </dgm:prSet>
      <dgm:spPr/>
    </dgm:pt>
    <dgm:pt modelId="{4D299F57-E20F-4134-BAB8-3DBBFC892E62}" type="pres">
      <dgm:prSet presAssocID="{3FB175D1-047B-4CBC-9055-FAE4978147C7}" presName="wedge1" presStyleLbl="node1" presStyleIdx="0" presStyleCnt="4" custLinFactNeighborX="-4077" custLinFactNeighborY="4077"/>
      <dgm:spPr/>
    </dgm:pt>
    <dgm:pt modelId="{F2FC36E2-26D6-439F-93D4-DE4B6762C553}" type="pres">
      <dgm:prSet presAssocID="{3FB175D1-047B-4CBC-9055-FAE4978147C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D2060F-136F-4E2A-ACF4-54858F472396}" type="pres">
      <dgm:prSet presAssocID="{3FB175D1-047B-4CBC-9055-FAE4978147C7}" presName="wedge2" presStyleLbl="node1" presStyleIdx="1" presStyleCnt="4"/>
      <dgm:spPr/>
    </dgm:pt>
    <dgm:pt modelId="{7D025923-3F98-4DCB-A31F-AD0FCDAC54F6}" type="pres">
      <dgm:prSet presAssocID="{3FB175D1-047B-4CBC-9055-FAE4978147C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FFE75B-E101-44D6-8A82-B79BA94F29D0}" type="pres">
      <dgm:prSet presAssocID="{3FB175D1-047B-4CBC-9055-FAE4978147C7}" presName="wedge3" presStyleLbl="node1" presStyleIdx="2" presStyleCnt="4"/>
      <dgm:spPr/>
    </dgm:pt>
    <dgm:pt modelId="{A7C36589-A4A0-48A1-9CAB-2D43132C49D1}" type="pres">
      <dgm:prSet presAssocID="{3FB175D1-047B-4CBC-9055-FAE4978147C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C8936A5-46C9-4516-8984-97756B8543E1}" type="pres">
      <dgm:prSet presAssocID="{3FB175D1-047B-4CBC-9055-FAE4978147C7}" presName="wedge4" presStyleLbl="node1" presStyleIdx="3" presStyleCnt="4"/>
      <dgm:spPr/>
    </dgm:pt>
    <dgm:pt modelId="{BDB2D5F5-22BE-433D-BF21-100685B1E6B5}" type="pres">
      <dgm:prSet presAssocID="{3FB175D1-047B-4CBC-9055-FAE4978147C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CCE20E-D547-4A89-B46E-66E924E96165}" type="presOf" srcId="{6F044474-1C94-4889-ADF7-4DA0040E8BD6}" destId="{BDB2D5F5-22BE-433D-BF21-100685B1E6B5}" srcOrd="1" destOrd="0" presId="urn:microsoft.com/office/officeart/2005/8/layout/chart3"/>
    <dgm:cxn modelId="{DEA3E512-5480-46AC-9027-52AD253E604C}" srcId="{3FB175D1-047B-4CBC-9055-FAE4978147C7}" destId="{6F044474-1C94-4889-ADF7-4DA0040E8BD6}" srcOrd="3" destOrd="0" parTransId="{F4865092-CDFC-4174-9D5D-A959DBA15C71}" sibTransId="{ACCA769B-02D2-435D-AA5F-DDCCB283EE71}"/>
    <dgm:cxn modelId="{48D76C1A-CE77-4E99-9E86-EDAD71904EC8}" type="presOf" srcId="{0A4EBAF0-5EF4-45E4-A3B5-869B1A3F9DCC}" destId="{A7C36589-A4A0-48A1-9CAB-2D43132C49D1}" srcOrd="1" destOrd="0" presId="urn:microsoft.com/office/officeart/2005/8/layout/chart3"/>
    <dgm:cxn modelId="{D1AFD327-A234-4C02-BD2F-2CB4A48DB402}" type="presOf" srcId="{6F044474-1C94-4889-ADF7-4DA0040E8BD6}" destId="{CC8936A5-46C9-4516-8984-97756B8543E1}" srcOrd="0" destOrd="0" presId="urn:microsoft.com/office/officeart/2005/8/layout/chart3"/>
    <dgm:cxn modelId="{BEF40D2B-99AC-4AFC-8AD4-401CAC75A0DB}" type="presOf" srcId="{731D7930-EB00-43D4-BFC5-5FA6CE4EB893}" destId="{F5D2060F-136F-4E2A-ACF4-54858F472396}" srcOrd="0" destOrd="0" presId="urn:microsoft.com/office/officeart/2005/8/layout/chart3"/>
    <dgm:cxn modelId="{62AF2F2F-1B83-4BBE-8E2C-8EC5D5DA1915}" srcId="{3FB175D1-047B-4CBC-9055-FAE4978147C7}" destId="{6E1997EC-DFF3-4DCA-86A4-48CF128E1AB4}" srcOrd="0" destOrd="0" parTransId="{2A6C8AD0-A129-4DDD-8D7D-49F9A4BA7B27}" sibTransId="{33BD3950-6743-44FC-B187-028AE2763791}"/>
    <dgm:cxn modelId="{33D9DB35-C568-45BF-A596-EBF9D81D587E}" type="presOf" srcId="{6E1997EC-DFF3-4DCA-86A4-48CF128E1AB4}" destId="{F2FC36E2-26D6-439F-93D4-DE4B6762C553}" srcOrd="1" destOrd="0" presId="urn:microsoft.com/office/officeart/2005/8/layout/chart3"/>
    <dgm:cxn modelId="{75709462-E674-4CDE-A15B-B6F9437CA465}" type="presOf" srcId="{731D7930-EB00-43D4-BFC5-5FA6CE4EB893}" destId="{7D025923-3F98-4DCB-A31F-AD0FCDAC54F6}" srcOrd="1" destOrd="0" presId="urn:microsoft.com/office/officeart/2005/8/layout/chart3"/>
    <dgm:cxn modelId="{EFD7607D-DD41-4013-832D-74307CDC27CE}" type="presOf" srcId="{0A4EBAF0-5EF4-45E4-A3B5-869B1A3F9DCC}" destId="{39FFE75B-E101-44D6-8A82-B79BA94F29D0}" srcOrd="0" destOrd="0" presId="urn:microsoft.com/office/officeart/2005/8/layout/chart3"/>
    <dgm:cxn modelId="{6602038F-1E4E-4AD7-B763-018BAEF2C057}" srcId="{3FB175D1-047B-4CBC-9055-FAE4978147C7}" destId="{731D7930-EB00-43D4-BFC5-5FA6CE4EB893}" srcOrd="1" destOrd="0" parTransId="{E50F56F6-C01B-4947-821E-F42AE2A96459}" sibTransId="{BEB6285D-9DC1-48DC-8CAC-A7C5F3796ACD}"/>
    <dgm:cxn modelId="{479D6292-5C4E-4961-9E63-4914C7616EE5}" type="presOf" srcId="{3FB175D1-047B-4CBC-9055-FAE4978147C7}" destId="{7D6740FA-F261-4A78-B29C-456F667F409B}" srcOrd="0" destOrd="0" presId="urn:microsoft.com/office/officeart/2005/8/layout/chart3"/>
    <dgm:cxn modelId="{DA7CF296-62DE-43D7-983D-67D9E9DEC2E8}" srcId="{3FB175D1-047B-4CBC-9055-FAE4978147C7}" destId="{0A4EBAF0-5EF4-45E4-A3B5-869B1A3F9DCC}" srcOrd="2" destOrd="0" parTransId="{FD6F608E-40C4-4A8E-9C0E-D3DCC0346D40}" sibTransId="{273AFF65-1D93-4E3C-AA5F-94AA9C9F82AE}"/>
    <dgm:cxn modelId="{98A22DC4-7DC0-4E5D-8CF5-F8EB930FC425}" type="presOf" srcId="{6E1997EC-DFF3-4DCA-86A4-48CF128E1AB4}" destId="{4D299F57-E20F-4134-BAB8-3DBBFC892E62}" srcOrd="0" destOrd="0" presId="urn:microsoft.com/office/officeart/2005/8/layout/chart3"/>
    <dgm:cxn modelId="{ABB29787-3C15-4942-9322-36D7A95B003C}" type="presParOf" srcId="{7D6740FA-F261-4A78-B29C-456F667F409B}" destId="{4D299F57-E20F-4134-BAB8-3DBBFC892E62}" srcOrd="0" destOrd="0" presId="urn:microsoft.com/office/officeart/2005/8/layout/chart3"/>
    <dgm:cxn modelId="{D78B0EC9-79FE-4A71-855E-1EA60C5AB297}" type="presParOf" srcId="{7D6740FA-F261-4A78-B29C-456F667F409B}" destId="{F2FC36E2-26D6-439F-93D4-DE4B6762C553}" srcOrd="1" destOrd="0" presId="urn:microsoft.com/office/officeart/2005/8/layout/chart3"/>
    <dgm:cxn modelId="{1C85A4F8-2100-4B4C-BEF4-4B45500DBF0A}" type="presParOf" srcId="{7D6740FA-F261-4A78-B29C-456F667F409B}" destId="{F5D2060F-136F-4E2A-ACF4-54858F472396}" srcOrd="2" destOrd="0" presId="urn:microsoft.com/office/officeart/2005/8/layout/chart3"/>
    <dgm:cxn modelId="{BA543335-2DD1-4D91-8318-DCEC87737180}" type="presParOf" srcId="{7D6740FA-F261-4A78-B29C-456F667F409B}" destId="{7D025923-3F98-4DCB-A31F-AD0FCDAC54F6}" srcOrd="3" destOrd="0" presId="urn:microsoft.com/office/officeart/2005/8/layout/chart3"/>
    <dgm:cxn modelId="{36D10791-66CA-4B89-BEBE-8CAEA134F514}" type="presParOf" srcId="{7D6740FA-F261-4A78-B29C-456F667F409B}" destId="{39FFE75B-E101-44D6-8A82-B79BA94F29D0}" srcOrd="4" destOrd="0" presId="urn:microsoft.com/office/officeart/2005/8/layout/chart3"/>
    <dgm:cxn modelId="{4416FE69-1BF5-4CE5-B551-7478AD2A2654}" type="presParOf" srcId="{7D6740FA-F261-4A78-B29C-456F667F409B}" destId="{A7C36589-A4A0-48A1-9CAB-2D43132C49D1}" srcOrd="5" destOrd="0" presId="urn:microsoft.com/office/officeart/2005/8/layout/chart3"/>
    <dgm:cxn modelId="{EE9B5824-3118-44A8-903B-76DD4C95124C}" type="presParOf" srcId="{7D6740FA-F261-4A78-B29C-456F667F409B}" destId="{CC8936A5-46C9-4516-8984-97756B8543E1}" srcOrd="6" destOrd="0" presId="urn:microsoft.com/office/officeart/2005/8/layout/chart3"/>
    <dgm:cxn modelId="{07E3F192-566C-438C-A0F1-165EABD80306}" type="presParOf" srcId="{7D6740FA-F261-4A78-B29C-456F667F409B}" destId="{BDB2D5F5-22BE-433D-BF21-100685B1E6B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D9C09-6B63-431A-8C3E-77150108CB4F}">
      <dsp:nvSpPr>
        <dsp:cNvPr id="0" name=""/>
        <dsp:cNvSpPr/>
      </dsp:nvSpPr>
      <dsp:spPr>
        <a:xfrm rot="16200000">
          <a:off x="543975" y="-543975"/>
          <a:ext cx="1924046" cy="3011996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b="1" kern="1200" dirty="0" err="1"/>
            <a:t>Ensure</a:t>
          </a:r>
          <a:r>
            <a:rPr lang="fr-BE" sz="1300" b="1" kern="1200" dirty="0"/>
            <a:t>  a set of basic </a:t>
          </a:r>
          <a:r>
            <a:rPr lang="fr-BE" sz="1300" b="1" kern="1200" dirty="0" err="1"/>
            <a:t>rights</a:t>
          </a:r>
          <a:endParaRPr lang="fr-BE" sz="1300" b="1" kern="1200" dirty="0"/>
        </a:p>
      </dsp:txBody>
      <dsp:txXfrm rot="5400000">
        <a:off x="-1" y="1"/>
        <a:ext cx="3011996" cy="1443034"/>
      </dsp:txXfrm>
    </dsp:sp>
    <dsp:sp modelId="{BE425240-B708-4463-89C4-93DB618DF861}">
      <dsp:nvSpPr>
        <dsp:cNvPr id="0" name=""/>
        <dsp:cNvSpPr/>
      </dsp:nvSpPr>
      <dsp:spPr>
        <a:xfrm>
          <a:off x="3011996" y="0"/>
          <a:ext cx="3011996" cy="1924046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b="1" kern="1200" dirty="0" err="1"/>
            <a:t>Enabling</a:t>
          </a:r>
          <a:r>
            <a:rPr lang="fr-BE" sz="1300" b="1" kern="1200" dirty="0"/>
            <a:t> Framework</a:t>
          </a:r>
        </a:p>
      </dsp:txBody>
      <dsp:txXfrm>
        <a:off x="3011996" y="0"/>
        <a:ext cx="3011996" cy="1443034"/>
      </dsp:txXfrm>
    </dsp:sp>
    <dsp:sp modelId="{04BA2086-8E1D-42BB-8F21-C3364FEB6F97}">
      <dsp:nvSpPr>
        <dsp:cNvPr id="0" name=""/>
        <dsp:cNvSpPr/>
      </dsp:nvSpPr>
      <dsp:spPr>
        <a:xfrm rot="10800000">
          <a:off x="0" y="1924046"/>
          <a:ext cx="3011996" cy="1924046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b="1" kern="1200" dirty="0" err="1"/>
            <a:t>Equal</a:t>
          </a:r>
          <a:r>
            <a:rPr lang="fr-BE" sz="1300" b="1" kern="1200" dirty="0"/>
            <a:t> footing in </a:t>
          </a:r>
          <a:r>
            <a:rPr lang="fr-BE" sz="1300" b="1" kern="1200" dirty="0" err="1"/>
            <a:t>accessing</a:t>
          </a:r>
          <a:r>
            <a:rPr lang="fr-BE" sz="1300" b="1" kern="1200" dirty="0"/>
            <a:t> support </a:t>
          </a:r>
          <a:r>
            <a:rPr lang="fr-BE" sz="1300" b="1" kern="1200" dirty="0" err="1"/>
            <a:t>schemes</a:t>
          </a:r>
          <a:endParaRPr lang="fr-BE" sz="1300" b="1" kern="1200" dirty="0"/>
        </a:p>
      </dsp:txBody>
      <dsp:txXfrm rot="10800000">
        <a:off x="0" y="2405057"/>
        <a:ext cx="3011996" cy="1443034"/>
      </dsp:txXfrm>
    </dsp:sp>
    <dsp:sp modelId="{FF200BD2-4BDF-4C38-A50C-3A1AED456238}">
      <dsp:nvSpPr>
        <dsp:cNvPr id="0" name=""/>
        <dsp:cNvSpPr/>
      </dsp:nvSpPr>
      <dsp:spPr>
        <a:xfrm rot="5400000">
          <a:off x="3555971" y="1380070"/>
          <a:ext cx="1924046" cy="3011996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b="1" kern="1200" dirty="0" err="1"/>
            <a:t>Proportional</a:t>
          </a:r>
          <a:r>
            <a:rPr lang="fr-BE" sz="1300" b="1" kern="1200" dirty="0"/>
            <a:t> </a:t>
          </a:r>
          <a:r>
            <a:rPr lang="fr-BE" sz="1300" b="1" kern="1200"/>
            <a:t>treatment/ simplification</a:t>
          </a:r>
          <a:endParaRPr lang="fr-BE" sz="1300" b="1" kern="1200" dirty="0"/>
        </a:p>
      </dsp:txBody>
      <dsp:txXfrm rot="-5400000">
        <a:off x="3011995" y="2405057"/>
        <a:ext cx="3011996" cy="1443034"/>
      </dsp:txXfrm>
    </dsp:sp>
    <dsp:sp modelId="{72E9C263-71C4-48E2-98B3-817675589F4B}">
      <dsp:nvSpPr>
        <dsp:cNvPr id="0" name=""/>
        <dsp:cNvSpPr/>
      </dsp:nvSpPr>
      <dsp:spPr>
        <a:xfrm>
          <a:off x="2108397" y="1443034"/>
          <a:ext cx="1807197" cy="96202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b="1" u="sng" kern="1200" dirty="0" err="1"/>
            <a:t>Acknowledgment</a:t>
          </a:r>
          <a:r>
            <a:rPr lang="fr-BE" sz="1300" b="1" kern="1200" dirty="0"/>
            <a:t>: ‘</a:t>
          </a:r>
          <a:r>
            <a:rPr lang="fr-BE" sz="1300" b="1" kern="1200" dirty="0" err="1"/>
            <a:t>renewable</a:t>
          </a:r>
          <a:r>
            <a:rPr lang="fr-BE" sz="1300" b="1" kern="1200" dirty="0"/>
            <a:t>/</a:t>
          </a:r>
          <a:r>
            <a:rPr lang="fr-BE" sz="1300" b="1" kern="1200" dirty="0" err="1"/>
            <a:t>citizens</a:t>
          </a:r>
          <a:r>
            <a:rPr lang="fr-BE" sz="1300" b="1" kern="1200" dirty="0"/>
            <a:t>  </a:t>
          </a:r>
          <a:r>
            <a:rPr lang="fr-BE" sz="1300" b="1" kern="1200" dirty="0" err="1"/>
            <a:t>energy</a:t>
          </a:r>
          <a:r>
            <a:rPr lang="fr-BE" sz="1300" b="1" kern="1200" dirty="0"/>
            <a:t> </a:t>
          </a:r>
          <a:r>
            <a:rPr lang="fr-BE" sz="1300" b="1" kern="1200" dirty="0" err="1"/>
            <a:t>community</a:t>
          </a:r>
          <a:r>
            <a:rPr lang="fr-BE" sz="1300" b="1" kern="1200" dirty="0"/>
            <a:t>’ </a:t>
          </a:r>
          <a:r>
            <a:rPr lang="fr-BE" sz="1300" b="1" kern="1200" dirty="0" err="1"/>
            <a:t>definitions</a:t>
          </a:r>
          <a:endParaRPr lang="fr-BE" sz="1300" b="1" kern="1200" dirty="0"/>
        </a:p>
      </dsp:txBody>
      <dsp:txXfrm>
        <a:off x="2155359" y="1489996"/>
        <a:ext cx="1713273" cy="868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99F57-E20F-4134-BAB8-3DBBFC892E62}">
      <dsp:nvSpPr>
        <dsp:cNvPr id="0" name=""/>
        <dsp:cNvSpPr/>
      </dsp:nvSpPr>
      <dsp:spPr>
        <a:xfrm>
          <a:off x="620088" y="386971"/>
          <a:ext cx="3366820" cy="3366820"/>
        </a:xfrm>
        <a:prstGeom prst="pie">
          <a:avLst>
            <a:gd name="adj1" fmla="val 16200000"/>
            <a:gd name="adj2" fmla="val 0"/>
          </a:avLst>
        </a:prstGeom>
        <a:solidFill>
          <a:srgbClr val="009B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Concern </a:t>
          </a:r>
          <a:r>
            <a:rPr lang="nl-BE" sz="1700" kern="1200" dirty="0" err="1"/>
            <a:t>for</a:t>
          </a:r>
          <a:r>
            <a:rPr lang="nl-BE" sz="1700" kern="1200" dirty="0"/>
            <a:t> community (</a:t>
          </a:r>
          <a:r>
            <a:rPr lang="nl-BE" sz="1700" kern="1200" dirty="0" err="1"/>
            <a:t>alternative</a:t>
          </a:r>
          <a:r>
            <a:rPr lang="nl-BE" sz="1700" kern="1200" dirty="0"/>
            <a:t> </a:t>
          </a:r>
          <a:r>
            <a:rPr lang="nl-BE" sz="1700" kern="1200" dirty="0" err="1"/>
            <a:t>to</a:t>
          </a:r>
          <a:r>
            <a:rPr lang="nl-BE" sz="1700" kern="1200" dirty="0"/>
            <a:t> </a:t>
          </a:r>
          <a:r>
            <a:rPr lang="nl-BE" sz="1700" kern="1200" dirty="0" err="1"/>
            <a:t>for-profit</a:t>
          </a:r>
          <a:r>
            <a:rPr lang="nl-BE" sz="1700" kern="1200" dirty="0"/>
            <a:t>)</a:t>
          </a:r>
        </a:p>
      </dsp:txBody>
      <dsp:txXfrm>
        <a:off x="2341976" y="1009833"/>
        <a:ext cx="1242517" cy="1002030"/>
      </dsp:txXfrm>
    </dsp:sp>
    <dsp:sp modelId="{F5D2060F-136F-4E2A-ACF4-54858F472396}">
      <dsp:nvSpPr>
        <dsp:cNvPr id="0" name=""/>
        <dsp:cNvSpPr/>
      </dsp:nvSpPr>
      <dsp:spPr>
        <a:xfrm>
          <a:off x="615465" y="391593"/>
          <a:ext cx="3366820" cy="3366820"/>
        </a:xfrm>
        <a:prstGeom prst="pie">
          <a:avLst>
            <a:gd name="adj1" fmla="val 0"/>
            <a:gd name="adj2" fmla="val 5400000"/>
          </a:avLst>
        </a:prstGeom>
        <a:solidFill>
          <a:srgbClr val="8200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Democratic governance &amp; ownership</a:t>
          </a:r>
        </a:p>
      </dsp:txBody>
      <dsp:txXfrm>
        <a:off x="2358998" y="2135125"/>
        <a:ext cx="1242517" cy="1002030"/>
      </dsp:txXfrm>
    </dsp:sp>
    <dsp:sp modelId="{39FFE75B-E101-44D6-8A82-B79BA94F29D0}">
      <dsp:nvSpPr>
        <dsp:cNvPr id="0" name=""/>
        <dsp:cNvSpPr/>
      </dsp:nvSpPr>
      <dsp:spPr>
        <a:xfrm>
          <a:off x="615465" y="391593"/>
          <a:ext cx="3366820" cy="3366820"/>
        </a:xfrm>
        <a:prstGeom prst="pie">
          <a:avLst>
            <a:gd name="adj1" fmla="val 5400000"/>
            <a:gd name="adj2" fmla="val 10800000"/>
          </a:avLst>
        </a:prstGeom>
        <a:solidFill>
          <a:srgbClr val="FFB8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Open &amp; voluntary memership</a:t>
          </a:r>
        </a:p>
      </dsp:txBody>
      <dsp:txXfrm>
        <a:off x="996237" y="2135125"/>
        <a:ext cx="1242517" cy="1002030"/>
      </dsp:txXfrm>
    </dsp:sp>
    <dsp:sp modelId="{CC8936A5-46C9-4516-8984-97756B8543E1}">
      <dsp:nvSpPr>
        <dsp:cNvPr id="0" name=""/>
        <dsp:cNvSpPr/>
      </dsp:nvSpPr>
      <dsp:spPr>
        <a:xfrm>
          <a:off x="615465" y="391593"/>
          <a:ext cx="3366820" cy="3366820"/>
        </a:xfrm>
        <a:prstGeom prst="pie">
          <a:avLst>
            <a:gd name="adj1" fmla="val 10800000"/>
            <a:gd name="adj2" fmla="val 16200000"/>
          </a:avLst>
        </a:prstGeom>
        <a:solidFill>
          <a:srgbClr val="7AC0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 err="1"/>
            <a:t>Eligibility</a:t>
          </a:r>
          <a:endParaRPr lang="nl-BE" sz="1700" kern="1200" dirty="0"/>
        </a:p>
      </dsp:txBody>
      <dsp:txXfrm>
        <a:off x="996237" y="1012851"/>
        <a:ext cx="1242517" cy="1002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99F57-E20F-4134-BAB8-3DBBFC892E62}">
      <dsp:nvSpPr>
        <dsp:cNvPr id="0" name=""/>
        <dsp:cNvSpPr/>
      </dsp:nvSpPr>
      <dsp:spPr>
        <a:xfrm>
          <a:off x="620088" y="386971"/>
          <a:ext cx="3366820" cy="3366820"/>
        </a:xfrm>
        <a:prstGeom prst="pie">
          <a:avLst>
            <a:gd name="adj1" fmla="val 16200000"/>
            <a:gd name="adj2" fmla="val 0"/>
          </a:avLst>
        </a:prstGeom>
        <a:solidFill>
          <a:srgbClr val="009B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Concern </a:t>
          </a:r>
          <a:r>
            <a:rPr lang="nl-BE" sz="1700" kern="1200" dirty="0" err="1"/>
            <a:t>for</a:t>
          </a:r>
          <a:r>
            <a:rPr lang="nl-BE" sz="1700" kern="1200" dirty="0"/>
            <a:t> community (</a:t>
          </a:r>
          <a:r>
            <a:rPr lang="nl-BE" sz="1700" kern="1200" dirty="0" err="1"/>
            <a:t>alternative</a:t>
          </a:r>
          <a:r>
            <a:rPr lang="nl-BE" sz="1700" kern="1200" dirty="0"/>
            <a:t> </a:t>
          </a:r>
          <a:r>
            <a:rPr lang="nl-BE" sz="1700" kern="1200" dirty="0" err="1"/>
            <a:t>to</a:t>
          </a:r>
          <a:r>
            <a:rPr lang="nl-BE" sz="1700" kern="1200" dirty="0"/>
            <a:t> </a:t>
          </a:r>
          <a:r>
            <a:rPr lang="nl-BE" sz="1700" kern="1200" dirty="0" err="1"/>
            <a:t>for-profit</a:t>
          </a:r>
          <a:r>
            <a:rPr lang="nl-BE" sz="1700" kern="1200" dirty="0"/>
            <a:t>)</a:t>
          </a:r>
        </a:p>
      </dsp:txBody>
      <dsp:txXfrm>
        <a:off x="2341976" y="1009833"/>
        <a:ext cx="1242517" cy="1002030"/>
      </dsp:txXfrm>
    </dsp:sp>
    <dsp:sp modelId="{F5D2060F-136F-4E2A-ACF4-54858F472396}">
      <dsp:nvSpPr>
        <dsp:cNvPr id="0" name=""/>
        <dsp:cNvSpPr/>
      </dsp:nvSpPr>
      <dsp:spPr>
        <a:xfrm>
          <a:off x="615465" y="391593"/>
          <a:ext cx="3366820" cy="3366820"/>
        </a:xfrm>
        <a:prstGeom prst="pie">
          <a:avLst>
            <a:gd name="adj1" fmla="val 0"/>
            <a:gd name="adj2" fmla="val 5400000"/>
          </a:avLst>
        </a:prstGeom>
        <a:solidFill>
          <a:srgbClr val="8200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Democratic governance &amp; ownership</a:t>
          </a:r>
        </a:p>
      </dsp:txBody>
      <dsp:txXfrm>
        <a:off x="2358998" y="2135125"/>
        <a:ext cx="1242517" cy="1002030"/>
      </dsp:txXfrm>
    </dsp:sp>
    <dsp:sp modelId="{39FFE75B-E101-44D6-8A82-B79BA94F29D0}">
      <dsp:nvSpPr>
        <dsp:cNvPr id="0" name=""/>
        <dsp:cNvSpPr/>
      </dsp:nvSpPr>
      <dsp:spPr>
        <a:xfrm>
          <a:off x="615465" y="391593"/>
          <a:ext cx="3366820" cy="3366820"/>
        </a:xfrm>
        <a:prstGeom prst="pie">
          <a:avLst>
            <a:gd name="adj1" fmla="val 5400000"/>
            <a:gd name="adj2" fmla="val 10800000"/>
          </a:avLst>
        </a:prstGeom>
        <a:solidFill>
          <a:srgbClr val="FFB8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Open &amp; voluntary memership</a:t>
          </a:r>
        </a:p>
      </dsp:txBody>
      <dsp:txXfrm>
        <a:off x="996237" y="2135125"/>
        <a:ext cx="1242517" cy="1002030"/>
      </dsp:txXfrm>
    </dsp:sp>
    <dsp:sp modelId="{CC8936A5-46C9-4516-8984-97756B8543E1}">
      <dsp:nvSpPr>
        <dsp:cNvPr id="0" name=""/>
        <dsp:cNvSpPr/>
      </dsp:nvSpPr>
      <dsp:spPr>
        <a:xfrm>
          <a:off x="615465" y="391593"/>
          <a:ext cx="3366820" cy="3366820"/>
        </a:xfrm>
        <a:prstGeom prst="pie">
          <a:avLst>
            <a:gd name="adj1" fmla="val 10800000"/>
            <a:gd name="adj2" fmla="val 16200000"/>
          </a:avLst>
        </a:prstGeom>
        <a:solidFill>
          <a:srgbClr val="7AC0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 err="1"/>
            <a:t>Eligibility</a:t>
          </a:r>
          <a:endParaRPr lang="nl-BE" sz="1700" kern="1200" dirty="0"/>
        </a:p>
      </dsp:txBody>
      <dsp:txXfrm>
        <a:off x="996237" y="1012851"/>
        <a:ext cx="1242517" cy="1002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9D62-7B09-46DA-ADB2-5500F8123AAF}" type="datetimeFigureOut">
              <a:rPr lang="nl-BE" smtClean="0"/>
              <a:t>21/11/2018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6DE39-8EE8-4B71-B4E0-5025B64205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902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6DE39-8EE8-4B71-B4E0-5025B64205C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80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7D2F-774C-49A7-BF90-7245CB79FD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14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862A-5268-4BAC-89CE-5EC09307A535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2467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862A-5268-4BAC-89CE-5EC09307A535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224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B4D-A048-4263-9BD2-B784458C28F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F5A1-459D-4367-898B-A7FC9521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1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B4D-A048-4263-9BD2-B784458C28F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F5A1-459D-4367-898B-A7FC9521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6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B4D-A048-4263-9BD2-B784458C28F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F5A1-459D-4367-898B-A7FC9521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B4D-A048-4263-9BD2-B784458C28F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F5A1-459D-4367-898B-A7FC9521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7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B4D-A048-4263-9BD2-B784458C28F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F5A1-459D-4367-898B-A7FC9521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7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B4D-A048-4263-9BD2-B784458C28F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F5A1-459D-4367-898B-A7FC9521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7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B4D-A048-4263-9BD2-B784458C28F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F5A1-459D-4367-898B-A7FC9521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8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B4D-A048-4263-9BD2-B784458C28F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F5A1-459D-4367-898B-A7FC9521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B4D-A048-4263-9BD2-B784458C28F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F5A1-459D-4367-898B-A7FC9521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9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B4D-A048-4263-9BD2-B784458C28F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F5A1-459D-4367-898B-A7FC9521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2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B4D-A048-4263-9BD2-B784458C28F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F5A1-459D-4367-898B-A7FC9521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37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44B4D-A048-4263-9BD2-B784458C28F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0F5A1-459D-4367-898B-A7FC95215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1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sh.roberts@rescoop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osh.roberts@rescoop.eu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598" y="3576793"/>
            <a:ext cx="6400800" cy="2433145"/>
          </a:xfrm>
        </p:spPr>
        <p:txBody>
          <a:bodyPr>
            <a:normAutofit lnSpcReduction="10000"/>
          </a:bodyPr>
          <a:lstStyle/>
          <a:p>
            <a:r>
              <a:rPr lang="nl-BE" sz="20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Presentation </a:t>
            </a:r>
            <a:r>
              <a:rPr lang="nl-BE" sz="2000" dirty="0" err="1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for</a:t>
            </a:r>
            <a:r>
              <a:rPr lang="nl-BE" sz="20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JRC Workshop on energy </a:t>
            </a:r>
            <a:r>
              <a:rPr lang="nl-BE" sz="2000" dirty="0" err="1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communities</a:t>
            </a:r>
            <a:endParaRPr lang="nl-BE" sz="2000" dirty="0"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nl-BE" sz="2000" dirty="0"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nl-BE" sz="2000" dirty="0" err="1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by</a:t>
            </a:r>
            <a:r>
              <a:rPr lang="nl-BE" sz="20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Josh Roberts, </a:t>
            </a:r>
            <a:r>
              <a:rPr lang="nl-BE" sz="2000" dirty="0" err="1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Advocacy</a:t>
            </a:r>
            <a:r>
              <a:rPr lang="nl-BE" sz="20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nl-BE" sz="2000" dirty="0" err="1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Officer</a:t>
            </a:r>
            <a:endParaRPr lang="nl-BE" sz="2000" dirty="0"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22 November</a:t>
            </a:r>
            <a:r>
              <a:rPr lang="nl-BE" sz="20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2018</a:t>
            </a:r>
          </a:p>
          <a:p>
            <a:endParaRPr lang="nl-BE" sz="2000" dirty="0"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nl-BE" sz="2000" dirty="0"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nl-BE" sz="14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  <a:hlinkClick r:id="rId3"/>
              </a:rPr>
              <a:t>josh.roberts@rescoop.eu</a:t>
            </a:r>
            <a:r>
              <a:rPr lang="nl-BE" sz="14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/ </a:t>
            </a:r>
            <a:r>
              <a:rPr lang="nl-BE" sz="1400" dirty="0">
                <a:solidFill>
                  <a:srgbClr val="009BB7"/>
                </a:solidFill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@</a:t>
            </a:r>
            <a:r>
              <a:rPr lang="nl-BE" sz="1400" dirty="0" err="1">
                <a:solidFill>
                  <a:srgbClr val="009BB7"/>
                </a:solidFill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AttyforEarth</a:t>
            </a:r>
            <a:r>
              <a:rPr lang="nl-BE" sz="1400" dirty="0">
                <a:solidFill>
                  <a:srgbClr val="009BB7"/>
                </a:solidFill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endParaRPr lang="nl-BE" sz="2400" dirty="0"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2400" dirty="0"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2" y="1052735"/>
            <a:ext cx="8330232" cy="243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06882" y="1460829"/>
            <a:ext cx="8330232" cy="1596572"/>
          </a:xfrm>
        </p:spPr>
        <p:txBody>
          <a:bodyPr>
            <a:normAutofit fontScale="90000"/>
          </a:bodyPr>
          <a:lstStyle/>
          <a:p>
            <a:r>
              <a:rPr lang="nl-BE" sz="3600" b="1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3600" b="1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Citizens energy communities: social innovation potential for Europe’s energy transition</a:t>
            </a:r>
          </a:p>
        </p:txBody>
      </p:sp>
      <p:pic>
        <p:nvPicPr>
          <p:cNvPr id="7" name="Afbeelding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04248" y="5994000"/>
            <a:ext cx="2046540" cy="86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18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9" y="338827"/>
            <a:ext cx="854318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nl-BE" b="1" dirty="0" err="1">
                <a:latin typeface="Champagne &amp; Limousines" pitchFamily="34"/>
              </a:rPr>
              <a:t>Current</a:t>
            </a:r>
            <a:r>
              <a:rPr lang="nl-BE" b="1" dirty="0">
                <a:latin typeface="Champagne &amp; Limousines" pitchFamily="34"/>
              </a:rPr>
              <a:t> </a:t>
            </a:r>
            <a:r>
              <a:rPr lang="nl-BE" b="1" dirty="0" err="1">
                <a:latin typeface="Champagne &amp; Limousines" pitchFamily="34"/>
              </a:rPr>
              <a:t>challenges</a:t>
            </a:r>
            <a:endParaRPr lang="en-GB" b="1" dirty="0"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10808" y="1528336"/>
            <a:ext cx="598019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spcAft>
                <a:spcPts val="500"/>
              </a:spcAft>
            </a:pPr>
            <a:r>
              <a:rPr lang="en-US" b="1" dirty="0">
                <a:latin typeface="Arial" pitchFamily="34"/>
              </a:rPr>
              <a:t>Practical</a:t>
            </a:r>
          </a:p>
          <a:p>
            <a:pPr marL="285750" lvl="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Governance, decision making efficiency </a:t>
            </a:r>
          </a:p>
          <a:p>
            <a:pPr marL="285750" lvl="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Lack of information, reliance on volunteers</a:t>
            </a:r>
          </a:p>
          <a:p>
            <a:pPr marL="285750" lvl="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 to finance </a:t>
            </a:r>
          </a:p>
          <a:p>
            <a:pPr lvl="0">
              <a:spcBef>
                <a:spcPts val="500"/>
              </a:spcBef>
              <a:spcAft>
                <a:spcPts val="500"/>
              </a:spcAft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latin typeface="Arial" pitchFamily="34" charset="0"/>
                <a:cs typeface="Arial" pitchFamily="34" charset="0"/>
              </a:rPr>
              <a:t>Policy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Unstable / changing national support schemes for renewables towards more market-based system</a:t>
            </a:r>
          </a:p>
          <a:p>
            <a:pPr marL="285750" lvl="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recognition of / plan for supporting renewable energy communities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Overburdensome licensing requirements / barriers to competition</a:t>
            </a:r>
          </a:p>
          <a:p>
            <a:pPr marL="285750" lvl="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Complex administrative and regulatory burdens / procedures (e.g. planning, grid connection)</a:t>
            </a:r>
          </a:p>
          <a:p>
            <a:pPr marL="285750" lvl="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rial" pitchFamily="34"/>
            </a:endParaRPr>
          </a:p>
          <a:p>
            <a:pPr lvl="8">
              <a:spcBef>
                <a:spcPts val="500"/>
              </a:spcBef>
              <a:spcAft>
                <a:spcPts val="500"/>
              </a:spcAft>
            </a:pPr>
            <a:endParaRPr lang="en-US" sz="1400" dirty="0">
              <a:latin typeface="Arial" pitchFamily="34"/>
            </a:endParaRPr>
          </a:p>
          <a:p>
            <a:pPr lvl="8">
              <a:spcBef>
                <a:spcPts val="500"/>
              </a:spcBef>
              <a:spcAft>
                <a:spcPts val="500"/>
              </a:spcAft>
            </a:pPr>
            <a:endParaRPr lang="en-US" sz="1400" dirty="0">
              <a:latin typeface="Arial" pitchFamily="34"/>
            </a:endParaRPr>
          </a:p>
        </p:txBody>
      </p:sp>
      <p:pic>
        <p:nvPicPr>
          <p:cNvPr id="7" name="Afbeelding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45940" y="5994000"/>
            <a:ext cx="204654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B72D27D-451D-4610-810E-173ABE0BC4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44083" y="1887451"/>
            <a:ext cx="2338597" cy="34914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echte verbindingslijn 5">
            <a:extLst>
              <a:ext uri="{FF2B5EF4-FFF2-40B4-BE49-F238E27FC236}">
                <a16:creationId xmlns:a16="http://schemas.microsoft.com/office/drawing/2014/main" id="{AE832EDC-E93B-49D0-B150-B8B9684E18D5}"/>
              </a:ext>
            </a:extLst>
          </p:cNvPr>
          <p:cNvCxnSpPr/>
          <p:nvPr/>
        </p:nvCxnSpPr>
        <p:spPr>
          <a:xfrm>
            <a:off x="444425" y="5828396"/>
            <a:ext cx="8437214" cy="6802"/>
          </a:xfrm>
          <a:prstGeom prst="line">
            <a:avLst/>
          </a:prstGeom>
          <a:ln>
            <a:solidFill>
              <a:srgbClr val="009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4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0" y="274638"/>
            <a:ext cx="854318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nl-BE" sz="3600" b="1" dirty="0">
                <a:latin typeface="Champagne &amp; Limousines" pitchFamily="34"/>
              </a:rPr>
              <a:t>The Clean Energy Package: a policy foundation </a:t>
            </a:r>
            <a:r>
              <a:rPr lang="nl-BE" sz="3600" b="1" dirty="0" err="1">
                <a:latin typeface="Champagne &amp; Limousines" pitchFamily="34"/>
              </a:rPr>
              <a:t>for</a:t>
            </a:r>
            <a:r>
              <a:rPr lang="nl-BE" sz="3600" b="1" dirty="0">
                <a:latin typeface="Champagne &amp; Limousines" pitchFamily="34"/>
              </a:rPr>
              <a:t> energy </a:t>
            </a:r>
            <a:r>
              <a:rPr lang="nl-BE" sz="3600" b="1" dirty="0" err="1">
                <a:latin typeface="Champagne &amp; Limousines" pitchFamily="34"/>
              </a:rPr>
              <a:t>communities</a:t>
            </a:r>
            <a:endParaRPr lang="en-GB" sz="3600" b="1" dirty="0"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A8987736-2D9D-43F7-AE72-91579A67A6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45940" y="5994000"/>
            <a:ext cx="2046540" cy="86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FC8B2CE-0AC5-4502-BFB2-3A322FFA4F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705131"/>
              </p:ext>
            </p:extLst>
          </p:nvPr>
        </p:nvGraphicFramePr>
        <p:xfrm>
          <a:off x="1331640" y="1937238"/>
          <a:ext cx="6023992" cy="384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Rechte verbindingslijn 5">
            <a:extLst>
              <a:ext uri="{FF2B5EF4-FFF2-40B4-BE49-F238E27FC236}">
                <a16:creationId xmlns:a16="http://schemas.microsoft.com/office/drawing/2014/main" id="{F2583E3D-B82F-46BF-B257-F09BC9F7A23E}"/>
              </a:ext>
            </a:extLst>
          </p:cNvPr>
          <p:cNvCxnSpPr/>
          <p:nvPr/>
        </p:nvCxnSpPr>
        <p:spPr>
          <a:xfrm>
            <a:off x="444425" y="5828396"/>
            <a:ext cx="8437214" cy="6802"/>
          </a:xfrm>
          <a:prstGeom prst="line">
            <a:avLst/>
          </a:prstGeom>
          <a:ln>
            <a:solidFill>
              <a:srgbClr val="009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0ABFF4-359D-4A20-AC2F-535CBB989740}"/>
              </a:ext>
            </a:extLst>
          </p:cNvPr>
          <p:cNvSpPr/>
          <p:nvPr/>
        </p:nvSpPr>
        <p:spPr>
          <a:xfrm>
            <a:off x="1331640" y="1576440"/>
            <a:ext cx="6048672" cy="3131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Governance Regulation</a:t>
            </a:r>
          </a:p>
        </p:txBody>
      </p:sp>
    </p:spTree>
    <p:extLst>
      <p:ext uri="{BB962C8B-B14F-4D97-AF65-F5344CB8AC3E}">
        <p14:creationId xmlns:p14="http://schemas.microsoft.com/office/powerpoint/2010/main" val="229992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9B07837-DDF3-4A62-B87E-F87D2B67C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989655"/>
              </p:ext>
            </p:extLst>
          </p:nvPr>
        </p:nvGraphicFramePr>
        <p:xfrm>
          <a:off x="2267744" y="1917142"/>
          <a:ext cx="4739640" cy="400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0406F0-FEE4-4366-AAA6-CFE4AA0AA40C}"/>
              </a:ext>
            </a:extLst>
          </p:cNvPr>
          <p:cNvSpPr/>
          <p:nvPr/>
        </p:nvSpPr>
        <p:spPr>
          <a:xfrm rot="13405300" flipV="1">
            <a:off x="3085217" y="2592938"/>
            <a:ext cx="571500" cy="283210"/>
          </a:xfrm>
          <a:prstGeom prst="rightArrow">
            <a:avLst/>
          </a:prstGeom>
          <a:solidFill>
            <a:srgbClr val="7A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AD075B4-D616-4DE6-AE2F-F1341F9400DC}"/>
              </a:ext>
            </a:extLst>
          </p:cNvPr>
          <p:cNvSpPr/>
          <p:nvPr/>
        </p:nvSpPr>
        <p:spPr>
          <a:xfrm rot="19054339" flipV="1">
            <a:off x="5510735" y="2590981"/>
            <a:ext cx="571500" cy="283210"/>
          </a:xfrm>
          <a:prstGeom prst="rightArrow">
            <a:avLst/>
          </a:prstGeom>
          <a:solidFill>
            <a:srgbClr val="009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844336B-A695-4788-B797-01F503EDEE36}"/>
              </a:ext>
            </a:extLst>
          </p:cNvPr>
          <p:cNvSpPr/>
          <p:nvPr/>
        </p:nvSpPr>
        <p:spPr>
          <a:xfrm rot="19227747" flipH="1">
            <a:off x="2987825" y="5116412"/>
            <a:ext cx="571500" cy="283210"/>
          </a:xfrm>
          <a:prstGeom prst="rightArrow">
            <a:avLst/>
          </a:prstGeom>
          <a:solidFill>
            <a:srgbClr val="FFB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18DA864-65D6-4FB7-9895-523AE09F61FB}"/>
              </a:ext>
            </a:extLst>
          </p:cNvPr>
          <p:cNvSpPr/>
          <p:nvPr/>
        </p:nvSpPr>
        <p:spPr>
          <a:xfrm rot="2782976" flipV="1">
            <a:off x="5617076" y="5070200"/>
            <a:ext cx="571500" cy="283210"/>
          </a:xfrm>
          <a:prstGeom prst="rightArrow">
            <a:avLst/>
          </a:prstGeom>
          <a:solidFill>
            <a:srgbClr val="82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896404-C28C-41CE-99B7-AB0271B52AD8}"/>
              </a:ext>
            </a:extLst>
          </p:cNvPr>
          <p:cNvSpPr txBox="1"/>
          <p:nvPr/>
        </p:nvSpPr>
        <p:spPr>
          <a:xfrm>
            <a:off x="539552" y="188640"/>
            <a:ext cx="79928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/>
              <a:t>Definition</a:t>
            </a:r>
            <a:r>
              <a:rPr lang="fr-BE" sz="2400" b="1" dirty="0"/>
              <a:t> of ‘</a:t>
            </a:r>
            <a:r>
              <a:rPr lang="fr-BE" sz="2400" b="1" dirty="0" err="1"/>
              <a:t>Renewable</a:t>
            </a:r>
            <a:r>
              <a:rPr lang="fr-BE" sz="2400" b="1" dirty="0"/>
              <a:t> Energy </a:t>
            </a:r>
            <a:r>
              <a:rPr lang="fr-BE" sz="2400" b="1" dirty="0" err="1"/>
              <a:t>Communities</a:t>
            </a:r>
            <a:r>
              <a:rPr lang="fr-BE" sz="2400" b="1" dirty="0"/>
              <a:t>’ in the </a:t>
            </a:r>
            <a:r>
              <a:rPr lang="fr-BE" sz="2400" b="1" dirty="0" err="1"/>
              <a:t>Renewables</a:t>
            </a:r>
            <a:r>
              <a:rPr lang="fr-BE" sz="2400" b="1" dirty="0"/>
              <a:t> Directive 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6982DDD4-5EAA-48F1-A37D-53A18AE3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45" y="1171321"/>
            <a:ext cx="3059430" cy="1439545"/>
          </a:xfrm>
          <a:prstGeom prst="roundRect">
            <a:avLst/>
          </a:prstGeom>
          <a:noFill/>
          <a:ln w="9525" cap="flat" cmpd="sng" algn="ctr">
            <a:solidFill>
              <a:srgbClr val="7AC04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1000" b="1" dirty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Members/shareholders that are:</a:t>
            </a:r>
          </a:p>
          <a:p>
            <a:pPr algn="just">
              <a:lnSpc>
                <a:spcPct val="107000"/>
              </a:lnSpc>
            </a:pPr>
            <a:endParaRPr lang="en-US" sz="1000" b="1" dirty="0">
              <a:solidFill>
                <a:srgbClr val="92D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buFontTx/>
              <a:buChar char="-"/>
            </a:pPr>
            <a:r>
              <a:rPr lang="en-US" sz="1000" b="1" dirty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Natural persons</a:t>
            </a:r>
          </a:p>
          <a:p>
            <a:pPr marL="171450" indent="-171450" algn="just">
              <a:lnSpc>
                <a:spcPct val="107000"/>
              </a:lnSpc>
              <a:buFontTx/>
              <a:buChar char="-"/>
            </a:pPr>
            <a:r>
              <a:rPr lang="en-US" sz="1000" b="1" dirty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Local authorities (including municipalities)</a:t>
            </a:r>
          </a:p>
          <a:p>
            <a:pPr marL="171450" indent="-171450" algn="just">
              <a:lnSpc>
                <a:spcPct val="107000"/>
              </a:lnSpc>
              <a:buFontTx/>
              <a:buChar char="-"/>
            </a:pPr>
            <a:r>
              <a:rPr lang="en-US" sz="1000" b="1" dirty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SMEs 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C9BB2AC4-9249-4D9F-B256-A333C61E3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425" y="1234416"/>
            <a:ext cx="3059430" cy="1439545"/>
          </a:xfrm>
          <a:prstGeom prst="roundRect">
            <a:avLst/>
          </a:prstGeom>
          <a:noFill/>
          <a:ln w="9525" cap="flat" cmpd="sng" algn="ctr">
            <a:solidFill>
              <a:srgbClr val="009BB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Primary purpose = environmental, economic, social community benefits for members or local areas of operation </a:t>
            </a:r>
            <a:r>
              <a:rPr lang="en-US" sz="1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rather than financial profits </a:t>
            </a:r>
            <a:endParaRPr lang="nl-BE" sz="11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FEF0980F-02BF-4D8B-AED5-BE8601AEA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11" y="5258017"/>
            <a:ext cx="3059430" cy="1439545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Participation must be </a:t>
            </a:r>
            <a:r>
              <a:rPr lang="en-US" sz="10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voluntary </a:t>
            </a:r>
            <a:endParaRPr lang="en-US" sz="1000" b="1" dirty="0">
              <a:solidFill>
                <a:srgbClr val="FFC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Participation must be open - </a:t>
            </a:r>
            <a:r>
              <a:rPr lang="en-US" sz="1000" dirty="0">
                <a:solidFill>
                  <a:srgbClr val="FFC000"/>
                </a:solidFill>
              </a:rPr>
              <a:t>Participation in renewable energy generation projects should be open to all potential local members based on non-discriminatory criteria. </a:t>
            </a:r>
            <a:endParaRPr lang="nl-BE" sz="1000" dirty="0">
              <a:solidFill>
                <a:srgbClr val="FFC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3CD6DCA2-B39C-4EF9-BCA2-3BC7B459F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406" y="5267072"/>
            <a:ext cx="3059430" cy="1439545"/>
          </a:xfrm>
          <a:prstGeom prst="roundRect">
            <a:avLst/>
          </a:prstGeom>
          <a:noFill/>
          <a:ln w="9525" cap="flat" cmpd="sng" algn="ctr">
            <a:solidFill>
              <a:srgbClr val="82002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1000" b="1" dirty="0">
                <a:solidFill>
                  <a:srgbClr val="C00000"/>
                </a:solidFill>
              </a:rPr>
              <a:t>Autonomy -  no disproportionate control by individual members/outside partners </a:t>
            </a:r>
          </a:p>
          <a:p>
            <a:pPr algn="just">
              <a:lnSpc>
                <a:spcPct val="107000"/>
              </a:lnSpc>
            </a:pPr>
            <a:endParaRPr lang="en-US" sz="1000" b="1" dirty="0">
              <a:solidFill>
                <a:srgbClr val="C00000"/>
              </a:solidFill>
            </a:endParaRPr>
          </a:p>
          <a:p>
            <a:pPr algn="just">
              <a:lnSpc>
                <a:spcPct val="107000"/>
              </a:lnSpc>
            </a:pPr>
            <a:r>
              <a:rPr lang="en-US" sz="1000" b="1" dirty="0">
                <a:solidFill>
                  <a:srgbClr val="C00000"/>
                </a:solidFill>
              </a:rPr>
              <a:t>effective control by members/ shareholders that are in ‘proximity’ to RES projects </a:t>
            </a:r>
            <a:endParaRPr lang="nl-BE" sz="10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1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9B07837-DDF3-4A62-B87E-F87D2B67C35B}"/>
              </a:ext>
            </a:extLst>
          </p:cNvPr>
          <p:cNvGraphicFramePr/>
          <p:nvPr>
            <p:extLst/>
          </p:nvPr>
        </p:nvGraphicFramePr>
        <p:xfrm>
          <a:off x="2267744" y="1917142"/>
          <a:ext cx="4739640" cy="400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0406F0-FEE4-4366-AAA6-CFE4AA0AA40C}"/>
              </a:ext>
            </a:extLst>
          </p:cNvPr>
          <p:cNvSpPr/>
          <p:nvPr/>
        </p:nvSpPr>
        <p:spPr>
          <a:xfrm rot="13405300" flipV="1">
            <a:off x="3085217" y="2592938"/>
            <a:ext cx="571500" cy="283210"/>
          </a:xfrm>
          <a:prstGeom prst="rightArrow">
            <a:avLst/>
          </a:prstGeom>
          <a:solidFill>
            <a:srgbClr val="7A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AD075B4-D616-4DE6-AE2F-F1341F9400DC}"/>
              </a:ext>
            </a:extLst>
          </p:cNvPr>
          <p:cNvSpPr/>
          <p:nvPr/>
        </p:nvSpPr>
        <p:spPr>
          <a:xfrm rot="19054339" flipV="1">
            <a:off x="5510735" y="2590981"/>
            <a:ext cx="571500" cy="283210"/>
          </a:xfrm>
          <a:prstGeom prst="rightArrow">
            <a:avLst/>
          </a:prstGeom>
          <a:solidFill>
            <a:srgbClr val="009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844336B-A695-4788-B797-01F503EDEE36}"/>
              </a:ext>
            </a:extLst>
          </p:cNvPr>
          <p:cNvSpPr/>
          <p:nvPr/>
        </p:nvSpPr>
        <p:spPr>
          <a:xfrm rot="19227747" flipH="1">
            <a:off x="2987825" y="5116412"/>
            <a:ext cx="571500" cy="283210"/>
          </a:xfrm>
          <a:prstGeom prst="rightArrow">
            <a:avLst/>
          </a:prstGeom>
          <a:solidFill>
            <a:srgbClr val="FFB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18DA864-65D6-4FB7-9895-523AE09F61FB}"/>
              </a:ext>
            </a:extLst>
          </p:cNvPr>
          <p:cNvSpPr/>
          <p:nvPr/>
        </p:nvSpPr>
        <p:spPr>
          <a:xfrm rot="2782976" flipV="1">
            <a:off x="5617076" y="5070200"/>
            <a:ext cx="571500" cy="283210"/>
          </a:xfrm>
          <a:prstGeom prst="rightArrow">
            <a:avLst/>
          </a:prstGeom>
          <a:solidFill>
            <a:srgbClr val="82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896404-C28C-41CE-99B7-AB0271B52AD8}"/>
              </a:ext>
            </a:extLst>
          </p:cNvPr>
          <p:cNvSpPr txBox="1"/>
          <p:nvPr/>
        </p:nvSpPr>
        <p:spPr>
          <a:xfrm>
            <a:off x="539552" y="188640"/>
            <a:ext cx="79928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/>
              <a:t>Definition</a:t>
            </a:r>
            <a:r>
              <a:rPr lang="fr-BE" sz="2400" b="1" dirty="0"/>
              <a:t> of ‘</a:t>
            </a:r>
            <a:r>
              <a:rPr lang="fr-BE" sz="2400" b="1" dirty="0" err="1"/>
              <a:t>Citizens</a:t>
            </a:r>
            <a:r>
              <a:rPr lang="fr-BE" sz="2400" b="1" dirty="0"/>
              <a:t> Energy </a:t>
            </a:r>
            <a:r>
              <a:rPr lang="fr-BE" sz="2400" b="1" dirty="0" err="1"/>
              <a:t>Communities</a:t>
            </a:r>
            <a:r>
              <a:rPr lang="fr-BE" sz="2400" b="1" dirty="0"/>
              <a:t>’ in the </a:t>
            </a:r>
            <a:r>
              <a:rPr lang="fr-BE" sz="2400" b="1" dirty="0" err="1"/>
              <a:t>Electricity</a:t>
            </a:r>
            <a:r>
              <a:rPr lang="fr-BE" sz="2400" b="1" dirty="0"/>
              <a:t> Directive 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6982DDD4-5EAA-48F1-A37D-53A18AE3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45" y="1171321"/>
            <a:ext cx="3059430" cy="1439545"/>
          </a:xfrm>
          <a:prstGeom prst="roundRect">
            <a:avLst/>
          </a:prstGeom>
          <a:noFill/>
          <a:ln w="9525" cap="flat" cmpd="sng" algn="ctr">
            <a:solidFill>
              <a:srgbClr val="7AC04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1000" b="1" dirty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Any entity 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C9BB2AC4-9249-4D9F-B256-A333C61E3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425" y="1234416"/>
            <a:ext cx="3059430" cy="1439545"/>
          </a:xfrm>
          <a:prstGeom prst="roundRect">
            <a:avLst/>
          </a:prstGeom>
          <a:noFill/>
          <a:ln w="9525" cap="flat" cmpd="sng" algn="ctr">
            <a:solidFill>
              <a:srgbClr val="009BB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Primary purpose = environmental, economic, social community benefits for members or local areas of operation </a:t>
            </a:r>
            <a:r>
              <a:rPr lang="en-US" sz="1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rather than financial profits </a:t>
            </a:r>
            <a:endParaRPr lang="nl-BE" sz="11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FEF0980F-02BF-4D8B-AED5-BE8601AEA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11" y="5258017"/>
            <a:ext cx="3059430" cy="1439545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Participation must be </a:t>
            </a:r>
            <a:r>
              <a:rPr lang="en-US" sz="10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voluntary </a:t>
            </a:r>
            <a:endParaRPr lang="en-US" sz="1000" b="1" dirty="0">
              <a:solidFill>
                <a:srgbClr val="FFC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Participation must be open - </a:t>
            </a:r>
            <a:r>
              <a:rPr lang="en-US" sz="1000" dirty="0">
                <a:solidFill>
                  <a:srgbClr val="FFC000"/>
                </a:solidFill>
              </a:rPr>
              <a:t>Participation in renewable energy generation projects should be open to all potential local members based on non-discriminatory criteria. </a:t>
            </a:r>
            <a:endParaRPr lang="nl-BE" sz="1000" dirty="0">
              <a:solidFill>
                <a:srgbClr val="FFC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3CD6DCA2-B39C-4EF9-BCA2-3BC7B459F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406" y="5267072"/>
            <a:ext cx="3059430" cy="1439545"/>
          </a:xfrm>
          <a:prstGeom prst="roundRect">
            <a:avLst/>
          </a:prstGeom>
          <a:noFill/>
          <a:ln w="9525" cap="flat" cmpd="sng" algn="ctr">
            <a:solidFill>
              <a:srgbClr val="82002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1000" b="1" dirty="0">
                <a:solidFill>
                  <a:srgbClr val="C00000"/>
                </a:solidFill>
              </a:rPr>
              <a:t>Autonomy (?) -  no disproportionate control by individual members/outside partners </a:t>
            </a:r>
          </a:p>
          <a:p>
            <a:pPr algn="just">
              <a:lnSpc>
                <a:spcPct val="107000"/>
              </a:lnSpc>
            </a:pPr>
            <a:endParaRPr lang="en-US" sz="1000" b="1" dirty="0">
              <a:solidFill>
                <a:srgbClr val="C00000"/>
              </a:solidFill>
            </a:endParaRPr>
          </a:p>
          <a:p>
            <a:pPr algn="just">
              <a:lnSpc>
                <a:spcPct val="107000"/>
              </a:lnSpc>
            </a:pPr>
            <a:r>
              <a:rPr lang="en-US" sz="1000" b="1" dirty="0">
                <a:solidFill>
                  <a:srgbClr val="C00000"/>
                </a:solidFill>
              </a:rPr>
              <a:t>effective control by members/ shareholders that are natural persons, local authorities (including municipalities) and small and micro-enterprises </a:t>
            </a:r>
            <a:endParaRPr lang="nl-BE" sz="10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4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nl-BE" b="1" dirty="0">
                <a:latin typeface="Champagne &amp; Limousines" pitchFamily="34"/>
              </a:rPr>
              <a:t> </a:t>
            </a:r>
            <a:endParaRPr lang="en-GB" b="1" dirty="0"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19999" y="1635368"/>
            <a:ext cx="8543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nl-BE" dirty="0">
              <a:latin typeface="Arial" pitchFamily="34"/>
            </a:endParaRPr>
          </a:p>
        </p:txBody>
      </p:sp>
      <p:pic>
        <p:nvPicPr>
          <p:cNvPr id="3074" name="Picture 2" descr="Image may contain: one or more people and people standing">
            <a:extLst>
              <a:ext uri="{FF2B5EF4-FFF2-40B4-BE49-F238E27FC236}">
                <a16:creationId xmlns:a16="http://schemas.microsoft.com/office/drawing/2014/main" id="{7332F2DC-B728-41CC-8CE1-32D772019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16" y="2125608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D8179-C9C9-4D23-8C88-1D0EAD1F8A0F}"/>
              </a:ext>
            </a:extLst>
          </p:cNvPr>
          <p:cNvSpPr txBox="1"/>
          <p:nvPr/>
        </p:nvSpPr>
        <p:spPr>
          <a:xfrm>
            <a:off x="1907704" y="503839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If you want to know more, please contact us!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 </a:t>
            </a:r>
          </a:p>
          <a:p>
            <a:pPr algn="ctr"/>
            <a:r>
              <a:rPr lang="en-US" dirty="0"/>
              <a:t>Josh Roberts</a:t>
            </a:r>
          </a:p>
          <a:p>
            <a:pPr algn="ctr"/>
            <a:r>
              <a:rPr lang="en-US" dirty="0"/>
              <a:t>Advocacy Officer</a:t>
            </a:r>
          </a:p>
          <a:p>
            <a:pPr algn="ctr"/>
            <a:r>
              <a:rPr lang="en-US" dirty="0">
                <a:hlinkClick r:id="rId3"/>
              </a:rPr>
              <a:t>josh.roberts@rescoop.eu</a:t>
            </a:r>
          </a:p>
          <a:p>
            <a:pPr algn="ctr"/>
            <a:r>
              <a:rPr lang="en-US" dirty="0"/>
              <a:t>@</a:t>
            </a:r>
            <a:r>
              <a:rPr lang="en-US" dirty="0" err="1"/>
              <a:t>REScoopEU</a:t>
            </a:r>
            <a:endParaRPr lang="nl-BE" dirty="0"/>
          </a:p>
        </p:txBody>
      </p:sp>
      <p:cxnSp>
        <p:nvCxnSpPr>
          <p:cNvPr id="10" name="Rechte verbindingslijn 5">
            <a:extLst>
              <a:ext uri="{FF2B5EF4-FFF2-40B4-BE49-F238E27FC236}">
                <a16:creationId xmlns:a16="http://schemas.microsoft.com/office/drawing/2014/main" id="{84AC54E7-7BA3-44B3-965D-14F9D1BCB971}"/>
              </a:ext>
            </a:extLst>
          </p:cNvPr>
          <p:cNvCxnSpPr/>
          <p:nvPr/>
        </p:nvCxnSpPr>
        <p:spPr>
          <a:xfrm>
            <a:off x="444425" y="5828396"/>
            <a:ext cx="8437214" cy="6802"/>
          </a:xfrm>
          <a:prstGeom prst="line">
            <a:avLst/>
          </a:prstGeom>
          <a:ln>
            <a:solidFill>
              <a:srgbClr val="009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69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9" y="260649"/>
            <a:ext cx="854318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49299" y="1469647"/>
            <a:ext cx="5086797" cy="511371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0899"/>
            <a:r>
              <a:rPr lang="en-US" sz="1800" dirty="0">
                <a:latin typeface="Arial" pitchFamily="34"/>
              </a:rPr>
              <a:t>Renewable</a:t>
            </a:r>
            <a:r>
              <a:rPr lang="nl-BE" sz="1800" dirty="0">
                <a:latin typeface="Arial" pitchFamily="34"/>
              </a:rPr>
              <a:t> Energy Sou</a:t>
            </a:r>
            <a:r>
              <a:rPr lang="en-US" sz="1800" dirty="0" err="1">
                <a:latin typeface="Arial" pitchFamily="34"/>
              </a:rPr>
              <a:t>rces</a:t>
            </a:r>
            <a:r>
              <a:rPr lang="en-US" sz="1800" dirty="0">
                <a:latin typeface="Arial" pitchFamily="34"/>
              </a:rPr>
              <a:t> cooperatives,                                     Community power, or community energy                  initiatives (i.e. </a:t>
            </a:r>
            <a:r>
              <a:rPr lang="en-US" sz="1800" dirty="0">
                <a:solidFill>
                  <a:srgbClr val="FF0000"/>
                </a:solidFill>
                <a:latin typeface="Arial" pitchFamily="34"/>
              </a:rPr>
              <a:t>energy communities</a:t>
            </a:r>
            <a:r>
              <a:rPr lang="en-US" sz="1800" dirty="0">
                <a:latin typeface="Arial" pitchFamily="34"/>
              </a:rPr>
              <a:t>)</a:t>
            </a:r>
          </a:p>
          <a:p>
            <a:pPr marL="450899"/>
            <a:endParaRPr lang="nl-BE" sz="1800" dirty="0">
              <a:latin typeface="Arial" pitchFamily="34"/>
            </a:endParaRPr>
          </a:p>
          <a:p>
            <a:pPr marL="450899"/>
            <a:r>
              <a:rPr lang="en-US" sz="1800" dirty="0">
                <a:latin typeface="Arial" pitchFamily="34"/>
              </a:rPr>
              <a:t>Groups of citizens who cooperate</a:t>
            </a:r>
            <a:r>
              <a:rPr lang="nl-BE" sz="1800" dirty="0">
                <a:latin typeface="Arial" pitchFamily="34"/>
              </a:rPr>
              <a:t> on                                              RES or EE</a:t>
            </a:r>
          </a:p>
          <a:p>
            <a:pPr marL="107999" indent="0">
              <a:buNone/>
            </a:pPr>
            <a:endParaRPr lang="nl-BE" sz="1800" dirty="0">
              <a:latin typeface="Arial" pitchFamily="34"/>
            </a:endParaRPr>
          </a:p>
          <a:p>
            <a:pPr lvl="2" algn="just">
              <a:buChar char="➢"/>
            </a:pPr>
            <a:r>
              <a:rPr lang="nl-BE" sz="1400" dirty="0" err="1">
                <a:latin typeface="Arial" pitchFamily="34"/>
              </a:rPr>
              <a:t>Production</a:t>
            </a:r>
            <a:endParaRPr lang="nl-BE" sz="1400" dirty="0">
              <a:latin typeface="Arial" pitchFamily="34"/>
            </a:endParaRPr>
          </a:p>
          <a:p>
            <a:pPr lvl="2" algn="just">
              <a:buFont typeface="Arial" panose="020B0604020202020204" pitchFamily="34" charset="0"/>
              <a:buChar char="➢"/>
            </a:pPr>
            <a:r>
              <a:rPr lang="nl-BE" sz="1400" dirty="0">
                <a:latin typeface="Arial" pitchFamily="34"/>
              </a:rPr>
              <a:t>Supply</a:t>
            </a:r>
          </a:p>
          <a:p>
            <a:pPr lvl="2" algn="just">
              <a:buChar char="➢"/>
            </a:pPr>
            <a:r>
              <a:rPr lang="nl-BE" sz="1400" dirty="0">
                <a:latin typeface="Arial" pitchFamily="34"/>
              </a:rPr>
              <a:t>Distribution</a:t>
            </a:r>
          </a:p>
          <a:p>
            <a:pPr lvl="2" algn="just">
              <a:buChar char="➢"/>
            </a:pPr>
            <a:r>
              <a:rPr lang="nl-BE" sz="1400" dirty="0">
                <a:latin typeface="Arial" pitchFamily="34"/>
              </a:rPr>
              <a:t>Storage</a:t>
            </a:r>
          </a:p>
          <a:p>
            <a:pPr lvl="2" algn="just">
              <a:buChar char="➢"/>
            </a:pPr>
            <a:r>
              <a:rPr lang="nl-BE" sz="1400" dirty="0">
                <a:latin typeface="Arial" pitchFamily="34"/>
              </a:rPr>
              <a:t>Services</a:t>
            </a:r>
          </a:p>
          <a:p>
            <a:pPr lvl="2" algn="just">
              <a:buChar char="➢"/>
            </a:pPr>
            <a:r>
              <a:rPr lang="en-US" sz="1400" dirty="0">
                <a:latin typeface="Arial" pitchFamily="34"/>
              </a:rPr>
              <a:t>E</a:t>
            </a:r>
            <a:r>
              <a:rPr lang="nl-BE" sz="1400" dirty="0">
                <a:latin typeface="Arial" pitchFamily="34"/>
              </a:rPr>
              <a:t>-transport</a:t>
            </a:r>
          </a:p>
          <a:p>
            <a:pPr lvl="2" algn="just">
              <a:buChar char="➢"/>
            </a:pPr>
            <a:endParaRPr lang="nl-BE" sz="1400" dirty="0">
              <a:latin typeface="Arial" pitchFamily="34"/>
            </a:endParaRPr>
          </a:p>
          <a:p>
            <a:pPr marL="450899"/>
            <a:r>
              <a:rPr lang="en-US" sz="1800" dirty="0">
                <a:latin typeface="Arial" pitchFamily="34"/>
              </a:rPr>
              <a:t>Legal entity &lt; ICA principles</a:t>
            </a:r>
          </a:p>
          <a:p>
            <a:pPr lvl="1"/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l"/>
            <a:r>
              <a:rPr lang="en-US" b="1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Who do we represent?</a:t>
            </a:r>
          </a:p>
        </p:txBody>
      </p:sp>
      <p:pic>
        <p:nvPicPr>
          <p:cNvPr id="8" name="Picture 2" descr="C:\Users\daan.creupelandt\Dropbox\AA - Werk\REScoop.eu\Foto's\REScoop Website\rescoop_energent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24128" y="1601580"/>
            <a:ext cx="3157511" cy="419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35099" y="5994000"/>
            <a:ext cx="2046540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echte verbindingslijn 5">
            <a:extLst>
              <a:ext uri="{FF2B5EF4-FFF2-40B4-BE49-F238E27FC236}">
                <a16:creationId xmlns:a16="http://schemas.microsoft.com/office/drawing/2014/main" id="{EE7A2D98-9581-4607-A256-134BDA899FFB}"/>
              </a:ext>
            </a:extLst>
          </p:cNvPr>
          <p:cNvCxnSpPr/>
          <p:nvPr/>
        </p:nvCxnSpPr>
        <p:spPr>
          <a:xfrm>
            <a:off x="444425" y="5828396"/>
            <a:ext cx="8437214" cy="6802"/>
          </a:xfrm>
          <a:prstGeom prst="line">
            <a:avLst/>
          </a:prstGeom>
          <a:ln>
            <a:solidFill>
              <a:srgbClr val="009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1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9" y="260649"/>
            <a:ext cx="854318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921200" y="1419461"/>
            <a:ext cx="3960439" cy="435839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1371600" lvl="3" indent="0">
              <a:buNone/>
            </a:pPr>
            <a:r>
              <a:rPr lang="nl-BE" dirty="0"/>
              <a:t>	</a:t>
            </a:r>
          </a:p>
          <a:p>
            <a:pPr marL="997198" lvl="1" indent="-457200">
              <a:buFont typeface="Calibri"/>
              <a:buAutoNum type="arabicPeriod"/>
            </a:pPr>
            <a:r>
              <a:rPr lang="nl-BE" sz="2200" dirty="0" err="1">
                <a:latin typeface="Arial" pitchFamily="34"/>
              </a:rPr>
              <a:t>Voluntary</a:t>
            </a:r>
            <a:r>
              <a:rPr lang="nl-BE" sz="2200" dirty="0">
                <a:latin typeface="Arial" pitchFamily="34"/>
              </a:rPr>
              <a:t> &amp; open </a:t>
            </a:r>
            <a:r>
              <a:rPr lang="nl-BE" sz="2200" dirty="0" err="1">
                <a:latin typeface="Arial" pitchFamily="34"/>
              </a:rPr>
              <a:t>membership</a:t>
            </a:r>
            <a:endParaRPr lang="nl-BE" sz="2200" dirty="0">
              <a:latin typeface="Arial" pitchFamily="34"/>
            </a:endParaRPr>
          </a:p>
          <a:p>
            <a:pPr marL="997198" lvl="1" indent="-457200">
              <a:buFont typeface="Calibri"/>
              <a:buAutoNum type="arabicPeriod"/>
            </a:pPr>
            <a:r>
              <a:rPr lang="nl-BE" sz="2200" dirty="0" err="1">
                <a:latin typeface="Arial" pitchFamily="34"/>
              </a:rPr>
              <a:t>Economic</a:t>
            </a:r>
            <a:r>
              <a:rPr lang="nl-BE" sz="2200" dirty="0">
                <a:latin typeface="Arial" pitchFamily="34"/>
              </a:rPr>
              <a:t> </a:t>
            </a:r>
            <a:r>
              <a:rPr lang="nl-BE" sz="2200" dirty="0" err="1">
                <a:latin typeface="Arial" pitchFamily="34"/>
              </a:rPr>
              <a:t>participation</a:t>
            </a:r>
            <a:endParaRPr lang="nl-BE" sz="2200" dirty="0">
              <a:latin typeface="Arial" pitchFamily="34"/>
            </a:endParaRPr>
          </a:p>
          <a:p>
            <a:pPr marL="997198" lvl="1" indent="-457200">
              <a:buFont typeface="Calibri"/>
              <a:buAutoNum type="arabicPeriod"/>
            </a:pPr>
            <a:r>
              <a:rPr lang="nl-BE" sz="2200" dirty="0" err="1">
                <a:latin typeface="Arial" pitchFamily="34"/>
              </a:rPr>
              <a:t>Democratic</a:t>
            </a:r>
            <a:r>
              <a:rPr lang="nl-BE" sz="2200" dirty="0">
                <a:latin typeface="Arial" pitchFamily="34"/>
              </a:rPr>
              <a:t> </a:t>
            </a:r>
            <a:r>
              <a:rPr lang="nl-BE" sz="2200" dirty="0" err="1">
                <a:latin typeface="Arial" pitchFamily="34"/>
              </a:rPr>
              <a:t>ownership</a:t>
            </a:r>
            <a:endParaRPr lang="nl-BE" sz="2200" dirty="0">
              <a:latin typeface="Arial" pitchFamily="34"/>
            </a:endParaRPr>
          </a:p>
          <a:p>
            <a:pPr marL="997198" lvl="1" indent="-457200">
              <a:buFont typeface="Calibri"/>
              <a:buAutoNum type="arabicPeriod"/>
            </a:pPr>
            <a:r>
              <a:rPr lang="nl-BE" sz="2200" dirty="0" err="1">
                <a:latin typeface="Arial" pitchFamily="34"/>
              </a:rPr>
              <a:t>Autonomy</a:t>
            </a:r>
            <a:r>
              <a:rPr lang="nl-BE" sz="2200" dirty="0">
                <a:latin typeface="Arial" pitchFamily="34"/>
              </a:rPr>
              <a:t> </a:t>
            </a:r>
            <a:r>
              <a:rPr lang="nl-BE" sz="2200" dirty="0" err="1">
                <a:latin typeface="Arial" pitchFamily="34"/>
              </a:rPr>
              <a:t>and</a:t>
            </a:r>
            <a:r>
              <a:rPr lang="nl-BE" sz="2200" dirty="0">
                <a:latin typeface="Arial" pitchFamily="34"/>
              </a:rPr>
              <a:t> </a:t>
            </a:r>
            <a:r>
              <a:rPr lang="nl-BE" sz="2200" dirty="0" err="1">
                <a:latin typeface="Arial" pitchFamily="34"/>
              </a:rPr>
              <a:t>independence</a:t>
            </a:r>
            <a:endParaRPr lang="nl-BE" sz="2200" dirty="0">
              <a:latin typeface="Arial" pitchFamily="34"/>
            </a:endParaRPr>
          </a:p>
          <a:p>
            <a:pPr marL="997198" lvl="1" indent="-457200">
              <a:buFont typeface="Calibri"/>
              <a:buAutoNum type="arabicPeriod"/>
            </a:pPr>
            <a:r>
              <a:rPr lang="nl-BE" sz="2200" dirty="0">
                <a:latin typeface="Arial" pitchFamily="34"/>
              </a:rPr>
              <a:t>Training &amp; </a:t>
            </a:r>
            <a:r>
              <a:rPr lang="nl-BE" sz="2200" dirty="0" err="1">
                <a:latin typeface="Arial" pitchFamily="34"/>
              </a:rPr>
              <a:t>education</a:t>
            </a:r>
            <a:endParaRPr lang="nl-BE" sz="2200" dirty="0">
              <a:latin typeface="Arial" pitchFamily="34"/>
            </a:endParaRPr>
          </a:p>
          <a:p>
            <a:pPr marL="997198" lvl="1" indent="-457200">
              <a:buFont typeface="Calibri"/>
              <a:buAutoNum type="arabicPeriod"/>
            </a:pPr>
            <a:r>
              <a:rPr lang="nl-BE" sz="2200" dirty="0">
                <a:latin typeface="Arial" pitchFamily="34"/>
              </a:rPr>
              <a:t>Cooperation </a:t>
            </a:r>
            <a:r>
              <a:rPr lang="nl-BE" sz="2200" dirty="0" err="1">
                <a:latin typeface="Arial" pitchFamily="34"/>
              </a:rPr>
              <a:t>amongst</a:t>
            </a:r>
            <a:r>
              <a:rPr lang="nl-BE" sz="2200" dirty="0">
                <a:latin typeface="Arial" pitchFamily="34"/>
              </a:rPr>
              <a:t> </a:t>
            </a:r>
            <a:r>
              <a:rPr lang="nl-BE" sz="2200" dirty="0" err="1">
                <a:latin typeface="Arial" pitchFamily="34"/>
              </a:rPr>
              <a:t>cooperatives</a:t>
            </a:r>
            <a:endParaRPr lang="nl-BE" sz="2200" dirty="0">
              <a:latin typeface="Arial" pitchFamily="34"/>
            </a:endParaRPr>
          </a:p>
          <a:p>
            <a:pPr marL="997198" lvl="1" indent="-457200">
              <a:buFont typeface="Calibri"/>
              <a:buAutoNum type="arabicPeriod"/>
            </a:pPr>
            <a:r>
              <a:rPr lang="nl-BE" sz="2200" dirty="0">
                <a:latin typeface="Arial" pitchFamily="34"/>
              </a:rPr>
              <a:t>Concern </a:t>
            </a:r>
            <a:r>
              <a:rPr lang="nl-BE" sz="2200" dirty="0" err="1">
                <a:latin typeface="Arial" pitchFamily="34"/>
              </a:rPr>
              <a:t>for</a:t>
            </a:r>
            <a:r>
              <a:rPr lang="nl-BE" sz="2200" dirty="0">
                <a:latin typeface="Arial" pitchFamily="34"/>
              </a:rPr>
              <a:t> community</a:t>
            </a:r>
          </a:p>
          <a:p>
            <a:pPr lvl="1"/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BE" b="1" dirty="0" err="1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REScoops</a:t>
            </a:r>
            <a:r>
              <a:rPr lang="nl-BE" b="1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: a different way </a:t>
            </a:r>
            <a:r>
              <a:rPr lang="nl-BE" b="1" dirty="0" err="1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to</a:t>
            </a:r>
            <a:r>
              <a:rPr lang="nl-BE" b="1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do business </a:t>
            </a:r>
            <a:endParaRPr lang="en-GB" b="1" dirty="0"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2958" y="1716222"/>
            <a:ext cx="5021068" cy="2880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7142" y="4603046"/>
            <a:ext cx="4672306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35099" y="5994000"/>
            <a:ext cx="2046540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echte verbindingslijn 5">
            <a:extLst>
              <a:ext uri="{FF2B5EF4-FFF2-40B4-BE49-F238E27FC236}">
                <a16:creationId xmlns:a16="http://schemas.microsoft.com/office/drawing/2014/main" id="{36DBAAD2-6086-4F73-9A10-97C52373BB6E}"/>
              </a:ext>
            </a:extLst>
          </p:cNvPr>
          <p:cNvCxnSpPr/>
          <p:nvPr/>
        </p:nvCxnSpPr>
        <p:spPr>
          <a:xfrm>
            <a:off x="444425" y="5828396"/>
            <a:ext cx="8437214" cy="6802"/>
          </a:xfrm>
          <a:prstGeom prst="line">
            <a:avLst/>
          </a:prstGeom>
          <a:ln>
            <a:solidFill>
              <a:srgbClr val="009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5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9" y="338827"/>
            <a:ext cx="854318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BE" b="1" dirty="0">
                <a:latin typeface="Champagne &amp; Limousines" pitchFamily="34"/>
              </a:rPr>
              <a:t>Just </a:t>
            </a:r>
            <a:r>
              <a:rPr lang="nl-BE" b="1" dirty="0" err="1">
                <a:latin typeface="Champagne &amp; Limousines" pitchFamily="34"/>
              </a:rPr>
              <a:t>some</a:t>
            </a:r>
            <a:r>
              <a:rPr lang="nl-BE" b="1" dirty="0">
                <a:latin typeface="Champagne &amp; Limousines" pitchFamily="34"/>
              </a:rPr>
              <a:t> of </a:t>
            </a:r>
            <a:r>
              <a:rPr lang="nl-BE" b="1" dirty="0" err="1">
                <a:latin typeface="Champagne &amp; Limousines" pitchFamily="34"/>
              </a:rPr>
              <a:t>the</a:t>
            </a:r>
            <a:r>
              <a:rPr lang="nl-BE" b="1" dirty="0">
                <a:latin typeface="Champagne &amp; Limousines" pitchFamily="34"/>
              </a:rPr>
              <a:t> benefits of energy </a:t>
            </a:r>
            <a:r>
              <a:rPr lang="nl-BE" b="1" dirty="0" err="1">
                <a:latin typeface="Champagne &amp; Limousines" pitchFamily="34"/>
              </a:rPr>
              <a:t>communities</a:t>
            </a:r>
            <a:r>
              <a:rPr lang="nl-BE" b="1" dirty="0">
                <a:latin typeface="Champagne &amp; Limousines" pitchFamily="34"/>
              </a:rPr>
              <a:t> </a:t>
            </a:r>
            <a:endParaRPr lang="en-GB" b="1" dirty="0"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19999" y="1635368"/>
            <a:ext cx="4612041" cy="576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spcAft>
                <a:spcPts val="500"/>
              </a:spcAft>
            </a:pP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 revenues from </a:t>
            </a:r>
            <a:r>
              <a:rPr lang="it-IT" b="1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local</a:t>
            </a: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renewables</a:t>
            </a: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to </a:t>
            </a:r>
            <a:r>
              <a:rPr lang="it-IT" b="1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meet</a:t>
            </a: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local</a:t>
            </a: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needs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cheap, clean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renewables</a:t>
            </a:r>
            <a:endParaRPr lang="fr-BE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Renovation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local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renovation</a:t>
            </a:r>
            <a:endParaRPr lang="fr-BE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  <a:endParaRPr lang="fr-BE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fr-BE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Electrification of transport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lvl="0">
              <a:spcBef>
                <a:spcPts val="500"/>
              </a:spcBef>
              <a:spcAft>
                <a:spcPts val="500"/>
              </a:spcAft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500"/>
              </a:spcBef>
              <a:spcAft>
                <a:spcPts val="500"/>
              </a:spcAft>
            </a:pP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 Collaboration </a:t>
            </a:r>
            <a:r>
              <a:rPr lang="it-IT" b="1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between</a:t>
            </a: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local</a:t>
            </a: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actors</a:t>
            </a: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  <a:p>
            <a:pPr lvl="0">
              <a:spcBef>
                <a:spcPts val="500"/>
              </a:spcBef>
              <a:spcAft>
                <a:spcPts val="500"/>
              </a:spcAft>
            </a:pPr>
            <a:endParaRPr lang="en-GB" b="1" dirty="0">
              <a:latin typeface="Arial" panose="020B0604020202020204" pitchFamily="34" charset="0"/>
              <a:cs typeface="Arial" pitchFamily="34" charset="0"/>
            </a:endParaRPr>
          </a:p>
          <a:p>
            <a:pPr lvl="0">
              <a:spcBef>
                <a:spcPts val="500"/>
              </a:spcBef>
              <a:spcAft>
                <a:spcPts val="500"/>
              </a:spcAft>
            </a:pP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3 </a:t>
            </a:r>
            <a:r>
              <a:rPr lang="it-IT" b="1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Democratic</a:t>
            </a: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community ownership</a:t>
            </a:r>
          </a:p>
          <a:p>
            <a:pPr lvl="0">
              <a:spcBef>
                <a:spcPts val="500"/>
              </a:spcBef>
              <a:spcAft>
                <a:spcPts val="500"/>
              </a:spcAft>
            </a:pPr>
            <a:endParaRPr lang="it-IT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  <a:spcAft>
                <a:spcPts val="500"/>
              </a:spcAft>
            </a:pP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4 A gateway </a:t>
            </a:r>
            <a:r>
              <a:rPr lang="it-IT" b="1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drug</a:t>
            </a: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into</a:t>
            </a: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the </a:t>
            </a:r>
            <a:r>
              <a:rPr lang="it-IT" b="1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energy</a:t>
            </a: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transition: </a:t>
            </a:r>
            <a:r>
              <a:rPr lang="it-IT" b="1" dirty="0" err="1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benefiting</a:t>
            </a:r>
            <a:r>
              <a:rPr lang="it-IT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the system in time of change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spcBef>
                <a:spcPts val="500"/>
              </a:spcBef>
              <a:spcAft>
                <a:spcPts val="500"/>
              </a:spcAft>
            </a:pPr>
            <a:endParaRPr lang="en-US" sz="1400" dirty="0">
              <a:latin typeface="Arial" pitchFamily="34"/>
            </a:endParaRPr>
          </a:p>
          <a:p>
            <a:pPr lvl="8">
              <a:spcBef>
                <a:spcPts val="500"/>
              </a:spcBef>
              <a:spcAft>
                <a:spcPts val="500"/>
              </a:spcAft>
            </a:pPr>
            <a:endParaRPr lang="en-US" sz="1400" dirty="0">
              <a:latin typeface="Arial" pitchFamily="34"/>
            </a:endParaRPr>
          </a:p>
        </p:txBody>
      </p:sp>
      <p:pic>
        <p:nvPicPr>
          <p:cNvPr id="7" name="Afbeelding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45940" y="5994000"/>
            <a:ext cx="204654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518626-A55C-46EC-B409-87E43D614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3" t="31299" r="25142" b="11186"/>
          <a:stretch/>
        </p:blipFill>
        <p:spPr>
          <a:xfrm>
            <a:off x="4739960" y="1562963"/>
            <a:ext cx="4211960" cy="3030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3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65D7-DCD1-4CF0-B929-0FD7777A9A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cy-GB" dirty="0">
                <a:latin typeface="Champagne &amp; Limousines"/>
              </a:rPr>
              <a:t>Hvide Sande Community Foundation, Denmark</a:t>
            </a:r>
            <a:endParaRPr lang="fr-BE" dirty="0">
              <a:latin typeface="Champagne &amp; Limousines"/>
            </a:endParaRPr>
          </a:p>
        </p:txBody>
      </p:sp>
      <p:pic>
        <p:nvPicPr>
          <p:cNvPr id="4" name="Content Placeholder 3" descr="P2410068.jpg">
            <a:extLst>
              <a:ext uri="{FF2B5EF4-FFF2-40B4-BE49-F238E27FC236}">
                <a16:creationId xmlns:a16="http://schemas.microsoft.com/office/drawing/2014/main" id="{396B2A9F-26E4-4ED5-AF19-6ED95E8FE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45" y="1530726"/>
            <a:ext cx="3151812" cy="4204116"/>
          </a:xfrm>
          <a:prstGeom prst="rect">
            <a:avLst/>
          </a:prstGeom>
        </p:spPr>
      </p:pic>
      <p:pic>
        <p:nvPicPr>
          <p:cNvPr id="8" name="Afbeelding 4">
            <a:extLst>
              <a:ext uri="{FF2B5EF4-FFF2-40B4-BE49-F238E27FC236}">
                <a16:creationId xmlns:a16="http://schemas.microsoft.com/office/drawing/2014/main" id="{B9E2A221-DCC1-4E10-8398-3A5EB63AEF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04248" y="5994000"/>
            <a:ext cx="2046540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echte verbindingslijn 5">
            <a:extLst>
              <a:ext uri="{FF2B5EF4-FFF2-40B4-BE49-F238E27FC236}">
                <a16:creationId xmlns:a16="http://schemas.microsoft.com/office/drawing/2014/main" id="{7401B2C6-5D78-4286-8F78-6085C564DDBF}"/>
              </a:ext>
            </a:extLst>
          </p:cNvPr>
          <p:cNvCxnSpPr/>
          <p:nvPr/>
        </p:nvCxnSpPr>
        <p:spPr>
          <a:xfrm>
            <a:off x="444425" y="5828396"/>
            <a:ext cx="8437214" cy="6802"/>
          </a:xfrm>
          <a:prstGeom prst="line">
            <a:avLst/>
          </a:prstGeom>
          <a:ln>
            <a:solidFill>
              <a:srgbClr val="009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1C65F54-9A9F-4625-BE48-2F68B7771628}"/>
              </a:ext>
            </a:extLst>
          </p:cNvPr>
          <p:cNvSpPr txBox="1"/>
          <p:nvPr/>
        </p:nvSpPr>
        <p:spPr>
          <a:xfrm>
            <a:off x="539552" y="1628800"/>
            <a:ext cx="46122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Established by local tourism association, along with local unions, industry and utilities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Established community foundation to use revenue from 3 MW wind turbine to renovate harbor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Foundation owns 80%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20% owned by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Association represented by local members, with independence from establishing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benefits from annual rent of DKK 4.8 million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Contributes €1.2 million per year to local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9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ED05-4E07-414C-A1F3-6E1A4663FB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BE" dirty="0">
                <a:latin typeface="Champagne &amp; Limousines"/>
              </a:rPr>
              <a:t>Community </a:t>
            </a:r>
            <a:r>
              <a:rPr lang="fr-BE" dirty="0" err="1">
                <a:latin typeface="Champagne &amp; Limousines"/>
              </a:rPr>
              <a:t>energy</a:t>
            </a:r>
            <a:r>
              <a:rPr lang="fr-BE" dirty="0">
                <a:latin typeface="Champagne &amp; Limousines"/>
              </a:rPr>
              <a:t> in Scotland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81BA-F568-49FD-AFBD-AF55870C7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r>
              <a:rPr lang="fr-BE" sz="2400" b="1" dirty="0"/>
              <a:t>Partnership </a:t>
            </a:r>
            <a:r>
              <a:rPr lang="fr-BE" sz="2400" b="1" dirty="0" err="1"/>
              <a:t>between</a:t>
            </a:r>
            <a:r>
              <a:rPr lang="fr-BE" sz="2400" b="1" dirty="0"/>
              <a:t> </a:t>
            </a:r>
            <a:r>
              <a:rPr lang="fr-BE" sz="2400" b="1" dirty="0" err="1"/>
              <a:t>charities</a:t>
            </a:r>
            <a:r>
              <a:rPr lang="fr-BE" sz="2400" dirty="0"/>
              <a:t>: </a:t>
            </a:r>
            <a:r>
              <a:rPr lang="fr-BE" sz="2400" dirty="0" err="1"/>
              <a:t>Berwickshire</a:t>
            </a:r>
            <a:r>
              <a:rPr lang="fr-BE" sz="2400" dirty="0"/>
              <a:t> </a:t>
            </a:r>
            <a:r>
              <a:rPr lang="fr-BE" sz="2400" dirty="0" err="1"/>
              <a:t>Housing</a:t>
            </a:r>
            <a:r>
              <a:rPr lang="fr-BE" sz="2400" dirty="0"/>
              <a:t> Association + Community Energy Scotland</a:t>
            </a:r>
          </a:p>
          <a:p>
            <a:endParaRPr lang="fr-BE" sz="2400" dirty="0"/>
          </a:p>
          <a:p>
            <a:r>
              <a:rPr lang="fr-BE" sz="2400" b="1" dirty="0" err="1"/>
              <a:t>Expected</a:t>
            </a:r>
            <a:r>
              <a:rPr lang="fr-BE" sz="2400" b="1" dirty="0"/>
              <a:t> revenue</a:t>
            </a:r>
            <a:r>
              <a:rPr lang="fr-BE" sz="2400" dirty="0"/>
              <a:t>: 30 m to </a:t>
            </a:r>
            <a:r>
              <a:rPr lang="fr-BE" sz="2400" dirty="0" err="1"/>
              <a:t>around</a:t>
            </a:r>
            <a:r>
              <a:rPr lang="fr-BE" sz="2400" dirty="0"/>
              <a:t> 500 homes over </a:t>
            </a:r>
            <a:r>
              <a:rPr lang="fr-BE" sz="2400" dirty="0" err="1"/>
              <a:t>next</a:t>
            </a:r>
            <a:r>
              <a:rPr lang="fr-BE" sz="2400" dirty="0"/>
              <a:t> 10-15 </a:t>
            </a:r>
            <a:r>
              <a:rPr lang="fr-BE" sz="2400" dirty="0" err="1"/>
              <a:t>yrs</a:t>
            </a:r>
            <a:endParaRPr lang="fr-BE" sz="2400" dirty="0"/>
          </a:p>
          <a:p>
            <a:endParaRPr lang="fr-BE" sz="2400" dirty="0"/>
          </a:p>
          <a:p>
            <a:r>
              <a:rPr lang="fr-BE" sz="2400" b="1" dirty="0" err="1"/>
              <a:t>Financing</a:t>
            </a:r>
            <a:r>
              <a:rPr lang="fr-BE" sz="2400" dirty="0"/>
              <a:t>: </a:t>
            </a:r>
            <a:r>
              <a:rPr lang="fr-BE" sz="2400" dirty="0" err="1"/>
              <a:t>supported</a:t>
            </a:r>
            <a:r>
              <a:rPr lang="fr-BE" sz="2400" dirty="0"/>
              <a:t> by </a:t>
            </a:r>
            <a:r>
              <a:rPr lang="fr-BE" sz="2400" dirty="0" err="1"/>
              <a:t>loans</a:t>
            </a:r>
            <a:r>
              <a:rPr lang="fr-BE" sz="2400" dirty="0"/>
              <a:t> </a:t>
            </a:r>
            <a:r>
              <a:rPr lang="fr-BE" sz="2400" dirty="0" err="1"/>
              <a:t>from</a:t>
            </a:r>
            <a:r>
              <a:rPr lang="fr-BE" sz="2400" dirty="0"/>
              <a:t> </a:t>
            </a:r>
            <a:r>
              <a:rPr lang="fr-BE" sz="2400" dirty="0" err="1"/>
              <a:t>Renewable</a:t>
            </a:r>
            <a:r>
              <a:rPr lang="fr-BE" sz="2400" dirty="0"/>
              <a:t> Energy Investment </a:t>
            </a:r>
            <a:r>
              <a:rPr lang="fr-BE" sz="2400" dirty="0" err="1"/>
              <a:t>Fund</a:t>
            </a:r>
            <a:r>
              <a:rPr lang="fr-BE" sz="2400" dirty="0"/>
              <a:t> and </a:t>
            </a:r>
            <a:r>
              <a:rPr lang="fr-BE" sz="2400" dirty="0" err="1"/>
              <a:t>bank</a:t>
            </a:r>
            <a:r>
              <a:rPr lang="fr-BE" sz="2400" dirty="0"/>
              <a:t> </a:t>
            </a:r>
            <a:r>
              <a:rPr lang="fr-BE" sz="2400" dirty="0" err="1"/>
              <a:t>loan</a:t>
            </a:r>
            <a:endParaRPr lang="fr-BE" sz="2400" dirty="0"/>
          </a:p>
        </p:txBody>
      </p:sp>
      <p:pic>
        <p:nvPicPr>
          <p:cNvPr id="2052" name="Picture 4" descr="Image result for berwickshire community renewables llp">
            <a:extLst>
              <a:ext uri="{FF2B5EF4-FFF2-40B4-BE49-F238E27FC236}">
                <a16:creationId xmlns:a16="http://schemas.microsoft.com/office/drawing/2014/main" id="{512E0DD1-2208-4599-B4F0-6F69F391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2571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4">
            <a:extLst>
              <a:ext uri="{FF2B5EF4-FFF2-40B4-BE49-F238E27FC236}">
                <a16:creationId xmlns:a16="http://schemas.microsoft.com/office/drawing/2014/main" id="{F6040118-A839-4C64-9E58-D915DF8E773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04248" y="5994000"/>
            <a:ext cx="2046540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Rechte verbindingslijn 5">
            <a:extLst>
              <a:ext uri="{FF2B5EF4-FFF2-40B4-BE49-F238E27FC236}">
                <a16:creationId xmlns:a16="http://schemas.microsoft.com/office/drawing/2014/main" id="{616A1748-EB6E-4275-8F5E-FCF9BD010E63}"/>
              </a:ext>
            </a:extLst>
          </p:cNvPr>
          <p:cNvCxnSpPr/>
          <p:nvPr/>
        </p:nvCxnSpPr>
        <p:spPr>
          <a:xfrm>
            <a:off x="444425" y="5828396"/>
            <a:ext cx="8437214" cy="6802"/>
          </a:xfrm>
          <a:prstGeom prst="line">
            <a:avLst/>
          </a:prstGeom>
          <a:ln>
            <a:solidFill>
              <a:srgbClr val="009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75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09319" y="332656"/>
            <a:ext cx="7795261" cy="4336929"/>
            <a:chOff x="0" y="-186409"/>
            <a:chExt cx="12792221" cy="7117011"/>
          </a:xfrm>
        </p:grpSpPr>
        <p:grpSp>
          <p:nvGrpSpPr>
            <p:cNvPr id="3" name="Grupo 2"/>
            <p:cNvGrpSpPr/>
            <p:nvPr/>
          </p:nvGrpSpPr>
          <p:grpSpPr>
            <a:xfrm>
              <a:off x="0" y="-186409"/>
              <a:ext cx="12792221" cy="7117011"/>
              <a:chOff x="0" y="-186409"/>
              <a:chExt cx="12792221" cy="7117011"/>
            </a:xfrm>
          </p:grpSpPr>
          <p:grpSp>
            <p:nvGrpSpPr>
              <p:cNvPr id="2" name="Grupo 1"/>
              <p:cNvGrpSpPr/>
              <p:nvPr/>
            </p:nvGrpSpPr>
            <p:grpSpPr>
              <a:xfrm>
                <a:off x="0" y="-186409"/>
                <a:ext cx="12792221" cy="1508057"/>
                <a:chOff x="0" y="-186409"/>
                <a:chExt cx="12792221" cy="1508057"/>
              </a:xfrm>
            </p:grpSpPr>
            <p:pic>
              <p:nvPicPr>
                <p:cNvPr id="5" name="Imagen 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817592" y="-186409"/>
                  <a:ext cx="3889371" cy="1128777"/>
                </a:xfrm>
                <a:prstGeom prst="rect">
                  <a:avLst/>
                </a:prstGeom>
                <a:effectLst>
                  <a:glow>
                    <a:schemeClr val="accent1">
                      <a:alpha val="0"/>
                    </a:schemeClr>
                  </a:glow>
                </a:effectLst>
              </p:spPr>
            </p:pic>
            <p:cxnSp>
              <p:nvCxnSpPr>
                <p:cNvPr id="10" name="Conector recto 9"/>
                <p:cNvCxnSpPr>
                  <a:cxnSpLocks/>
                </p:cNvCxnSpPr>
                <p:nvPr/>
              </p:nvCxnSpPr>
              <p:spPr>
                <a:xfrm>
                  <a:off x="0" y="1321648"/>
                  <a:ext cx="12792221" cy="0"/>
                </a:xfrm>
                <a:prstGeom prst="line">
                  <a:avLst/>
                </a:prstGeom>
                <a:ln w="22225">
                  <a:solidFill>
                    <a:schemeClr val="accent6"/>
                  </a:solidFill>
                </a:ln>
                <a:effectLst>
                  <a:outerShdw blurRad="50800" dist="50800" dir="5400000" algn="ctr" rotWithShape="0">
                    <a:schemeClr val="accent6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ángulo 10"/>
              <p:cNvSpPr/>
              <p:nvPr/>
            </p:nvSpPr>
            <p:spPr>
              <a:xfrm>
                <a:off x="12168108" y="1480417"/>
                <a:ext cx="624113" cy="545018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97"/>
              </a:p>
            </p:txBody>
          </p:sp>
        </p:grpSp>
        <p:sp>
          <p:nvSpPr>
            <p:cNvPr id="12" name="CuadroTexto 11"/>
            <p:cNvSpPr txBox="1"/>
            <p:nvPr/>
          </p:nvSpPr>
          <p:spPr>
            <a:xfrm>
              <a:off x="11744325" y="6487205"/>
              <a:ext cx="257175" cy="336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9D41CC3D-7969-4434-91F8-D959E0BCB3E2}" type="slidenum">
                <a:rPr lang="es-ES" sz="731"/>
                <a:t>7</a:t>
              </a:fld>
              <a:endParaRPr lang="es-ES" sz="731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81047" y="420041"/>
            <a:ext cx="4796480" cy="764160"/>
            <a:chOff x="257410" y="23479"/>
            <a:chExt cx="7871147" cy="1254006"/>
          </a:xfrm>
        </p:grpSpPr>
        <p:pic>
          <p:nvPicPr>
            <p:cNvPr id="2054" name="Picture 6" descr="Image resul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7410" y="23479"/>
              <a:ext cx="1847004" cy="1254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4414" y="176555"/>
              <a:ext cx="5748643" cy="1033720"/>
            </a:xfrm>
            <a:prstGeom prst="rect">
              <a:avLst/>
            </a:prstGeom>
          </p:spPr>
        </p:pic>
        <p:sp>
          <p:nvSpPr>
            <p:cNvPr id="18" name="Forma libre 17"/>
            <p:cNvSpPr/>
            <p:nvPr/>
          </p:nvSpPr>
          <p:spPr>
            <a:xfrm>
              <a:off x="2085975" y="586867"/>
              <a:ext cx="757238" cy="339547"/>
            </a:xfrm>
            <a:custGeom>
              <a:avLst/>
              <a:gdLst>
                <a:gd name="connsiteX0" fmla="*/ 0 w 757238"/>
                <a:gd name="connsiteY0" fmla="*/ 27496 h 339547"/>
                <a:gd name="connsiteX1" fmla="*/ 328613 w 757238"/>
                <a:gd name="connsiteY1" fmla="*/ 27496 h 339547"/>
                <a:gd name="connsiteX2" fmla="*/ 328613 w 757238"/>
                <a:gd name="connsiteY2" fmla="*/ 313246 h 339547"/>
                <a:gd name="connsiteX3" fmla="*/ 757238 w 757238"/>
                <a:gd name="connsiteY3" fmla="*/ 284671 h 3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38" h="339547">
                  <a:moveTo>
                    <a:pt x="0" y="27496"/>
                  </a:moveTo>
                  <a:cubicBezTo>
                    <a:pt x="136922" y="3683"/>
                    <a:pt x="273844" y="-20129"/>
                    <a:pt x="328613" y="27496"/>
                  </a:cubicBezTo>
                  <a:cubicBezTo>
                    <a:pt x="383382" y="75121"/>
                    <a:pt x="257176" y="270384"/>
                    <a:pt x="328613" y="313246"/>
                  </a:cubicBezTo>
                  <a:cubicBezTo>
                    <a:pt x="400050" y="356108"/>
                    <a:pt x="473869" y="346583"/>
                    <a:pt x="757238" y="284671"/>
                  </a:cubicBezTo>
                </a:path>
              </a:pathLst>
            </a:custGeom>
            <a:noFill/>
            <a:ln w="2159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97"/>
            </a:p>
          </p:txBody>
        </p:sp>
        <p:sp>
          <p:nvSpPr>
            <p:cNvPr id="23" name="Forma libre 22"/>
            <p:cNvSpPr/>
            <p:nvPr/>
          </p:nvSpPr>
          <p:spPr>
            <a:xfrm rot="9294061">
              <a:off x="7306774" y="684649"/>
              <a:ext cx="821783" cy="235270"/>
            </a:xfrm>
            <a:custGeom>
              <a:avLst/>
              <a:gdLst>
                <a:gd name="connsiteX0" fmla="*/ 0 w 757238"/>
                <a:gd name="connsiteY0" fmla="*/ 27496 h 339547"/>
                <a:gd name="connsiteX1" fmla="*/ 328613 w 757238"/>
                <a:gd name="connsiteY1" fmla="*/ 27496 h 339547"/>
                <a:gd name="connsiteX2" fmla="*/ 328613 w 757238"/>
                <a:gd name="connsiteY2" fmla="*/ 313246 h 339547"/>
                <a:gd name="connsiteX3" fmla="*/ 757238 w 757238"/>
                <a:gd name="connsiteY3" fmla="*/ 284671 h 3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38" h="339547">
                  <a:moveTo>
                    <a:pt x="0" y="27496"/>
                  </a:moveTo>
                  <a:cubicBezTo>
                    <a:pt x="136922" y="3683"/>
                    <a:pt x="273844" y="-20129"/>
                    <a:pt x="328613" y="27496"/>
                  </a:cubicBezTo>
                  <a:cubicBezTo>
                    <a:pt x="383382" y="75121"/>
                    <a:pt x="257176" y="270384"/>
                    <a:pt x="328613" y="313246"/>
                  </a:cubicBezTo>
                  <a:cubicBezTo>
                    <a:pt x="400050" y="356108"/>
                    <a:pt x="473869" y="346583"/>
                    <a:pt x="757238" y="284671"/>
                  </a:cubicBezTo>
                </a:path>
              </a:pathLst>
            </a:custGeom>
            <a:noFill/>
            <a:ln w="2159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97"/>
            </a:p>
          </p:txBody>
        </p:sp>
      </p:grpSp>
      <p:sp>
        <p:nvSpPr>
          <p:cNvPr id="20" name="1 Título"/>
          <p:cNvSpPr txBox="1">
            <a:spLocks/>
          </p:cNvSpPr>
          <p:nvPr/>
        </p:nvSpPr>
        <p:spPr bwMode="auto">
          <a:xfrm>
            <a:off x="574954" y="1620798"/>
            <a:ext cx="482724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7B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7B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7B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7B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7B00"/>
                </a:solidFill>
                <a:latin typeface="Arial" charset="0"/>
              </a:defRPr>
            </a:lvl5pPr>
            <a:lvl6pPr marL="4572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7B00"/>
                </a:solidFill>
                <a:latin typeface="Arial" charset="0"/>
              </a:defRPr>
            </a:lvl6pPr>
            <a:lvl7pPr marL="9144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7B00"/>
                </a:solidFill>
                <a:latin typeface="Arial" charset="0"/>
              </a:defRPr>
            </a:lvl7pPr>
            <a:lvl8pPr marL="13716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7B00"/>
                </a:solidFill>
                <a:latin typeface="Arial" charset="0"/>
              </a:defRPr>
            </a:lvl8pPr>
            <a:lvl9pPr marL="18288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7B00"/>
                </a:solidFill>
                <a:latin typeface="Arial" charset="0"/>
              </a:defRPr>
            </a:lvl9pPr>
          </a:lstStyle>
          <a:p>
            <a:pPr defTabSz="557213">
              <a:lnSpc>
                <a:spcPts val="1706"/>
              </a:lnSpc>
              <a:defRPr/>
            </a:pPr>
            <a:r>
              <a:rPr lang="en-US" altLang="en-US" sz="1463" kern="0" dirty="0" err="1">
                <a:solidFill>
                  <a:schemeClr val="accent6"/>
                </a:solidFill>
                <a:latin typeface="Arial"/>
              </a:rPr>
              <a:t>WiseGRID</a:t>
            </a:r>
            <a:r>
              <a:rPr lang="en-US" altLang="en-US" sz="1463" kern="0" dirty="0">
                <a:solidFill>
                  <a:schemeClr val="accent6"/>
                </a:solidFill>
                <a:latin typeface="Arial"/>
              </a:rPr>
              <a:t> pilot site Ghent</a:t>
            </a:r>
            <a:endParaRPr lang="fr-FR" altLang="en-US" sz="1463" kern="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06654" y="2141663"/>
            <a:ext cx="4262198" cy="169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315" indent="-109315" eaLnBrk="0" fontAlgn="base" hangingPunct="0">
              <a:lnSpc>
                <a:spcPct val="110000"/>
              </a:lnSpc>
              <a:spcBef>
                <a:spcPts val="488"/>
              </a:spcBef>
              <a:spcAft>
                <a:spcPct val="0"/>
              </a:spcAft>
              <a:buClr>
                <a:schemeClr val="accent6"/>
              </a:buClr>
              <a:buFont typeface="Wingdings 2" panose="05020102010507070707" pitchFamily="18" charset="2"/>
              <a:buChar char=""/>
              <a:defRPr/>
            </a:pPr>
            <a:r>
              <a:rPr lang="nl-NL" sz="1350" kern="0" dirty="0" err="1">
                <a:latin typeface="Arial"/>
              </a:rPr>
              <a:t>Main</a:t>
            </a:r>
            <a:r>
              <a:rPr lang="nl-NL" sz="1350" kern="0" dirty="0">
                <a:latin typeface="Arial"/>
              </a:rPr>
              <a:t> demo site </a:t>
            </a:r>
            <a:r>
              <a:rPr lang="nl-NL" sz="1350" kern="0" dirty="0" err="1">
                <a:latin typeface="Arial"/>
              </a:rPr>
              <a:t>Flanders</a:t>
            </a:r>
            <a:r>
              <a:rPr lang="nl-NL" sz="1350" kern="0" dirty="0">
                <a:latin typeface="Arial"/>
              </a:rPr>
              <a:t> : Sint-</a:t>
            </a:r>
            <a:r>
              <a:rPr lang="nl-NL" sz="1350" kern="0" dirty="0" err="1">
                <a:latin typeface="Arial"/>
              </a:rPr>
              <a:t>Amandsberg,Ghent</a:t>
            </a:r>
            <a:r>
              <a:rPr lang="nl-NL" sz="1350" kern="0" dirty="0">
                <a:latin typeface="Arial"/>
              </a:rPr>
              <a:t>. </a:t>
            </a:r>
          </a:p>
          <a:p>
            <a:pPr marL="109315" indent="-109315" eaLnBrk="0" fontAlgn="base" hangingPunct="0">
              <a:lnSpc>
                <a:spcPct val="110000"/>
              </a:lnSpc>
              <a:spcBef>
                <a:spcPts val="488"/>
              </a:spcBef>
              <a:spcAft>
                <a:spcPct val="0"/>
              </a:spcAft>
              <a:buClr>
                <a:schemeClr val="accent6"/>
              </a:buClr>
              <a:buFont typeface="Wingdings 2" panose="05020102010507070707" pitchFamily="18" charset="2"/>
              <a:buChar char=""/>
              <a:defRPr/>
            </a:pPr>
            <a:r>
              <a:rPr lang="nl-NL" sz="1350" kern="0" dirty="0" err="1">
                <a:latin typeface="Arial"/>
              </a:rPr>
              <a:t>Neighborhood</a:t>
            </a:r>
            <a:r>
              <a:rPr lang="nl-NL" sz="1350" kern="0" dirty="0">
                <a:latin typeface="Arial"/>
              </a:rPr>
              <a:t> </a:t>
            </a:r>
            <a:r>
              <a:rPr lang="nl-NL" sz="1350" kern="0" dirty="0" err="1">
                <a:latin typeface="Arial"/>
              </a:rPr>
              <a:t>with</a:t>
            </a:r>
            <a:r>
              <a:rPr lang="nl-NL" sz="1350" kern="0" dirty="0">
                <a:latin typeface="Arial"/>
              </a:rPr>
              <a:t> 2.500 </a:t>
            </a:r>
            <a:r>
              <a:rPr lang="nl-NL" sz="1350" kern="0" dirty="0" err="1">
                <a:latin typeface="Arial"/>
              </a:rPr>
              <a:t>residents</a:t>
            </a:r>
            <a:r>
              <a:rPr lang="nl-NL" sz="1350" kern="0" dirty="0">
                <a:latin typeface="Arial"/>
              </a:rPr>
              <a:t>. </a:t>
            </a:r>
          </a:p>
          <a:p>
            <a:pPr marL="109315" indent="-109315" eaLnBrk="0" fontAlgn="base" hangingPunct="0">
              <a:lnSpc>
                <a:spcPct val="110000"/>
              </a:lnSpc>
              <a:spcBef>
                <a:spcPts val="488"/>
              </a:spcBef>
              <a:spcAft>
                <a:spcPct val="0"/>
              </a:spcAft>
              <a:buClr>
                <a:schemeClr val="accent6"/>
              </a:buClr>
              <a:buFont typeface="Wingdings 2" panose="05020102010507070707" pitchFamily="18" charset="2"/>
              <a:buChar char=""/>
              <a:defRPr/>
            </a:pPr>
            <a:r>
              <a:rPr lang="nl-NL" sz="1350" kern="0" dirty="0">
                <a:latin typeface="Arial"/>
              </a:rPr>
              <a:t>The </a:t>
            </a:r>
            <a:r>
              <a:rPr lang="nl-NL" sz="1350" kern="0" dirty="0" err="1">
                <a:latin typeface="Arial"/>
              </a:rPr>
              <a:t>WiseGRID</a:t>
            </a:r>
            <a:r>
              <a:rPr lang="nl-NL" sz="1350" kern="0" dirty="0">
                <a:latin typeface="Arial"/>
              </a:rPr>
              <a:t> </a:t>
            </a:r>
            <a:r>
              <a:rPr lang="nl-NL" sz="1350" kern="0" dirty="0" err="1">
                <a:latin typeface="Arial"/>
              </a:rPr>
              <a:t>demonstrator</a:t>
            </a:r>
            <a:r>
              <a:rPr lang="nl-NL" sz="1350" kern="0" dirty="0">
                <a:latin typeface="Arial"/>
              </a:rPr>
              <a:t> </a:t>
            </a:r>
            <a:r>
              <a:rPr lang="nl-NL" sz="1350" kern="0" dirty="0" err="1">
                <a:latin typeface="Arial"/>
              </a:rPr>
              <a:t>will</a:t>
            </a:r>
            <a:r>
              <a:rPr lang="nl-NL" sz="1350" kern="0" dirty="0">
                <a:latin typeface="Arial"/>
              </a:rPr>
              <a:t> </a:t>
            </a:r>
            <a:r>
              <a:rPr lang="nl-NL" sz="1350" kern="0" dirty="0" err="1">
                <a:latin typeface="Arial"/>
              </a:rPr>
              <a:t>join</a:t>
            </a:r>
            <a:r>
              <a:rPr lang="nl-NL" sz="1350" kern="0" dirty="0">
                <a:latin typeface="Arial"/>
              </a:rPr>
              <a:t> </a:t>
            </a:r>
            <a:r>
              <a:rPr lang="nl-NL" sz="1350" kern="0" dirty="0" err="1">
                <a:latin typeface="Arial"/>
              </a:rPr>
              <a:t>an</a:t>
            </a:r>
            <a:r>
              <a:rPr lang="nl-NL" sz="1350" kern="0" dirty="0">
                <a:latin typeface="Arial"/>
              </a:rPr>
              <a:t> </a:t>
            </a:r>
            <a:r>
              <a:rPr lang="nl-NL" sz="1350" kern="0" dirty="0" err="1">
                <a:latin typeface="Arial"/>
              </a:rPr>
              <a:t>initiative</a:t>
            </a:r>
            <a:r>
              <a:rPr lang="nl-NL" sz="1350" kern="0" dirty="0">
                <a:latin typeface="Arial"/>
              </a:rPr>
              <a:t> of </a:t>
            </a:r>
            <a:r>
              <a:rPr lang="nl-NL" sz="1350" kern="0" dirty="0" err="1">
                <a:latin typeface="Arial"/>
              </a:rPr>
              <a:t>the</a:t>
            </a:r>
            <a:r>
              <a:rPr lang="nl-NL" sz="1350" kern="0" dirty="0">
                <a:latin typeface="Arial"/>
              </a:rPr>
              <a:t> </a:t>
            </a:r>
            <a:r>
              <a:rPr lang="nl-NL" sz="1350" kern="0" dirty="0" err="1">
                <a:latin typeface="Arial"/>
              </a:rPr>
              <a:t>city</a:t>
            </a:r>
            <a:r>
              <a:rPr lang="nl-NL" sz="1350" kern="0" dirty="0">
                <a:latin typeface="Arial"/>
              </a:rPr>
              <a:t> of </a:t>
            </a:r>
            <a:r>
              <a:rPr lang="nl-NL" sz="1350" kern="0" dirty="0" err="1">
                <a:latin typeface="Arial"/>
              </a:rPr>
              <a:t>Ghent</a:t>
            </a:r>
            <a:r>
              <a:rPr lang="nl-NL" sz="1350" kern="0" dirty="0">
                <a:latin typeface="Arial"/>
              </a:rPr>
              <a:t>, DSO </a:t>
            </a:r>
            <a:r>
              <a:rPr lang="nl-NL" sz="1350" kern="0" dirty="0" err="1">
                <a:latin typeface="Arial"/>
              </a:rPr>
              <a:t>Eandis</a:t>
            </a:r>
            <a:r>
              <a:rPr lang="nl-NL" sz="1350" kern="0" dirty="0">
                <a:latin typeface="Arial"/>
              </a:rPr>
              <a:t>, Energy </a:t>
            </a:r>
            <a:r>
              <a:rPr lang="nl-NL" sz="1350" kern="0" dirty="0" err="1">
                <a:latin typeface="Arial"/>
              </a:rPr>
              <a:t>supplier</a:t>
            </a:r>
            <a:r>
              <a:rPr lang="nl-NL" sz="1350" kern="0" dirty="0">
                <a:latin typeface="Arial"/>
              </a:rPr>
              <a:t> </a:t>
            </a:r>
            <a:r>
              <a:rPr lang="nl-NL" sz="1350" kern="0" dirty="0" err="1">
                <a:latin typeface="Arial"/>
              </a:rPr>
              <a:t>Ecopower</a:t>
            </a:r>
            <a:r>
              <a:rPr lang="nl-NL" sz="1350" kern="0" dirty="0">
                <a:latin typeface="Arial"/>
              </a:rPr>
              <a:t> </a:t>
            </a:r>
            <a:r>
              <a:rPr lang="nl-NL" sz="1350" kern="0" dirty="0" err="1">
                <a:latin typeface="Arial"/>
              </a:rPr>
              <a:t>and</a:t>
            </a:r>
            <a:r>
              <a:rPr lang="nl-NL" sz="1350" kern="0" dirty="0">
                <a:latin typeface="Arial"/>
              </a:rPr>
              <a:t> </a:t>
            </a:r>
            <a:r>
              <a:rPr lang="nl-NL" sz="1350" kern="0" dirty="0" err="1">
                <a:latin typeface="Arial"/>
              </a:rPr>
              <a:t>REScoop</a:t>
            </a:r>
            <a:r>
              <a:rPr lang="nl-NL" sz="1350" kern="0" dirty="0">
                <a:latin typeface="Arial"/>
              </a:rPr>
              <a:t> </a:t>
            </a:r>
            <a:r>
              <a:rPr lang="nl-NL" sz="1350" kern="0" dirty="0" err="1">
                <a:latin typeface="Arial"/>
              </a:rPr>
              <a:t>Energent</a:t>
            </a:r>
            <a:r>
              <a:rPr lang="nl-NL" sz="1350" kern="0" dirty="0">
                <a:latin typeface="Arial"/>
              </a:rPr>
              <a:t> in </a:t>
            </a:r>
            <a:r>
              <a:rPr lang="nl-NL" sz="1350" b="1" kern="0" dirty="0">
                <a:latin typeface="Arial"/>
              </a:rPr>
              <a:t>‘</a:t>
            </a:r>
            <a:r>
              <a:rPr lang="nl-NL" sz="1350" b="1" kern="0" dirty="0" err="1">
                <a:latin typeface="Arial"/>
              </a:rPr>
              <a:t>Buurzame</a:t>
            </a:r>
            <a:r>
              <a:rPr lang="nl-NL" sz="1350" b="1" kern="0" dirty="0">
                <a:latin typeface="Arial"/>
              </a:rPr>
              <a:t> stroom’. </a:t>
            </a:r>
          </a:p>
          <a:p>
            <a:endParaRPr lang="nl-NL" sz="640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296B51DC-6E96-4143-A150-E5FADE0CCDA7}"/>
              </a:ext>
            </a:extLst>
          </p:cNvPr>
          <p:cNvGrpSpPr/>
          <p:nvPr/>
        </p:nvGrpSpPr>
        <p:grpSpPr>
          <a:xfrm>
            <a:off x="4572000" y="1521531"/>
            <a:ext cx="3508518" cy="4205684"/>
            <a:chOff x="5989756" y="1945345"/>
            <a:chExt cx="3432546" cy="4690785"/>
          </a:xfrm>
        </p:grpSpPr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3473" y="4295438"/>
              <a:ext cx="2808829" cy="2340692"/>
            </a:xfrm>
            <a:prstGeom prst="rect">
              <a:avLst/>
            </a:prstGeom>
          </p:spPr>
        </p:pic>
        <p:cxnSp>
          <p:nvCxnSpPr>
            <p:cNvPr id="21" name="Rechte verbindingslijn met pijl 20"/>
            <p:cNvCxnSpPr>
              <a:cxnSpLocks/>
            </p:cNvCxnSpPr>
            <p:nvPr/>
          </p:nvCxnSpPr>
          <p:spPr>
            <a:xfrm>
              <a:off x="7321730" y="3926492"/>
              <a:ext cx="222408" cy="919828"/>
            </a:xfrm>
            <a:prstGeom prst="straightConnector1">
              <a:avLst/>
            </a:prstGeom>
            <a:ln w="63500"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Afbeelding 1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989756" y="1945345"/>
              <a:ext cx="3108765" cy="2202293"/>
            </a:xfrm>
            <a:prstGeom prst="rect">
              <a:avLst/>
            </a:prstGeom>
          </p:spPr>
        </p:pic>
      </p:grp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96E7C29-2829-8A43-9E62-35063AADCF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66212" y="4271251"/>
            <a:ext cx="4718080" cy="1072031"/>
          </a:xfrm>
          <a:prstGeom prst="rect">
            <a:avLst/>
          </a:prstGeom>
        </p:spPr>
      </p:pic>
      <p:pic>
        <p:nvPicPr>
          <p:cNvPr id="22" name="Afbeelding 4">
            <a:extLst>
              <a:ext uri="{FF2B5EF4-FFF2-40B4-BE49-F238E27FC236}">
                <a16:creationId xmlns:a16="http://schemas.microsoft.com/office/drawing/2014/main" id="{F4068226-94B0-430E-9303-911B5AD0EA31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845940" y="5994000"/>
            <a:ext cx="2046540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Rechte verbindingslijn 5">
            <a:extLst>
              <a:ext uri="{FF2B5EF4-FFF2-40B4-BE49-F238E27FC236}">
                <a16:creationId xmlns:a16="http://schemas.microsoft.com/office/drawing/2014/main" id="{03BD31F9-3754-40BF-B349-E8E89A6D40D2}"/>
              </a:ext>
            </a:extLst>
          </p:cNvPr>
          <p:cNvCxnSpPr/>
          <p:nvPr/>
        </p:nvCxnSpPr>
        <p:spPr>
          <a:xfrm>
            <a:off x="444425" y="5828396"/>
            <a:ext cx="8437214" cy="6802"/>
          </a:xfrm>
          <a:prstGeom prst="line">
            <a:avLst/>
          </a:prstGeom>
          <a:ln>
            <a:solidFill>
              <a:srgbClr val="009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buurzame stroom">
            <a:extLst>
              <a:ext uri="{FF2B5EF4-FFF2-40B4-BE49-F238E27FC236}">
                <a16:creationId xmlns:a16="http://schemas.microsoft.com/office/drawing/2014/main" id="{6F941139-1F86-470E-84FA-4CFCD8739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75" y="5936379"/>
            <a:ext cx="830539" cy="8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mage result for partago">
            <a:extLst>
              <a:ext uri="{FF2B5EF4-FFF2-40B4-BE49-F238E27FC236}">
                <a16:creationId xmlns:a16="http://schemas.microsoft.com/office/drawing/2014/main" id="{D9DCB3CE-352B-4331-B866-EE60D32C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88" y="6027330"/>
            <a:ext cx="1503224" cy="63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flag_yellow_high.jpg">
            <a:extLst>
              <a:ext uri="{FF2B5EF4-FFF2-40B4-BE49-F238E27FC236}">
                <a16:creationId xmlns:a16="http://schemas.microsoft.com/office/drawing/2014/main" id="{133AE1C6-1BBA-4FF1-86BE-B4322A3C181C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6" y="5994000"/>
            <a:ext cx="937260" cy="5778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D31BB87-7BB6-4152-977A-8CBF8F262F53}"/>
              </a:ext>
            </a:extLst>
          </p:cNvPr>
          <p:cNvSpPr/>
          <p:nvPr/>
        </p:nvSpPr>
        <p:spPr>
          <a:xfrm>
            <a:off x="1402761" y="5972268"/>
            <a:ext cx="2459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1100" i="1" dirty="0">
                <a:solidFill>
                  <a:srgbClr val="002762"/>
                </a:solidFill>
              </a:rPr>
              <a:t>This project has received funding from the European Union’s Horizon 2020 research and innovation </a:t>
            </a:r>
            <a:r>
              <a:rPr lang="en-US" altLang="en-US" sz="1100" i="1" dirty="0" err="1">
                <a:solidFill>
                  <a:srgbClr val="002762"/>
                </a:solidFill>
              </a:rPr>
              <a:t>programme</a:t>
            </a:r>
            <a:r>
              <a:rPr lang="en-US" altLang="en-US" sz="1100" i="1" dirty="0">
                <a:solidFill>
                  <a:srgbClr val="002762"/>
                </a:solidFill>
              </a:rPr>
              <a:t> under the grant agreement No 731205.</a:t>
            </a:r>
          </a:p>
        </p:txBody>
      </p:sp>
    </p:spTree>
    <p:extLst>
      <p:ext uri="{BB962C8B-B14F-4D97-AF65-F5344CB8AC3E}">
        <p14:creationId xmlns:p14="http://schemas.microsoft.com/office/powerpoint/2010/main" val="53232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/>
          <p:cNvCxnSpPr/>
          <p:nvPr/>
        </p:nvCxnSpPr>
        <p:spPr>
          <a:xfrm>
            <a:off x="444425" y="5828396"/>
            <a:ext cx="8437214" cy="6802"/>
          </a:xfrm>
          <a:prstGeom prst="line">
            <a:avLst/>
          </a:prstGeom>
          <a:ln>
            <a:solidFill>
              <a:srgbClr val="009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35099" y="5994000"/>
            <a:ext cx="204654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15587D-67E2-42BE-8E57-F301B1AAAA6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12170" y="3667917"/>
            <a:ext cx="837730" cy="704089"/>
          </a:xfrm>
          <a:prstGeom prst="rect">
            <a:avLst/>
          </a:prstGeom>
          <a:ln>
            <a:noFill/>
          </a:ln>
        </p:spPr>
      </p:pic>
      <p:sp>
        <p:nvSpPr>
          <p:cNvPr id="23" name="CustomShape 8">
            <a:extLst>
              <a:ext uri="{FF2B5EF4-FFF2-40B4-BE49-F238E27FC236}">
                <a16:creationId xmlns:a16="http://schemas.microsoft.com/office/drawing/2014/main" id="{071C05CD-0CFF-4B19-A4FE-B40CF338E503}"/>
              </a:ext>
            </a:extLst>
          </p:cNvPr>
          <p:cNvSpPr/>
          <p:nvPr/>
        </p:nvSpPr>
        <p:spPr>
          <a:xfrm>
            <a:off x="382252" y="4718785"/>
            <a:ext cx="2446961" cy="970794"/>
          </a:xfrm>
          <a:prstGeom prst="roundRect">
            <a:avLst>
              <a:gd name="adj" fmla="val 13673"/>
            </a:avLst>
          </a:prstGeom>
          <a:solidFill>
            <a:srgbClr val="217D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 algn="ctr">
              <a:lnSpc>
                <a:spcPct val="100000"/>
              </a:lnSpc>
            </a:pPr>
            <a:r>
              <a:rPr lang="fr-FR" sz="1500" b="1" dirty="0">
                <a:solidFill>
                  <a:srgbClr val="FFFFFF"/>
                </a:solidFill>
                <a:latin typeface="Arial"/>
                <a:ea typeface="DejaVu Sans"/>
              </a:rPr>
              <a:t>A </a:t>
            </a:r>
            <a:r>
              <a:rPr lang="fr-FR" sz="1500" b="1" dirty="0" err="1">
                <a:solidFill>
                  <a:srgbClr val="FFFFFF"/>
                </a:solidFill>
                <a:latin typeface="Arial"/>
                <a:ea typeface="DejaVu Sans"/>
              </a:rPr>
              <a:t>household</a:t>
            </a:r>
            <a:r>
              <a:rPr lang="fr-FR" sz="1500" b="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sz="1500" b="1" dirty="0" err="1">
                <a:solidFill>
                  <a:srgbClr val="FFFFFF"/>
                </a:solidFill>
                <a:latin typeface="Arial"/>
                <a:ea typeface="DejaVu Sans"/>
              </a:rPr>
              <a:t>consuming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sz="1500" b="1" dirty="0">
                <a:solidFill>
                  <a:srgbClr val="FFFFFF"/>
                </a:solidFill>
                <a:latin typeface="Arial"/>
                <a:ea typeface="DejaVu Sans"/>
              </a:rPr>
              <a:t>3 000 kWh per </a:t>
            </a:r>
            <a:r>
              <a:rPr lang="fr-FR" sz="1500" b="1" dirty="0" err="1">
                <a:solidFill>
                  <a:srgbClr val="FFFFFF"/>
                </a:solidFill>
                <a:latin typeface="Arial"/>
                <a:ea typeface="DejaVu Sans"/>
              </a:rPr>
              <a:t>year</a:t>
            </a:r>
            <a:r>
              <a:rPr lang="fr-FR" sz="1500" b="1" dirty="0">
                <a:solidFill>
                  <a:srgbClr val="FFFFFF"/>
                </a:solidFill>
                <a:latin typeface="Arial"/>
                <a:ea typeface="DejaVu Sans"/>
              </a:rPr>
              <a:t>...</a:t>
            </a:r>
            <a:endParaRPr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CC7E2B-95B5-46C3-BB34-EDDC7192538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777903" y="3527355"/>
            <a:ext cx="1193965" cy="1078780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CF1E4F-3806-46CC-A43F-A182791498F0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835098" y="3494112"/>
            <a:ext cx="1334346" cy="1222761"/>
          </a:xfrm>
          <a:prstGeom prst="rect">
            <a:avLst/>
          </a:prstGeom>
          <a:ln>
            <a:noFill/>
          </a:ln>
        </p:spPr>
      </p:pic>
      <p:sp>
        <p:nvSpPr>
          <p:cNvPr id="26" name="CustomShape 11">
            <a:extLst>
              <a:ext uri="{FF2B5EF4-FFF2-40B4-BE49-F238E27FC236}">
                <a16:creationId xmlns:a16="http://schemas.microsoft.com/office/drawing/2014/main" id="{5181860E-FFF7-4501-AA5E-D1DEC61C4343}"/>
              </a:ext>
            </a:extLst>
          </p:cNvPr>
          <p:cNvSpPr/>
          <p:nvPr/>
        </p:nvSpPr>
        <p:spPr>
          <a:xfrm>
            <a:off x="2558167" y="3768354"/>
            <a:ext cx="719186" cy="503214"/>
          </a:xfrm>
          <a:prstGeom prst="chevron">
            <a:avLst>
              <a:gd name="adj" fmla="val 13889"/>
            </a:avLst>
          </a:prstGeom>
          <a:solidFill>
            <a:srgbClr val="217D8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12">
            <a:extLst>
              <a:ext uri="{FF2B5EF4-FFF2-40B4-BE49-F238E27FC236}">
                <a16:creationId xmlns:a16="http://schemas.microsoft.com/office/drawing/2014/main" id="{2883B970-FB64-455D-9AF7-CAA13D7C96EE}"/>
              </a:ext>
            </a:extLst>
          </p:cNvPr>
          <p:cNvSpPr/>
          <p:nvPr/>
        </p:nvSpPr>
        <p:spPr>
          <a:xfrm>
            <a:off x="5543890" y="3770132"/>
            <a:ext cx="719186" cy="596290"/>
          </a:xfrm>
          <a:prstGeom prst="chevron">
            <a:avLst>
              <a:gd name="adj" fmla="val 13889"/>
            </a:avLst>
          </a:prstGeom>
          <a:solidFill>
            <a:srgbClr val="217D8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6">
            <a:extLst>
              <a:ext uri="{FF2B5EF4-FFF2-40B4-BE49-F238E27FC236}">
                <a16:creationId xmlns:a16="http://schemas.microsoft.com/office/drawing/2014/main" id="{45BBCAA8-0CE2-4D3F-98D3-A5BFDFA20EB0}"/>
              </a:ext>
            </a:extLst>
          </p:cNvPr>
          <p:cNvSpPr/>
          <p:nvPr/>
        </p:nvSpPr>
        <p:spPr>
          <a:xfrm>
            <a:off x="3299293" y="4708559"/>
            <a:ext cx="2518952" cy="970794"/>
          </a:xfrm>
          <a:prstGeom prst="roundRect">
            <a:avLst>
              <a:gd name="adj" fmla="val 13673"/>
            </a:avLst>
          </a:prstGeom>
          <a:solidFill>
            <a:srgbClr val="217D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 algn="ctr">
              <a:lnSpc>
                <a:spcPct val="100000"/>
              </a:lnSpc>
            </a:pPr>
            <a:r>
              <a:rPr lang="fr-FR" sz="1500" b="1">
                <a:solidFill>
                  <a:srgbClr val="FFFFFF"/>
                </a:solidFill>
                <a:latin typeface="Arial"/>
                <a:ea typeface="DejaVu Sans"/>
              </a:rPr>
              <a:t>...donates 30 € per year, 10€ after tax reduction</a:t>
            </a:r>
            <a:endParaRPr/>
          </a:p>
        </p:txBody>
      </p:sp>
      <p:sp>
        <p:nvSpPr>
          <p:cNvPr id="29" name="CustomShape 7">
            <a:extLst>
              <a:ext uri="{FF2B5EF4-FFF2-40B4-BE49-F238E27FC236}">
                <a16:creationId xmlns:a16="http://schemas.microsoft.com/office/drawing/2014/main" id="{23C6A00C-B781-493C-B479-41A139455D51}"/>
              </a:ext>
            </a:extLst>
          </p:cNvPr>
          <p:cNvSpPr/>
          <p:nvPr/>
        </p:nvSpPr>
        <p:spPr>
          <a:xfrm>
            <a:off x="6242796" y="4698800"/>
            <a:ext cx="2518952" cy="970794"/>
          </a:xfrm>
          <a:prstGeom prst="roundRect">
            <a:avLst>
              <a:gd name="adj" fmla="val 13673"/>
            </a:avLst>
          </a:prstGeom>
          <a:solidFill>
            <a:srgbClr val="217D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 algn="ctr">
              <a:lnSpc>
                <a:spcPct val="100000"/>
              </a:lnSpc>
            </a:pPr>
            <a:r>
              <a:rPr lang="fr-FR" sz="1500" b="1">
                <a:solidFill>
                  <a:srgbClr val="FFFFFF"/>
                </a:solidFill>
                <a:latin typeface="Arial"/>
                <a:ea typeface="DejaVu Sans"/>
              </a:rPr>
              <a:t>Donations are then disbursed to local fuel poverty mitigation programs</a:t>
            </a:r>
            <a:endParaRPr/>
          </a:p>
        </p:txBody>
      </p:sp>
      <p:sp>
        <p:nvSpPr>
          <p:cNvPr id="31" name="Titel 4">
            <a:extLst>
              <a:ext uri="{FF2B5EF4-FFF2-40B4-BE49-F238E27FC236}">
                <a16:creationId xmlns:a16="http://schemas.microsoft.com/office/drawing/2014/main" id="{236BF0B1-9F0A-4EC5-9CCC-5A3BD357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4638"/>
            <a:ext cx="6984775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GB" sz="36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Financing energy poverty: Micro-donations on energy bills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BCB017-6DB8-4B55-936B-8B3842F1781A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444425" y="119363"/>
            <a:ext cx="1386658" cy="1369868"/>
          </a:xfrm>
          <a:prstGeom prst="rect">
            <a:avLst/>
          </a:prstGeom>
          <a:ln>
            <a:noFill/>
          </a:ln>
        </p:spPr>
      </p:pic>
      <p:sp>
        <p:nvSpPr>
          <p:cNvPr id="33" name="CustomShape 9">
            <a:extLst>
              <a:ext uri="{FF2B5EF4-FFF2-40B4-BE49-F238E27FC236}">
                <a16:creationId xmlns:a16="http://schemas.microsoft.com/office/drawing/2014/main" id="{AE13FDBE-D739-4E6A-BE9B-BFD59890BEFE}"/>
              </a:ext>
            </a:extLst>
          </p:cNvPr>
          <p:cNvSpPr/>
          <p:nvPr/>
        </p:nvSpPr>
        <p:spPr>
          <a:xfrm>
            <a:off x="2220433" y="1970527"/>
            <a:ext cx="4885198" cy="934798"/>
          </a:xfrm>
          <a:prstGeom prst="roundRect">
            <a:avLst>
              <a:gd name="adj" fmla="val 13673"/>
            </a:avLst>
          </a:prstGeom>
          <a:solidFill>
            <a:srgbClr val="FFD3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88" tIns="44994" rIns="89988" bIns="44994" anchor="ctr"/>
          <a:lstStyle/>
          <a:p>
            <a:pPr algn="ctr">
              <a:lnSpc>
                <a:spcPct val="100000"/>
              </a:lnSpc>
            </a:pPr>
            <a:r>
              <a:rPr lang="fr-FR" b="1" dirty="0">
                <a:solidFill>
                  <a:srgbClr val="006666"/>
                </a:solidFill>
                <a:latin typeface="Arial"/>
                <a:ea typeface="DejaVu Sans"/>
              </a:rPr>
              <a:t>Energy </a:t>
            </a:r>
            <a:r>
              <a:rPr lang="en-US" b="1" dirty="0">
                <a:solidFill>
                  <a:srgbClr val="006666"/>
                </a:solidFill>
                <a:latin typeface="Arial"/>
                <a:ea typeface="DejaVu Sans"/>
              </a:rPr>
              <a:t>consumers</a:t>
            </a:r>
            <a:r>
              <a:rPr lang="fr-FR" b="1" dirty="0">
                <a:solidFill>
                  <a:srgbClr val="006666"/>
                </a:solidFill>
                <a:latin typeface="Arial"/>
                <a:ea typeface="DejaVu Sans"/>
              </a:rPr>
              <a:t> can </a:t>
            </a:r>
            <a:r>
              <a:rPr lang="fr-FR" b="1" dirty="0" err="1">
                <a:solidFill>
                  <a:srgbClr val="006666"/>
                </a:solidFill>
                <a:latin typeface="Arial"/>
                <a:ea typeface="DejaVu Sans"/>
              </a:rPr>
              <a:t>donate</a:t>
            </a:r>
            <a:r>
              <a:rPr lang="fr-FR" b="1" dirty="0">
                <a:solidFill>
                  <a:srgbClr val="006666"/>
                </a:solidFill>
                <a:latin typeface="Arial"/>
                <a:ea typeface="DejaVu Sans"/>
              </a:rPr>
              <a:t> 0,01 €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b="1" dirty="0">
                <a:solidFill>
                  <a:srgbClr val="006666"/>
                </a:solidFill>
                <a:latin typeface="Arial"/>
                <a:ea typeface="DejaVu Sans"/>
              </a:rPr>
              <a:t>for </a:t>
            </a:r>
            <a:r>
              <a:rPr lang="fr-FR" b="1" dirty="0" err="1">
                <a:solidFill>
                  <a:srgbClr val="006666"/>
                </a:solidFill>
                <a:latin typeface="Arial"/>
                <a:ea typeface="DejaVu Sans"/>
              </a:rPr>
              <a:t>each</a:t>
            </a:r>
            <a:r>
              <a:rPr lang="fr-FR" b="1" dirty="0">
                <a:solidFill>
                  <a:srgbClr val="006666"/>
                </a:solidFill>
                <a:latin typeface="Arial"/>
                <a:ea typeface="DejaVu Sans"/>
              </a:rPr>
              <a:t> kWh </a:t>
            </a:r>
            <a:r>
              <a:rPr lang="fr-FR" b="1" dirty="0" err="1">
                <a:solidFill>
                  <a:srgbClr val="006666"/>
                </a:solidFill>
                <a:latin typeface="Arial"/>
                <a:ea typeface="DejaVu Sans"/>
              </a:rPr>
              <a:t>consumed</a:t>
            </a:r>
            <a:r>
              <a:rPr lang="fr-FR" b="1" dirty="0">
                <a:solidFill>
                  <a:srgbClr val="006666"/>
                </a:solidFill>
                <a:latin typeface="Arial"/>
                <a:ea typeface="DejaVu Sans"/>
              </a:rPr>
              <a:t> </a:t>
            </a:r>
            <a:endParaRPr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5CF43CC-767D-40F7-9E07-724173398B59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11563" y="5861985"/>
            <a:ext cx="2046540" cy="933081"/>
          </a:xfrm>
          <a:prstGeom prst="rect">
            <a:avLst/>
          </a:prstGeom>
          <a:ln>
            <a:noFill/>
          </a:ln>
        </p:spPr>
      </p:pic>
      <p:pic>
        <p:nvPicPr>
          <p:cNvPr id="35" name="Picture 2" descr="Image result for les amis des enercoop">
            <a:extLst>
              <a:ext uri="{FF2B5EF4-FFF2-40B4-BE49-F238E27FC236}">
                <a16:creationId xmlns:a16="http://schemas.microsoft.com/office/drawing/2014/main" id="{44EABCC7-74EE-46E9-ACB9-DEC729BE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67" y="5924919"/>
            <a:ext cx="933081" cy="9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4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/>
          <p:cNvCxnSpPr/>
          <p:nvPr/>
        </p:nvCxnSpPr>
        <p:spPr>
          <a:xfrm>
            <a:off x="444425" y="5828396"/>
            <a:ext cx="8437214" cy="6802"/>
          </a:xfrm>
          <a:prstGeom prst="line">
            <a:avLst/>
          </a:prstGeom>
          <a:ln>
            <a:solidFill>
              <a:srgbClr val="009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35099" y="5994000"/>
            <a:ext cx="204654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stomShape 5">
            <a:extLst>
              <a:ext uri="{FF2B5EF4-FFF2-40B4-BE49-F238E27FC236}">
                <a16:creationId xmlns:a16="http://schemas.microsoft.com/office/drawing/2014/main" id="{60846AA4-6392-49C1-8A73-F35C4795E457}"/>
              </a:ext>
            </a:extLst>
          </p:cNvPr>
          <p:cNvSpPr/>
          <p:nvPr/>
        </p:nvSpPr>
        <p:spPr>
          <a:xfrm>
            <a:off x="439094" y="1982293"/>
            <a:ext cx="8437214" cy="921194"/>
          </a:xfrm>
          <a:prstGeom prst="roundRect">
            <a:avLst>
              <a:gd name="adj" fmla="val 13673"/>
            </a:avLst>
          </a:prstGeom>
          <a:solidFill>
            <a:srgbClr val="FFD3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6666"/>
                </a:solidFill>
                <a:latin typeface="Arial"/>
                <a:ea typeface="DejaVu Sans"/>
              </a:rPr>
              <a:t>Allow energy producers to donate the money they earned by selling their energy produced in surplus to an energy supplier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31C4E2-4F1B-49CB-9977-3516AE64C47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726276" y="3970938"/>
            <a:ext cx="1981807" cy="1815884"/>
          </a:xfrm>
          <a:prstGeom prst="rect">
            <a:avLst/>
          </a:prstGeom>
          <a:ln>
            <a:noFill/>
          </a:ln>
        </p:spPr>
      </p:pic>
      <p:sp>
        <p:nvSpPr>
          <p:cNvPr id="15" name="CustomShape 9">
            <a:extLst>
              <a:ext uri="{FF2B5EF4-FFF2-40B4-BE49-F238E27FC236}">
                <a16:creationId xmlns:a16="http://schemas.microsoft.com/office/drawing/2014/main" id="{E25199FB-5C4D-4AEE-AA31-81D8E1021E80}"/>
              </a:ext>
            </a:extLst>
          </p:cNvPr>
          <p:cNvSpPr/>
          <p:nvPr/>
        </p:nvSpPr>
        <p:spPr>
          <a:xfrm>
            <a:off x="3379851" y="3064019"/>
            <a:ext cx="2806915" cy="934798"/>
          </a:xfrm>
          <a:prstGeom prst="roundRect">
            <a:avLst>
              <a:gd name="adj" fmla="val 13673"/>
            </a:avLst>
          </a:prstGeom>
          <a:solidFill>
            <a:srgbClr val="217D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 algn="ctr">
              <a:lnSpc>
                <a:spcPct val="100000"/>
              </a:lnSpc>
            </a:pPr>
            <a:r>
              <a:rPr lang="fr-FR" sz="1600" b="1" dirty="0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DejaVu Sans"/>
              </a:rPr>
              <a:t>. Energy surplus bought by 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DejaVu Sans"/>
              </a:rPr>
              <a:t>Enercoop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DejaVu Sans"/>
              </a:rPr>
              <a:t> (or another supplier)</a:t>
            </a:r>
            <a:endParaRPr lang="en-US" dirty="0"/>
          </a:p>
        </p:txBody>
      </p:sp>
      <p:sp>
        <p:nvSpPr>
          <p:cNvPr id="16" name="CustomShape 10">
            <a:extLst>
              <a:ext uri="{FF2B5EF4-FFF2-40B4-BE49-F238E27FC236}">
                <a16:creationId xmlns:a16="http://schemas.microsoft.com/office/drawing/2014/main" id="{C3184805-E3EF-4AE7-87EF-ADCCF20A7FE8}"/>
              </a:ext>
            </a:extLst>
          </p:cNvPr>
          <p:cNvSpPr/>
          <p:nvPr/>
        </p:nvSpPr>
        <p:spPr>
          <a:xfrm>
            <a:off x="6074724" y="4777774"/>
            <a:ext cx="2806915" cy="934798"/>
          </a:xfrm>
          <a:prstGeom prst="roundRect">
            <a:avLst>
              <a:gd name="adj" fmla="val 13673"/>
            </a:avLst>
          </a:prstGeom>
          <a:solidFill>
            <a:srgbClr val="217D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 algn="ctr">
              <a:lnSpc>
                <a:spcPct val="100000"/>
              </a:lnSpc>
            </a:pPr>
            <a:r>
              <a:rPr lang="fr-FR" sz="1600" b="1" dirty="0">
                <a:solidFill>
                  <a:srgbClr val="FFFFFF"/>
                </a:solidFill>
                <a:latin typeface="Arial"/>
                <a:ea typeface="DejaVu Sans"/>
              </a:rPr>
              <a:t>2. 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DejaVu Sans"/>
              </a:rPr>
              <a:t>Money given in exchange is donated to 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DejaVu Sans"/>
              </a:rPr>
              <a:t>Énergie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DejaVu Sans"/>
              </a:rPr>
              <a:t>Solidaire</a:t>
            </a:r>
            <a:endParaRPr lang="en-US" dirty="0"/>
          </a:p>
        </p:txBody>
      </p:sp>
      <p:sp>
        <p:nvSpPr>
          <p:cNvPr id="17" name="CustomShape 11">
            <a:extLst>
              <a:ext uri="{FF2B5EF4-FFF2-40B4-BE49-F238E27FC236}">
                <a16:creationId xmlns:a16="http://schemas.microsoft.com/office/drawing/2014/main" id="{DC1DC480-CFE7-4CF2-8A6D-679FDA6F6B51}"/>
              </a:ext>
            </a:extLst>
          </p:cNvPr>
          <p:cNvSpPr/>
          <p:nvPr/>
        </p:nvSpPr>
        <p:spPr>
          <a:xfrm>
            <a:off x="444425" y="4777774"/>
            <a:ext cx="2878905" cy="934798"/>
          </a:xfrm>
          <a:prstGeom prst="roundRect">
            <a:avLst>
              <a:gd name="adj" fmla="val 13673"/>
            </a:avLst>
          </a:prstGeom>
          <a:solidFill>
            <a:srgbClr val="217D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 algn="ctr">
              <a:lnSpc>
                <a:spcPct val="100000"/>
              </a:lnSpc>
            </a:pPr>
            <a:r>
              <a:rPr lang="fr-FR" sz="1600" b="1" dirty="0">
                <a:solidFill>
                  <a:srgbClr val="FFFFFF"/>
                </a:solidFill>
                <a:latin typeface="Arial"/>
                <a:ea typeface="Droid Sans"/>
              </a:rPr>
              <a:t>3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Droid Sans"/>
              </a:rPr>
              <a:t>. Donations disbursed to local fuel poverty mitigation programs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D18B56-F774-4902-9857-65A6425A4FE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195788" y="4433078"/>
            <a:ext cx="1042784" cy="891604"/>
          </a:xfrm>
          <a:prstGeom prst="rect">
            <a:avLst/>
          </a:prstGeom>
          <a:ln>
            <a:noFill/>
          </a:ln>
        </p:spPr>
      </p:pic>
      <p:sp>
        <p:nvSpPr>
          <p:cNvPr id="23" name="Titel 4">
            <a:extLst>
              <a:ext uri="{FF2B5EF4-FFF2-40B4-BE49-F238E27FC236}">
                <a16:creationId xmlns:a16="http://schemas.microsoft.com/office/drawing/2014/main" id="{AC2BCE4A-B175-499F-8B32-7548E793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4638"/>
            <a:ext cx="6984775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GB" sz="36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Financing energy poverty: Allowing generators to donate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73B412-D7CE-4FB5-AC91-22AACBFE8058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444425" y="119363"/>
            <a:ext cx="1386658" cy="1369868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2B6336-766B-4D42-AACD-A059F0C32008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411563" y="5861985"/>
            <a:ext cx="2046540" cy="933081"/>
          </a:xfrm>
          <a:prstGeom prst="rect">
            <a:avLst/>
          </a:prstGeom>
          <a:ln>
            <a:noFill/>
          </a:ln>
        </p:spPr>
      </p:pic>
      <p:pic>
        <p:nvPicPr>
          <p:cNvPr id="26" name="Picture 2" descr="Image result for les amis des enercoop">
            <a:extLst>
              <a:ext uri="{FF2B5EF4-FFF2-40B4-BE49-F238E27FC236}">
                <a16:creationId xmlns:a16="http://schemas.microsoft.com/office/drawing/2014/main" id="{1B11D769-FDAC-4289-80DB-34AFB867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67" y="5924919"/>
            <a:ext cx="933081" cy="9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813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817</Words>
  <Application>Microsoft Office PowerPoint</Application>
  <PresentationFormat>On-screen Show (4:3)</PresentationFormat>
  <Paragraphs>136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Champagne &amp; Limousines</vt:lpstr>
      <vt:lpstr>DejaVu Sans</vt:lpstr>
      <vt:lpstr>Droid Sans</vt:lpstr>
      <vt:lpstr>Ebrima</vt:lpstr>
      <vt:lpstr>Roboto</vt:lpstr>
      <vt:lpstr>Times New Roman</vt:lpstr>
      <vt:lpstr>Trebuchet MS</vt:lpstr>
      <vt:lpstr>Wingdings 2</vt:lpstr>
      <vt:lpstr>Kantoorthema</vt:lpstr>
      <vt:lpstr> Citizens energy communities: social innovation potential for Europe’s energy transition</vt:lpstr>
      <vt:lpstr>Who do we represent?</vt:lpstr>
      <vt:lpstr>REScoops: a different way to do business </vt:lpstr>
      <vt:lpstr>Just some of the benefits of energy communities </vt:lpstr>
      <vt:lpstr>Hvide Sande Community Foundation, Denmark</vt:lpstr>
      <vt:lpstr>Community energy in Scotland</vt:lpstr>
      <vt:lpstr>PowerPoint Presentation</vt:lpstr>
      <vt:lpstr>Financing energy poverty: Micro-donations on energy bills </vt:lpstr>
      <vt:lpstr>Financing energy poverty: Allowing generators to donate</vt:lpstr>
      <vt:lpstr>Current challenges</vt:lpstr>
      <vt:lpstr>The Clean Energy Package: a policy foundation for energy communities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daan.creupelandt</dc:creator>
  <cp:lastModifiedBy>JRoberts</cp:lastModifiedBy>
  <cp:revision>152</cp:revision>
  <dcterms:created xsi:type="dcterms:W3CDTF">2015-06-23T11:37:36Z</dcterms:created>
  <dcterms:modified xsi:type="dcterms:W3CDTF">2018-11-21T20:57:47Z</dcterms:modified>
</cp:coreProperties>
</file>