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9" r:id="rId4"/>
    <p:sldId id="281" r:id="rId5"/>
    <p:sldId id="269" r:id="rId6"/>
    <p:sldId id="287" r:id="rId7"/>
    <p:sldId id="288" r:id="rId8"/>
    <p:sldId id="277" r:id="rId9"/>
    <p:sldId id="271" r:id="rId10"/>
    <p:sldId id="282" r:id="rId11"/>
    <p:sldId id="285" r:id="rId12"/>
    <p:sldId id="286" r:id="rId13"/>
    <p:sldId id="289" r:id="rId14"/>
    <p:sldId id="272" r:id="rId15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0"/>
    <p:restoredTop sz="77401" autoAdjust="0"/>
  </p:normalViewPr>
  <p:slideViewPr>
    <p:cSldViewPr snapToGrid="0" snapToObjects="1">
      <p:cViewPr varScale="1">
        <p:scale>
          <a:sx n="86" d="100"/>
          <a:sy n="86" d="100"/>
        </p:scale>
        <p:origin x="-1812" y="-78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20-11-2018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184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3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3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23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11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08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72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Inserire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figura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stakehgold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95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08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08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08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08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08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87974" tIns="43987" rIns="87974" bIns="43987"/>
          <a:lstStyle/>
          <a:p>
            <a:fld id="{4CC2EBDE-0FDB-F243-A23C-6EB8DFC7580C}" type="datetimeFigureOut">
              <a:rPr lang="nl-NL" smtClean="0"/>
              <a:t>20-11-2018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87974" tIns="43987" rIns="87974" bIns="43987"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87974" tIns="43987" rIns="87974" bIns="43987"/>
          <a:lstStyle/>
          <a:p>
            <a:fld id="{C53D0383-0593-D645-9D38-71CA08D0D7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304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260684"/>
            <a:ext cx="11207750" cy="993310"/>
          </a:xfrm>
        </p:spPr>
        <p:txBody>
          <a:bodyPr/>
          <a:lstStyle/>
          <a:p>
            <a:r>
              <a:rPr lang="en-US" dirty="0" smtClean="0"/>
              <a:t>Demand </a:t>
            </a:r>
            <a:r>
              <a:rPr lang="en-US" dirty="0"/>
              <a:t>s</a:t>
            </a:r>
            <a:r>
              <a:rPr lang="en-US" dirty="0" smtClean="0"/>
              <a:t>ide </a:t>
            </a:r>
            <a:r>
              <a:rPr lang="en-US" dirty="0"/>
              <a:t>m</a:t>
            </a:r>
            <a:r>
              <a:rPr lang="en-US" dirty="0" smtClean="0"/>
              <a:t>anagement in SG pilots – engagement strategies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824" y="6584084"/>
            <a:ext cx="72916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Exploring Community-Oriented Approaches in Demand Side Management Projects in Europe</a:t>
            </a:r>
            <a:r>
              <a:rPr lang="en-GB" sz="9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Sustainability 2016, 8(12)</a:t>
            </a:r>
            <a:endParaRPr lang="en-GB" sz="9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66397"/>
              </p:ext>
            </p:extLst>
          </p:nvPr>
        </p:nvGraphicFramePr>
        <p:xfrm>
          <a:off x="348343" y="1504373"/>
          <a:ext cx="11266714" cy="485324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30477"/>
                <a:gridCol w="4493028"/>
                <a:gridCol w="4143209"/>
              </a:tblGrid>
              <a:tr h="3813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Engaging tools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Objective</a:t>
                      </a:r>
                      <a:endParaRPr lang="it-IT" sz="18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Examples from the projects</a:t>
                      </a:r>
                      <a:endParaRPr lang="it-IT" sz="18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437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Social comparison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Comparing consumption level with that of a similar household; indicating that the desired behaviour is approved</a:t>
                      </a:r>
                      <a:endParaRPr lang="it-IT" sz="18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Red, orange, green lights;</a:t>
                      </a:r>
                      <a:endParaRPr lang="it-IT" sz="1800" dirty="0">
                        <a:effectLst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</a:t>
                      </a:r>
                      <a:r>
                        <a:rPr lang="en-GB" sz="1400" dirty="0" smtClean="0">
                          <a:effectLst/>
                        </a:rPr>
                        <a:t>olour-coded </a:t>
                      </a:r>
                      <a:r>
                        <a:rPr lang="en-GB" sz="1400" dirty="0">
                          <a:effectLst/>
                        </a:rPr>
                        <a:t>smileys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437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Social competition / community rewards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Leveraging on team dynamics; linking different stakeholder; rewarding the community</a:t>
                      </a:r>
                      <a:endParaRPr lang="it-IT" sz="18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Energy Team Challenge;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Eco Points; </a:t>
                      </a: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Community </a:t>
                      </a:r>
                      <a:r>
                        <a:rPr lang="en-GB" sz="1400" dirty="0">
                          <a:effectLst/>
                        </a:rPr>
                        <a:t>Project Prize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437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Community based social marketing</a:t>
                      </a:r>
                      <a:endParaRPr lang="it-IT" sz="18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Identifying barriers to adoption; reinforcing community dynamics; exploiting potential for behavioural change in a community context; informing on the progress of the project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Community events (</a:t>
                      </a:r>
                      <a:r>
                        <a:rPr lang="en-GB" sz="1400" dirty="0" err="1">
                          <a:effectLst/>
                        </a:rPr>
                        <a:t>e.g</a:t>
                      </a:r>
                      <a:r>
                        <a:rPr lang="en-GB" sz="1400" dirty="0">
                          <a:effectLst/>
                        </a:rPr>
                        <a:t>: green picnics, winter fairs);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Living </a:t>
                      </a:r>
                      <a:r>
                        <a:rPr lang="en-GB" sz="1400" dirty="0">
                          <a:effectLst/>
                        </a:rPr>
                        <a:t>Labs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437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Community trusted actors</a:t>
                      </a:r>
                      <a:endParaRPr lang="it-IT" sz="18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Overcoming resistance and scepticism; building trustworthy relationship; exploiting non material resources of local actors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Intermediary organizations;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Fellow </a:t>
                      </a:r>
                      <a:r>
                        <a:rPr lang="en-GB" sz="1400" dirty="0">
                          <a:effectLst/>
                        </a:rPr>
                        <a:t>tenants; 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Proactive </a:t>
                      </a:r>
                      <a:r>
                        <a:rPr lang="en-GB" sz="1400" dirty="0">
                          <a:effectLst/>
                        </a:rPr>
                        <a:t>local community members ("local champions")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437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Social media</a:t>
                      </a:r>
                      <a:endParaRPr lang="it-IT" sz="180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Reaching a wide audience; addressing questions and concerns; providing information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Twitter messages</a:t>
                      </a:r>
                      <a:endParaRPr lang="it-IT" sz="180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1" y="413089"/>
            <a:ext cx="11876314" cy="993310"/>
          </a:xfrm>
        </p:spPr>
        <p:txBody>
          <a:bodyPr/>
          <a:lstStyle/>
          <a:p>
            <a:r>
              <a:rPr lang="en-US" dirty="0" smtClean="0"/>
              <a:t>Community-based approaches and energy poverty</a:t>
            </a:r>
            <a:endParaRPr lang="it-IT" dirty="0"/>
          </a:p>
        </p:txBody>
      </p:sp>
      <p:sp>
        <p:nvSpPr>
          <p:cNvPr id="2" name="Rectangle 1"/>
          <p:cNvSpPr/>
          <p:nvPr/>
        </p:nvSpPr>
        <p:spPr>
          <a:xfrm>
            <a:off x="620484" y="2453865"/>
            <a:ext cx="108748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smtClean="0">
                <a:latin typeface="Verdana"/>
                <a:cs typeface="Verdana"/>
              </a:rPr>
              <a:t>Community </a:t>
            </a:r>
            <a:r>
              <a:rPr lang="en-GB" sz="2300" b="1" dirty="0">
                <a:latin typeface="Verdana"/>
                <a:cs typeface="Verdana"/>
              </a:rPr>
              <a:t>engagement strategies </a:t>
            </a:r>
            <a:r>
              <a:rPr lang="en-GB" sz="2300" dirty="0">
                <a:latin typeface="Verdana"/>
                <a:cs typeface="Verdana"/>
              </a:rPr>
              <a:t>(e.g. social comparison and competition, community events) help to involve the </a:t>
            </a:r>
            <a:r>
              <a:rPr lang="en-GB" sz="2300" b="1" dirty="0">
                <a:latin typeface="Verdana"/>
                <a:cs typeface="Verdana"/>
              </a:rPr>
              <a:t>harder to reach </a:t>
            </a:r>
            <a:r>
              <a:rPr lang="en-GB" sz="2300" dirty="0">
                <a:latin typeface="Verdana"/>
                <a:cs typeface="Verdana"/>
              </a:rPr>
              <a:t>consumers through a </a:t>
            </a:r>
            <a:r>
              <a:rPr lang="en-GB" sz="2300" b="1" dirty="0">
                <a:latin typeface="Verdana"/>
                <a:cs typeface="Verdana"/>
              </a:rPr>
              <a:t>participatory </a:t>
            </a:r>
            <a:r>
              <a:rPr lang="en-GB" sz="2300" b="1" dirty="0" smtClean="0">
                <a:latin typeface="Verdana"/>
                <a:cs typeface="Verdana"/>
              </a:rPr>
              <a:t>approach </a:t>
            </a:r>
            <a:r>
              <a:rPr lang="en-GB" sz="2300" dirty="0">
                <a:latin typeface="Verdana"/>
                <a:cs typeface="Verdana"/>
              </a:rPr>
              <a:t>e.g. </a:t>
            </a:r>
            <a:r>
              <a:rPr lang="en-GB" sz="2400" i="1" dirty="0" err="1"/>
              <a:t>eSESH</a:t>
            </a:r>
            <a:r>
              <a:rPr lang="en-GB" sz="2400" i="1" dirty="0"/>
              <a:t> </a:t>
            </a:r>
            <a:endParaRPr lang="en-GB" sz="2400" i="1" dirty="0" smtClean="0"/>
          </a:p>
          <a:p>
            <a:endParaRPr lang="en-GB" sz="2400" i="1" dirty="0">
              <a:latin typeface="Verdana"/>
              <a:cs typeface="Verdana"/>
            </a:endParaRPr>
          </a:p>
          <a:p>
            <a:r>
              <a:rPr lang="en-GB" sz="2300" dirty="0" smtClean="0">
                <a:latin typeface="Verdana"/>
                <a:cs typeface="Verdana"/>
              </a:rPr>
              <a:t>Local </a:t>
            </a:r>
            <a:r>
              <a:rPr lang="en-GB" sz="2300" dirty="0">
                <a:latin typeface="Verdana"/>
                <a:cs typeface="Verdana"/>
              </a:rPr>
              <a:t>communities can be instrumental in </a:t>
            </a:r>
            <a:r>
              <a:rPr lang="en-GB" sz="2300" b="1" dirty="0">
                <a:latin typeface="Verdana"/>
                <a:cs typeface="Verdana"/>
              </a:rPr>
              <a:t>addressing social issues </a:t>
            </a:r>
            <a:r>
              <a:rPr lang="en-GB" sz="2300" dirty="0">
                <a:latin typeface="Verdana"/>
                <a:cs typeface="Verdana"/>
              </a:rPr>
              <a:t>such as </a:t>
            </a:r>
            <a:r>
              <a:rPr lang="en-GB" sz="2300" b="1" dirty="0">
                <a:latin typeface="Verdana"/>
                <a:cs typeface="Verdana"/>
              </a:rPr>
              <a:t>energy poverty </a:t>
            </a:r>
            <a:r>
              <a:rPr lang="en-GB" sz="2300" dirty="0">
                <a:latin typeface="Verdana"/>
                <a:cs typeface="Verdana"/>
              </a:rPr>
              <a:t>(e.g. through energy cooperatives and social innovation projects) e.g.: </a:t>
            </a:r>
            <a:r>
              <a:rPr lang="en-GB" sz="2300" i="1" dirty="0" err="1">
                <a:latin typeface="Verdana"/>
                <a:cs typeface="Verdana"/>
              </a:rPr>
              <a:t>energie</a:t>
            </a:r>
            <a:r>
              <a:rPr lang="en-GB" sz="2300" i="1" dirty="0">
                <a:latin typeface="Verdana"/>
                <a:cs typeface="Verdana"/>
              </a:rPr>
              <a:t> </a:t>
            </a:r>
            <a:r>
              <a:rPr lang="en-GB" sz="2300" i="1" dirty="0" err="1" smtClean="0">
                <a:latin typeface="Verdana"/>
                <a:cs typeface="Verdana"/>
              </a:rPr>
              <a:t>solidaire</a:t>
            </a:r>
            <a:r>
              <a:rPr lang="en-GB" sz="2300" i="1" dirty="0" smtClean="0">
                <a:latin typeface="Verdana"/>
                <a:cs typeface="Verdana"/>
              </a:rPr>
              <a:t>, atelier </a:t>
            </a:r>
            <a:r>
              <a:rPr lang="en-GB" sz="2300" i="1" dirty="0" err="1" smtClean="0">
                <a:latin typeface="Verdana"/>
                <a:cs typeface="Verdana"/>
              </a:rPr>
              <a:t>solidaire</a:t>
            </a:r>
            <a:endParaRPr lang="en-GB" sz="2300" i="1" dirty="0">
              <a:latin typeface="Verdana"/>
              <a:cs typeface="Verdana"/>
            </a:endParaRPr>
          </a:p>
          <a:p>
            <a:endParaRPr lang="en-GB" sz="2300" dirty="0" smtClean="0">
              <a:solidFill>
                <a:srgbClr val="093B37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12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4656" y="271575"/>
            <a:ext cx="10562771" cy="99331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  <a:p>
            <a:endParaRPr lang="it-I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07570" y="2024743"/>
            <a:ext cx="10649857" cy="3831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Verdana "/>
              </a:rPr>
              <a:t>DSM </a:t>
            </a:r>
            <a:r>
              <a:rPr lang="en-GB" sz="2400" dirty="0" smtClean="0">
                <a:latin typeface="Verdana "/>
              </a:rPr>
              <a:t>projects designed with a </a:t>
            </a:r>
            <a:r>
              <a:rPr lang="en-GB" sz="2400" b="1" dirty="0" smtClean="0">
                <a:latin typeface="Verdana "/>
              </a:rPr>
              <a:t>collective </a:t>
            </a:r>
            <a:r>
              <a:rPr lang="en-GB" sz="2400" b="1" dirty="0">
                <a:latin typeface="Verdana "/>
              </a:rPr>
              <a:t>approach </a:t>
            </a:r>
            <a:r>
              <a:rPr lang="en-GB" sz="2400" dirty="0">
                <a:latin typeface="Verdana "/>
              </a:rPr>
              <a:t>to energy </a:t>
            </a:r>
            <a:r>
              <a:rPr lang="en-GB" sz="2400" dirty="0" smtClean="0">
                <a:latin typeface="Verdana "/>
              </a:rPr>
              <a:t>consumption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Verdana "/>
              </a:rPr>
              <a:t>Increasing </a:t>
            </a:r>
            <a:r>
              <a:rPr lang="en-GB" sz="2400" dirty="0">
                <a:latin typeface="Verdana "/>
              </a:rPr>
              <a:t>number of </a:t>
            </a:r>
            <a:r>
              <a:rPr lang="en-GB" sz="2400" b="1" dirty="0">
                <a:latin typeface="Verdana "/>
              </a:rPr>
              <a:t>local organizations </a:t>
            </a:r>
            <a:r>
              <a:rPr lang="en-GB" sz="2400" dirty="0">
                <a:latin typeface="Verdana "/>
              </a:rPr>
              <a:t>participating in DSM </a:t>
            </a:r>
            <a:r>
              <a:rPr lang="en-GB" sz="2400" dirty="0" smtClean="0">
                <a:latin typeface="Verdana "/>
              </a:rPr>
              <a:t>projects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Verdana "/>
              </a:rPr>
              <a:t>D</a:t>
            </a:r>
            <a:r>
              <a:rPr lang="en-GB" sz="2400" dirty="0" smtClean="0">
                <a:latin typeface="Verdana "/>
              </a:rPr>
              <a:t>ifferent </a:t>
            </a:r>
            <a:r>
              <a:rPr lang="en-GB" sz="2400" b="1" dirty="0">
                <a:latin typeface="Verdana "/>
              </a:rPr>
              <a:t>end-use sectors </a:t>
            </a:r>
            <a:r>
              <a:rPr lang="en-GB" sz="2400" dirty="0" smtClean="0">
                <a:latin typeface="Verdana "/>
              </a:rPr>
              <a:t>and </a:t>
            </a:r>
            <a:r>
              <a:rPr lang="en-GB" sz="2400" b="1" dirty="0" smtClean="0">
                <a:latin typeface="Verdana "/>
              </a:rPr>
              <a:t>integration of </a:t>
            </a:r>
            <a:r>
              <a:rPr lang="en-GB" sz="2400" b="1" dirty="0">
                <a:latin typeface="Verdana "/>
              </a:rPr>
              <a:t>multiple services </a:t>
            </a:r>
            <a:endParaRPr lang="en-GB" sz="2400" b="1" dirty="0" smtClean="0">
              <a:latin typeface="Verdana 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Verdana "/>
              </a:rPr>
              <a:t>From </a:t>
            </a:r>
            <a:r>
              <a:rPr lang="en-GB" sz="2400" b="1" dirty="0" smtClean="0">
                <a:latin typeface="Verdana "/>
              </a:rPr>
              <a:t>individual </a:t>
            </a:r>
            <a:r>
              <a:rPr lang="en-GB" sz="2400" dirty="0" smtClean="0">
                <a:latin typeface="Verdana "/>
              </a:rPr>
              <a:t>engagement strategies to </a:t>
            </a:r>
            <a:r>
              <a:rPr lang="en-GB" sz="2400" b="1" dirty="0" smtClean="0">
                <a:latin typeface="Verdana "/>
              </a:rPr>
              <a:t>community</a:t>
            </a:r>
            <a:r>
              <a:rPr lang="en-GB" sz="2400" dirty="0" smtClean="0">
                <a:latin typeface="Verdana "/>
              </a:rPr>
              <a:t> strategies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Verdana "/>
              </a:rPr>
              <a:t>Yet not possible to </a:t>
            </a:r>
            <a:r>
              <a:rPr lang="en-GB" sz="2400" dirty="0">
                <a:latin typeface="Verdana "/>
              </a:rPr>
              <a:t>link these </a:t>
            </a:r>
            <a:r>
              <a:rPr lang="en-GB" sz="2400" b="1" dirty="0">
                <a:latin typeface="Verdana "/>
              </a:rPr>
              <a:t>trends</a:t>
            </a:r>
            <a:r>
              <a:rPr lang="en-GB" sz="2400" dirty="0">
                <a:latin typeface="Verdana "/>
              </a:rPr>
              <a:t> to </a:t>
            </a:r>
            <a:r>
              <a:rPr lang="en-GB" sz="2400" b="1" dirty="0">
                <a:latin typeface="Verdana "/>
              </a:rPr>
              <a:t>project </a:t>
            </a:r>
            <a:r>
              <a:rPr lang="en-GB" sz="2400" b="1" dirty="0" smtClean="0">
                <a:latin typeface="Verdana "/>
              </a:rPr>
              <a:t>results</a:t>
            </a:r>
            <a:endParaRPr lang="en-US" sz="2400" b="1" dirty="0">
              <a:latin typeface="Verdana "/>
            </a:endParaRPr>
          </a:p>
        </p:txBody>
      </p:sp>
    </p:spTree>
    <p:extLst>
      <p:ext uri="{BB962C8B-B14F-4D97-AF65-F5344CB8AC3E}">
        <p14:creationId xmlns:p14="http://schemas.microsoft.com/office/powerpoint/2010/main" val="6552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4656" y="271575"/>
            <a:ext cx="10562771" cy="993310"/>
          </a:xfrm>
        </p:spPr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  <a:p>
            <a:endParaRPr lang="it-I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07570" y="2286008"/>
            <a:ext cx="10649857" cy="3026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b="1" dirty="0" smtClean="0">
                <a:latin typeface="Verdana "/>
              </a:rPr>
              <a:t>Updated analysis </a:t>
            </a:r>
            <a:r>
              <a:rPr lang="en-GB" sz="2400" dirty="0" smtClean="0">
                <a:latin typeface="Verdana "/>
              </a:rPr>
              <a:t>with the new dataset of DSM projects (2019)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1" dirty="0" smtClean="0">
                <a:latin typeface="Verdana "/>
              </a:rPr>
              <a:t>Energy poverty </a:t>
            </a:r>
            <a:r>
              <a:rPr lang="en-GB" sz="2400" dirty="0" smtClean="0">
                <a:latin typeface="Verdana "/>
              </a:rPr>
              <a:t>study with analysis of role of </a:t>
            </a:r>
            <a:r>
              <a:rPr lang="en-GB" sz="2400" b="1" dirty="0" smtClean="0">
                <a:latin typeface="Verdana "/>
              </a:rPr>
              <a:t>community dynamics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Verdana "/>
              </a:rPr>
              <a:t>Explore link between </a:t>
            </a:r>
            <a:r>
              <a:rPr lang="en-GB" sz="2400" b="1" dirty="0" smtClean="0">
                <a:latin typeface="Verdana "/>
              </a:rPr>
              <a:t>community-oriented approaches </a:t>
            </a:r>
            <a:r>
              <a:rPr lang="en-GB" sz="2400" dirty="0" smtClean="0">
                <a:latin typeface="Verdana "/>
              </a:rPr>
              <a:t>and project </a:t>
            </a:r>
            <a:r>
              <a:rPr lang="en-GB" sz="2400" b="1" dirty="0" smtClean="0">
                <a:latin typeface="Verdana "/>
              </a:rPr>
              <a:t>results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latin typeface="Verdana "/>
              </a:rPr>
              <a:t>New ways to </a:t>
            </a:r>
            <a:r>
              <a:rPr lang="en-GB" sz="2400" b="1" dirty="0" smtClean="0">
                <a:latin typeface="Verdana "/>
              </a:rPr>
              <a:t>asses </a:t>
            </a:r>
            <a:r>
              <a:rPr lang="en-GB" sz="2400" dirty="0" smtClean="0">
                <a:latin typeface="Verdana "/>
              </a:rPr>
              <a:t>European </a:t>
            </a:r>
            <a:r>
              <a:rPr lang="en-GB" sz="2400" b="1" dirty="0" smtClean="0">
                <a:latin typeface="Verdana "/>
              </a:rPr>
              <a:t>project results </a:t>
            </a:r>
            <a:endParaRPr lang="en-US" sz="2400" b="1" dirty="0">
              <a:latin typeface="Verdana "/>
            </a:endParaRPr>
          </a:p>
        </p:txBody>
      </p:sp>
    </p:spTree>
    <p:extLst>
      <p:ext uri="{BB962C8B-B14F-4D97-AF65-F5344CB8AC3E}">
        <p14:creationId xmlns:p14="http://schemas.microsoft.com/office/powerpoint/2010/main" val="10526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/>
        </p:nvSpPr>
        <p:spPr>
          <a:xfrm>
            <a:off x="17" y="0"/>
            <a:ext cx="12191999" cy="2967011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94" tIns="43946" rIns="87894" bIns="43946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712" y="1768442"/>
            <a:ext cx="8606749" cy="1495244"/>
          </a:xfrm>
          <a:prstGeom prst="rect">
            <a:avLst/>
          </a:prstGeom>
          <a:noFill/>
        </p:spPr>
        <p:txBody>
          <a:bodyPr wrap="square" lIns="87894" tIns="43946" rIns="87894" bIns="43946" rtlCol="0">
            <a:spAutoFit/>
          </a:bodyPr>
          <a:lstStyle/>
          <a:p>
            <a:r>
              <a:rPr lang="en-GB" sz="9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</a:t>
            </a:r>
          </a:p>
        </p:txBody>
      </p:sp>
      <p:pic>
        <p:nvPicPr>
          <p:cNvPr id="10" name="Shape 29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51" y="2292271"/>
            <a:ext cx="1348668" cy="13277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TextBox 8"/>
          <p:cNvSpPr txBox="1"/>
          <p:nvPr/>
        </p:nvSpPr>
        <p:spPr>
          <a:xfrm>
            <a:off x="2341012" y="3118249"/>
            <a:ext cx="8903216" cy="538609"/>
          </a:xfrm>
          <a:prstGeom prst="rect">
            <a:avLst/>
          </a:prstGeom>
          <a:noFill/>
        </p:spPr>
        <p:txBody>
          <a:bodyPr wrap="square" lIns="87894" tIns="0" rIns="87894" bIns="0" rtlCol="0">
            <a:spAutoFit/>
          </a:bodyPr>
          <a:lstStyle/>
          <a:p>
            <a:r>
              <a:rPr lang="en-GB" sz="35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463899" y="3682277"/>
            <a:ext cx="7606751" cy="379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7891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B83C1"/>
              </a:buClr>
            </a:pPr>
            <a:r>
              <a:rPr lang="en-GB" sz="1900" b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anna.mengolini@ec.europa.eu</a:t>
            </a:r>
            <a:endParaRPr lang="nl-NL" sz="1900" dirty="0">
              <a:solidFill>
                <a:srgbClr val="093B37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43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insight into community oriented approaches in EU demand side </a:t>
            </a:r>
            <a:r>
              <a:rPr lang="en-GB" dirty="0" smtClean="0"/>
              <a:t>management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Anna Mengolini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Ispra</a:t>
            </a:r>
            <a:r>
              <a:rPr lang="en-US" dirty="0" smtClean="0"/>
              <a:t>, 23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5823" y="475422"/>
            <a:ext cx="11628782" cy="791356"/>
          </a:xfrm>
        </p:spPr>
        <p:txBody>
          <a:bodyPr/>
          <a:lstStyle/>
          <a:p>
            <a:r>
              <a:rPr lang="en-US" dirty="0" smtClean="0"/>
              <a:t>JRC Smart Electricity Systems &amp; Interoperability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9" y="1429168"/>
            <a:ext cx="9139237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12192000" cy="1370832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74" tIns="43987" rIns="87974" bIns="43987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421530"/>
            <a:ext cx="12191999" cy="527772"/>
          </a:xfrm>
          <a:prstGeom prst="rect">
            <a:avLst/>
          </a:prstGeom>
        </p:spPr>
        <p:txBody>
          <a:bodyPr lIns="87974" tIns="43987" rIns="87974" bIns="43987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5627" lvl="2"/>
            <a:r>
              <a:rPr lang="en-GB" sz="3500" dirty="0">
                <a:solidFill>
                  <a:schemeClr val="bg1"/>
                </a:solidFill>
                <a:latin typeface="Verdana"/>
                <a:cs typeface="Verdana"/>
              </a:rPr>
              <a:t>Smart grids projects </a:t>
            </a:r>
            <a:r>
              <a:rPr lang="en-GB" sz="3500" dirty="0" smtClean="0">
                <a:solidFill>
                  <a:schemeClr val="bg1"/>
                </a:solidFill>
                <a:latin typeface="Verdana"/>
                <a:cs typeface="Verdana"/>
              </a:rPr>
              <a:t>Outlook</a:t>
            </a:r>
            <a:endParaRPr lang="nl-NL" sz="3500" dirty="0">
              <a:solidFill>
                <a:schemeClr val="bg1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2490045"/>
            <a:ext cx="4876800" cy="2168075"/>
          </a:xfrm>
          <a:prstGeom prst="rect">
            <a:avLst/>
          </a:prstGeom>
          <a:noFill/>
        </p:spPr>
        <p:txBody>
          <a:bodyPr wrap="square" lIns="87974" tIns="43987" rIns="87974" bIns="0" rtlCol="0">
            <a:spAutoFit/>
          </a:bodyPr>
          <a:lstStyle/>
          <a:p>
            <a:pPr marL="329038">
              <a:spcBef>
                <a:spcPts val="1539"/>
              </a:spcBef>
            </a:pPr>
            <a:r>
              <a:rPr lang="en-GB" sz="2300" dirty="0">
                <a:solidFill>
                  <a:srgbClr val="093B37"/>
                </a:solidFill>
                <a:latin typeface="Verdana"/>
                <a:cs typeface="Verdana"/>
              </a:rPr>
              <a:t>Since 2011 the JRC has been providing policy makers and different stakeholders with a tool to better understand the rapidly changing </a:t>
            </a:r>
            <a:r>
              <a:rPr lang="en-GB" sz="2300" dirty="0" smtClean="0">
                <a:solidFill>
                  <a:srgbClr val="093B37"/>
                </a:solidFill>
                <a:latin typeface="Verdana"/>
                <a:cs typeface="Verdana"/>
              </a:rPr>
              <a:t>smart grid scene</a:t>
            </a:r>
            <a:endParaRPr lang="en-GB" sz="2300" dirty="0">
              <a:solidFill>
                <a:srgbClr val="093B37"/>
              </a:solidFill>
              <a:latin typeface="Verdana"/>
              <a:cs typeface="Verdan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63" y="1654629"/>
            <a:ext cx="6983599" cy="44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144" y="2433638"/>
            <a:ext cx="5754008" cy="33379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Number</a:t>
            </a:r>
            <a:r>
              <a:rPr lang="en-US" sz="2400" dirty="0" smtClean="0"/>
              <a:t> of projects, </a:t>
            </a:r>
            <a:r>
              <a:rPr lang="en-US" sz="2400" b="1" dirty="0" smtClean="0"/>
              <a:t>level </a:t>
            </a:r>
            <a:r>
              <a:rPr lang="en-US" sz="2400" dirty="0" smtClean="0"/>
              <a:t>and </a:t>
            </a:r>
            <a:r>
              <a:rPr lang="en-US" sz="2400" b="1" dirty="0" smtClean="0"/>
              <a:t>pace</a:t>
            </a:r>
            <a:r>
              <a:rPr lang="en-US" sz="2400" dirty="0" smtClean="0"/>
              <a:t> of investment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Sources of </a:t>
            </a:r>
            <a:r>
              <a:rPr lang="en-US" sz="2400" b="1" dirty="0" smtClean="0"/>
              <a:t>financing</a:t>
            </a:r>
            <a:r>
              <a:rPr lang="en-US" sz="2400" dirty="0" smtClean="0"/>
              <a:t> of SG projects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Main </a:t>
            </a:r>
            <a:r>
              <a:rPr lang="en-US" sz="2400" b="1" dirty="0" smtClean="0"/>
              <a:t>stakeholders </a:t>
            </a:r>
            <a:r>
              <a:rPr lang="en-US" sz="2400" dirty="0" smtClean="0"/>
              <a:t>and emerging synergies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Main </a:t>
            </a:r>
            <a:r>
              <a:rPr lang="en-US" sz="2400" b="1" dirty="0" smtClean="0"/>
              <a:t>areas </a:t>
            </a:r>
            <a:r>
              <a:rPr lang="en-US" sz="2400" dirty="0" smtClean="0"/>
              <a:t>of investment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Smart grid projects Outlook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34" y="402776"/>
            <a:ext cx="3172165" cy="26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16" y="3341914"/>
            <a:ext cx="3427131" cy="23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62458" y="57716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u="sng" dirty="0">
                <a:solidFill>
                  <a:srgbClr val="093B37"/>
                </a:solidFill>
              </a:rPr>
              <a:t>http://ses.jrc.ec.europa.eu/smart-grids-observatory</a:t>
            </a:r>
          </a:p>
        </p:txBody>
      </p:sp>
    </p:spTree>
    <p:extLst>
      <p:ext uri="{BB962C8B-B14F-4D97-AF65-F5344CB8AC3E}">
        <p14:creationId xmlns:p14="http://schemas.microsoft.com/office/powerpoint/2010/main" val="40647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2090" y="476250"/>
            <a:ext cx="11300603" cy="791356"/>
          </a:xfrm>
        </p:spPr>
        <p:txBody>
          <a:bodyPr/>
          <a:lstStyle/>
          <a:p>
            <a:r>
              <a:rPr lang="en-US" dirty="0"/>
              <a:t>Demand side </a:t>
            </a:r>
            <a:r>
              <a:rPr lang="en-US" dirty="0" smtClean="0"/>
              <a:t>management </a:t>
            </a:r>
            <a:r>
              <a:rPr lang="en-US" dirty="0"/>
              <a:t>in SG </a:t>
            </a:r>
            <a:r>
              <a:rPr lang="en-US" dirty="0" smtClean="0"/>
              <a:t>pilots – Trends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824" y="6311934"/>
            <a:ext cx="494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Exploring Community-Oriented Approaches in Demand Side Management Projects in Europe</a:t>
            </a:r>
            <a:r>
              <a:rPr lang="en-GB" sz="12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Sustainability 2016, 8(12)</a:t>
            </a:r>
            <a:endParaRPr lang="en-GB" sz="12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089" y="2052378"/>
            <a:ext cx="11116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lnSpc>
                <a:spcPct val="110000"/>
              </a:lnSpc>
            </a:pP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there a new trend towards a </a:t>
            </a:r>
            <a:r>
              <a:rPr lang="en-US" sz="2000" b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collective approach </a:t>
            </a: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energy consumption? </a:t>
            </a:r>
          </a:p>
          <a:p>
            <a:pPr marL="0" lvl="4">
              <a:lnSpc>
                <a:spcPct val="110000"/>
              </a:lnSpc>
            </a:pPr>
            <a:endParaRPr lang="en-US" sz="20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5">
              <a:lnSpc>
                <a:spcPct val="110000"/>
              </a:lnSpc>
            </a:pP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partners are involved?</a:t>
            </a:r>
          </a:p>
          <a:p>
            <a:pPr marL="457200" lvl="5">
              <a:lnSpc>
                <a:spcPct val="110000"/>
              </a:lnSpc>
            </a:pPr>
            <a:endParaRPr lang="en-US" sz="20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5">
              <a:lnSpc>
                <a:spcPct val="110000"/>
              </a:lnSpc>
            </a:pP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end-users sectors are addressed?</a:t>
            </a:r>
          </a:p>
          <a:p>
            <a:pPr marL="457200" lvl="5">
              <a:lnSpc>
                <a:spcPct val="110000"/>
              </a:lnSpc>
            </a:pPr>
            <a:endParaRPr lang="en-US" sz="20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5">
              <a:lnSpc>
                <a:spcPct val="110000"/>
              </a:lnSpc>
            </a:pP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services are targeted? </a:t>
            </a:r>
          </a:p>
          <a:p>
            <a:pPr marL="457200" lvl="5">
              <a:lnSpc>
                <a:spcPct val="110000"/>
              </a:lnSpc>
            </a:pPr>
            <a:endParaRPr lang="en-US" sz="2000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5">
              <a:lnSpc>
                <a:spcPct val="110000"/>
              </a:lnSpc>
            </a:pP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engagement strategies are used? </a:t>
            </a:r>
          </a:p>
        </p:txBody>
      </p:sp>
    </p:spTree>
    <p:extLst>
      <p:ext uri="{BB962C8B-B14F-4D97-AF65-F5344CB8AC3E}">
        <p14:creationId xmlns:p14="http://schemas.microsoft.com/office/powerpoint/2010/main" val="3646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2090" y="476250"/>
            <a:ext cx="11300603" cy="791356"/>
          </a:xfrm>
        </p:spPr>
        <p:txBody>
          <a:bodyPr/>
          <a:lstStyle/>
          <a:p>
            <a:r>
              <a:rPr lang="en-US" dirty="0"/>
              <a:t>Demand side </a:t>
            </a:r>
            <a:r>
              <a:rPr lang="en-US" dirty="0" smtClean="0"/>
              <a:t>management </a:t>
            </a:r>
            <a:r>
              <a:rPr lang="en-US" dirty="0"/>
              <a:t>in SG </a:t>
            </a:r>
            <a:r>
              <a:rPr lang="en-US" dirty="0" smtClean="0"/>
              <a:t>pilots – Trends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824" y="6311934"/>
            <a:ext cx="494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Exploring Community-Oriented Approaches in Demand Side Management Projects in Europe</a:t>
            </a:r>
            <a:r>
              <a:rPr lang="en-GB" sz="12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Sustainability 2016, 8(12)</a:t>
            </a:r>
            <a:endParaRPr lang="en-GB" sz="12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85060"/>
              </p:ext>
            </p:extLst>
          </p:nvPr>
        </p:nvGraphicFramePr>
        <p:xfrm>
          <a:off x="476074" y="2971800"/>
          <a:ext cx="5312044" cy="232954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427935"/>
                <a:gridCol w="1884109"/>
              </a:tblGrid>
              <a:tr h="3882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Local project partner 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No.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2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Municipalities</a:t>
                      </a:r>
                      <a:endParaRPr lang="en-GB" sz="1400" b="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10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2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Housing associations</a:t>
                      </a:r>
                      <a:endParaRPr lang="en-GB" sz="1400" b="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9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2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Public agencies</a:t>
                      </a:r>
                      <a:endParaRPr lang="en-GB" sz="1400" b="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6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2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Consultancies </a:t>
                      </a:r>
                      <a:endParaRPr lang="en-GB" sz="1400" b="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4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25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b="0" noProof="0" dirty="0" smtClean="0">
                          <a:effectLst/>
                        </a:rPr>
                        <a:t>Local development organizations</a:t>
                      </a:r>
                      <a:endParaRPr lang="en-GB" sz="1400" b="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2</a:t>
                      </a:r>
                      <a:endParaRPr lang="en-GB" sz="1400" noProof="0" dirty="0">
                        <a:solidFill>
                          <a:srgbClr val="000000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92" y="2324240"/>
            <a:ext cx="5334001" cy="33636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2275" y="1893353"/>
            <a:ext cx="531204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lnSpc>
                <a:spcPct val="110000"/>
              </a:lnSpc>
            </a:pP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</a:t>
            </a:r>
            <a:r>
              <a:rPr lang="en-US" sz="20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are involved</a:t>
            </a:r>
            <a:r>
              <a:rPr lang="en-US" sz="20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20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2090" y="476250"/>
            <a:ext cx="11300603" cy="791356"/>
          </a:xfrm>
        </p:spPr>
        <p:txBody>
          <a:bodyPr/>
          <a:lstStyle/>
          <a:p>
            <a:r>
              <a:rPr lang="en-US" dirty="0"/>
              <a:t>Demand side </a:t>
            </a:r>
            <a:r>
              <a:rPr lang="en-US" dirty="0" smtClean="0"/>
              <a:t>management </a:t>
            </a:r>
            <a:r>
              <a:rPr lang="en-US" dirty="0"/>
              <a:t>in SG </a:t>
            </a:r>
            <a:r>
              <a:rPr lang="en-US" dirty="0" smtClean="0"/>
              <a:t>pilots – Trends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2557356"/>
            <a:ext cx="5880034" cy="26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3304"/>
            <a:ext cx="5834545" cy="272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8824" y="6311934"/>
            <a:ext cx="494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Exploring Community-Oriented Approaches in Demand Side Management Projects in Europe</a:t>
            </a:r>
            <a:r>
              <a:rPr lang="en-GB" sz="12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Sustainability 2016, 8(12)</a:t>
            </a:r>
            <a:endParaRPr lang="en-GB" sz="12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745" y="1809300"/>
            <a:ext cx="5391219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>
              <a:lnSpc>
                <a:spcPct val="110000"/>
              </a:lnSpc>
            </a:pPr>
            <a:r>
              <a:rPr lang="en-US" sz="20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end-users sectors are addressed?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4012" y="1809300"/>
            <a:ext cx="4466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5">
              <a:lnSpc>
                <a:spcPct val="110000"/>
              </a:lnSpc>
            </a:pPr>
            <a:r>
              <a:rPr lang="en-US" sz="20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services are targeted? </a:t>
            </a:r>
          </a:p>
        </p:txBody>
      </p:sp>
    </p:spTree>
    <p:extLst>
      <p:ext uri="{BB962C8B-B14F-4D97-AF65-F5344CB8AC3E}">
        <p14:creationId xmlns:p14="http://schemas.microsoft.com/office/powerpoint/2010/main" val="2967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8650" y="445746"/>
            <a:ext cx="11207750" cy="993310"/>
          </a:xfrm>
        </p:spPr>
        <p:txBody>
          <a:bodyPr/>
          <a:lstStyle/>
          <a:p>
            <a:r>
              <a:rPr lang="en-US" dirty="0" smtClean="0"/>
              <a:t>Demand side management in SG pilots - Trends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698625"/>
            <a:ext cx="4649787" cy="25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96" y="3733800"/>
            <a:ext cx="4894754" cy="297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41" y="4387851"/>
            <a:ext cx="2417259" cy="212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263" y="4395248"/>
            <a:ext cx="1087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5658774"/>
            <a:ext cx="871265" cy="39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824" y="6311934"/>
            <a:ext cx="494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Exploring Community-Oriented Approaches in Demand Side Management Projects in Europe</a:t>
            </a:r>
            <a:r>
              <a:rPr lang="en-GB" sz="12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Sustainability 2016, 8(12)</a:t>
            </a:r>
            <a:endParaRPr lang="en-GB" sz="1200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31" y="1534716"/>
            <a:ext cx="4220185" cy="23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094" y="4853237"/>
            <a:ext cx="2496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C00000"/>
                </a:solidFill>
              </a:rPr>
              <a:t>self-enhancing values</a:t>
            </a:r>
            <a:endParaRPr lang="it-IT" sz="2000" b="1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5401" y="6091227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C00000"/>
                </a:solidFill>
              </a:rPr>
              <a:t>self-transcendent values </a:t>
            </a:r>
            <a:endParaRPr lang="it-IT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1700</TotalTime>
  <Words>608</Words>
  <Application>Microsoft Office PowerPoint</Application>
  <PresentationFormat>Custom</PresentationFormat>
  <Paragraphs>106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JRC-presentation_new-style_template</vt:lpstr>
      <vt:lpstr>PowerPoint Presentation</vt:lpstr>
      <vt:lpstr>An insight into community oriented approaches in EU demand side management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LABANCA Nicola (JRC-ISPRA)</cp:lastModifiedBy>
  <cp:revision>56</cp:revision>
  <cp:lastPrinted>2018-02-28T17:21:28Z</cp:lastPrinted>
  <dcterms:created xsi:type="dcterms:W3CDTF">2017-04-24T08:06:23Z</dcterms:created>
  <dcterms:modified xsi:type="dcterms:W3CDTF">2018-11-20T13:26:43Z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dcaa91db-3506-4db7-a681-686b697b8ad0</vt:lpwstr>
  </property>
  <property fmtid="{D5CDD505-2E9C-101B-9397-08002B2CF9AE}" pid="3" name="Offisync_UpdateToken">
    <vt:lpwstr>3</vt:lpwstr>
  </property>
  <property fmtid="{D5CDD505-2E9C-101B-9397-08002B2CF9AE}" pid="4" name="Jive_LatestUserAccountName">
    <vt:lpwstr>mengoan</vt:lpwstr>
  </property>
  <property fmtid="{D5CDD505-2E9C-101B-9397-08002B2CF9AE}" pid="5" name="Offisync_UniqueId">
    <vt:lpwstr>127154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Offisync_ServerID">
    <vt:lpwstr>0d3b22a6-6203-4efc-8e8e-b5279256493b</vt:lpwstr>
  </property>
</Properties>
</file>