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72" r:id="rId4"/>
    <p:sldId id="274" r:id="rId5"/>
    <p:sldId id="275" r:id="rId6"/>
    <p:sldId id="258" r:id="rId7"/>
    <p:sldId id="276" r:id="rId8"/>
    <p:sldId id="260" r:id="rId9"/>
    <p:sldId id="263" r:id="rId10"/>
    <p:sldId id="264" r:id="rId11"/>
    <p:sldId id="265" r:id="rId12"/>
    <p:sldId id="262" r:id="rId13"/>
    <p:sldId id="273" r:id="rId14"/>
    <p:sldId id="266" r:id="rId15"/>
    <p:sldId id="267" r:id="rId16"/>
    <p:sldId id="270" r:id="rId17"/>
    <p:sldId id="280" r:id="rId18"/>
    <p:sldId id="277" r:id="rId19"/>
    <p:sldId id="278" r:id="rId20"/>
    <p:sldId id="279" r:id="rId21"/>
    <p:sldId id="26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3FFC-3557-47ED-B72A-BA5950633F85}" type="datetimeFigureOut">
              <a:rPr lang="de-DE" smtClean="0"/>
              <a:t>22.11.2018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99620-480B-46DA-8902-9BF18C7C1F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6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C4322-839C-4D83-9D30-59C0C20C728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C4322-839C-4D83-9D30-59C0C20C728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68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9pPr>
          </a:lstStyle>
          <a:p>
            <a:fld id="{91573B25-7747-4121-B12F-38A8955CFDEC}" type="slidenum">
              <a:rPr lang="de-DE" altLang="en-US" sz="1200" smtClean="0">
                <a:solidFill>
                  <a:prstClr val="black"/>
                </a:solidFill>
              </a:rPr>
              <a:pPr/>
              <a:t>20</a:t>
            </a:fld>
            <a:endParaRPr lang="de-DE" altLang="en-US" sz="120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81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4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43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0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73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08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7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05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74EB-EA6A-49AD-AA1E-0DC6667938A1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164E-2A58-4E5C-BCB9-D935445BD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85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2.wdp"/><Relationship Id="rId18" Type="http://schemas.openxmlformats.org/officeDocument/2006/relationships/image" Target="../media/image40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1.wdp"/><Relationship Id="rId5" Type="http://schemas.openxmlformats.org/officeDocument/2006/relationships/image" Target="../media/image31.png"/><Relationship Id="rId1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11268" cy="64795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748464" cy="1470025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err="1" smtClean="0"/>
              <a:t>Against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and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wind </a:t>
            </a:r>
            <a:br>
              <a:rPr lang="de-DE" sz="3600" b="1" dirty="0" smtClean="0"/>
            </a:br>
            <a:r>
              <a:rPr lang="en-US" sz="2400" b="1" dirty="0" smtClean="0"/>
              <a:t>Local Opposition to and support for the German </a:t>
            </a:r>
            <a:r>
              <a:rPr lang="en-US" sz="2400" b="1" i="1" dirty="0" err="1" smtClean="0"/>
              <a:t>Energiewende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(ET)</a:t>
            </a:r>
            <a:endParaRPr lang="de-DE" sz="3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417" y="6473573"/>
            <a:ext cx="865087" cy="364320"/>
          </a:xfrm>
          <a:prstGeom prst="rect">
            <a:avLst/>
          </a:prstGeom>
        </p:spPr>
      </p:pic>
      <p:pic>
        <p:nvPicPr>
          <p:cNvPr id="5" name="Picture 2" descr="logo_ec_17_colors_300dp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486823"/>
            <a:ext cx="683260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86823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574032" y="6434172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Workshop on Local Communities and Social Innovation for the Energy Transition </a:t>
            </a:r>
            <a:br>
              <a:rPr lang="en-US" sz="1200" dirty="0"/>
            </a:br>
            <a:r>
              <a:rPr lang="en-US" sz="1200" dirty="0"/>
              <a:t>22-23 November 2018, JRC </a:t>
            </a:r>
            <a:r>
              <a:rPr lang="en-US" sz="1200" dirty="0" err="1"/>
              <a:t>Ispra</a:t>
            </a:r>
            <a:r>
              <a:rPr lang="en-US" sz="1200" dirty="0"/>
              <a:t>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006080" y="5437673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400" dirty="0">
                <a:solidFill>
                  <a:schemeClr val="bg1"/>
                </a:solidFill>
              </a:rPr>
              <a:t>Fritz </a:t>
            </a:r>
            <a:r>
              <a:rPr lang="de-DE" sz="2400" dirty="0" err="1">
                <a:solidFill>
                  <a:schemeClr val="bg1"/>
                </a:solidFill>
              </a:rPr>
              <a:t>Reusswig</a:t>
            </a:r>
            <a:endParaRPr lang="de-DE" sz="2400" dirty="0">
              <a:solidFill>
                <a:schemeClr val="bg1"/>
              </a:solidFill>
            </a:endParaRPr>
          </a:p>
          <a:p>
            <a:pPr algn="r"/>
            <a:r>
              <a:rPr lang="de-DE" sz="2000" i="1" dirty="0">
                <a:solidFill>
                  <a:schemeClr val="bg1"/>
                </a:solidFill>
              </a:rPr>
              <a:t>Potsdam Institute </a:t>
            </a:r>
            <a:r>
              <a:rPr lang="de-DE" sz="2000" i="1" dirty="0" err="1">
                <a:solidFill>
                  <a:schemeClr val="bg1"/>
                </a:solidFill>
              </a:rPr>
              <a:t>for</a:t>
            </a:r>
            <a:r>
              <a:rPr lang="de-DE" sz="2000" i="1" dirty="0">
                <a:solidFill>
                  <a:schemeClr val="bg1"/>
                </a:solidFill>
              </a:rPr>
              <a:t> </a:t>
            </a:r>
            <a:r>
              <a:rPr lang="de-DE" sz="2000" i="1" dirty="0" err="1">
                <a:solidFill>
                  <a:schemeClr val="bg1"/>
                </a:solidFill>
              </a:rPr>
              <a:t>Climate</a:t>
            </a:r>
            <a:r>
              <a:rPr lang="de-DE" sz="2000" i="1" dirty="0">
                <a:solidFill>
                  <a:schemeClr val="bg1"/>
                </a:solidFill>
              </a:rPr>
              <a:t> Impact Research (PIK) </a:t>
            </a:r>
            <a:br>
              <a:rPr lang="de-DE" sz="2000" i="1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Research Domain IV: </a:t>
            </a:r>
            <a:r>
              <a:rPr lang="de-DE" sz="1600" dirty="0" err="1">
                <a:solidFill>
                  <a:schemeClr val="bg1"/>
                </a:solidFill>
              </a:rPr>
              <a:t>Transdisciplinary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Concepts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and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Methods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0.faz.net/ppmedia/aktuell/2389954147/1.3715308/default/hq/der-laendliche-raum-schrump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21"/>
            <a:ext cx="9144000" cy="51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07504" y="692696"/>
            <a:ext cx="2520280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95536" y="105273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Population </a:t>
            </a:r>
            <a:r>
              <a:rPr lang="de-DE" b="1" dirty="0" err="1" smtClean="0"/>
              <a:t>development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1990-2012 </a:t>
            </a:r>
            <a:r>
              <a:rPr lang="de-DE" b="1" dirty="0" err="1" smtClean="0"/>
              <a:t>and</a:t>
            </a:r>
            <a:r>
              <a:rPr lang="de-DE" b="1" dirty="0" smtClean="0"/>
              <a:t> 2012-2035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169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300038" y="600075"/>
            <a:ext cx="8543925" cy="5657850"/>
            <a:chOff x="300038" y="600075"/>
            <a:chExt cx="8543925" cy="56578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8" y="600075"/>
              <a:ext cx="8543925" cy="565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467544" y="908720"/>
              <a:ext cx="6696744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83568" y="764704"/>
              <a:ext cx="8136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/>
                <a:t>How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much</a:t>
              </a:r>
              <a:r>
                <a:rPr lang="de-DE" b="1" dirty="0" smtClean="0"/>
                <a:t> do </a:t>
              </a:r>
              <a:r>
                <a:rPr lang="de-DE" b="1" dirty="0" err="1" smtClean="0"/>
                <a:t>you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trust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the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following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institutions</a:t>
              </a:r>
              <a:r>
                <a:rPr lang="de-DE" b="1" dirty="0" smtClean="0"/>
                <a:t>?</a:t>
              </a:r>
              <a:endParaRPr lang="de-DE" b="1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2195736" y="1196752"/>
              <a:ext cx="4104456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260001" y="1231234"/>
              <a:ext cx="2492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smtClean="0"/>
                <a:t>A </a:t>
              </a:r>
              <a:r>
                <a:rPr lang="de-DE" sz="1400" i="1" dirty="0" err="1" smtClean="0"/>
                <a:t>lot</a:t>
              </a:r>
              <a:r>
                <a:rPr lang="de-DE" sz="1400" i="1" dirty="0"/>
                <a:t>  </a:t>
              </a:r>
              <a:r>
                <a:rPr lang="de-DE" sz="1400" i="1" dirty="0" smtClean="0"/>
                <a:t>   neutral    not at all</a:t>
              </a:r>
              <a:endParaRPr lang="de-DE" sz="1400" i="1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67544" y="1628800"/>
              <a:ext cx="648072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67544" y="1582923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Police</a:t>
              </a:r>
              <a:endParaRPr lang="de-DE" sz="14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467544" y="1916832"/>
              <a:ext cx="2088232" cy="314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08078" y="1958382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Federal </a:t>
              </a:r>
              <a:r>
                <a:rPr lang="de-DE" sz="1400" dirty="0"/>
                <a:t>C</a:t>
              </a:r>
              <a:r>
                <a:rPr lang="de-DE" sz="1400" dirty="0" smtClean="0"/>
                <a:t>ourt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</a:t>
              </a:r>
              <a:r>
                <a:rPr lang="de-DE" sz="1400" dirty="0"/>
                <a:t>J</a:t>
              </a:r>
              <a:r>
                <a:rPr lang="de-DE" sz="1400" dirty="0" smtClean="0"/>
                <a:t>ustice</a:t>
              </a:r>
              <a:endParaRPr lang="de-DE" sz="14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67544" y="2348880"/>
              <a:ext cx="792088" cy="2160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08078" y="2303003"/>
              <a:ext cx="851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Courts</a:t>
              </a:r>
              <a:endParaRPr lang="de-DE" sz="14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08078" y="2780928"/>
              <a:ext cx="11161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51689" y="2689175"/>
              <a:ext cx="807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Army</a:t>
              </a:r>
              <a:endParaRPr lang="de-DE" sz="14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67544" y="3140968"/>
              <a:ext cx="1728192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1689" y="3049215"/>
              <a:ext cx="1188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Your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party</a:t>
              </a:r>
              <a:endParaRPr lang="de-DE" sz="14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67544" y="3501008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31540" y="3457331"/>
              <a:ext cx="1332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Parliament</a:t>
              </a:r>
              <a:endParaRPr lang="de-DE" sz="14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67544" y="3789040"/>
              <a:ext cx="1296144" cy="2880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7544" y="3795600"/>
              <a:ext cx="126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Government</a:t>
              </a:r>
              <a:endParaRPr lang="de-DE" sz="140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67544" y="4221088"/>
              <a:ext cx="187220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61434" y="4129335"/>
              <a:ext cx="2166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Public Administration</a:t>
              </a:r>
              <a:endParaRPr lang="de-DE" sz="1400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67544" y="4581128"/>
              <a:ext cx="792088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08078" y="4535251"/>
              <a:ext cx="1614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Mass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media</a:t>
              </a:r>
              <a:endParaRPr lang="de-DE" sz="1400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31540" y="4941168"/>
              <a:ext cx="783573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95536" y="4895291"/>
              <a:ext cx="1332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Other </a:t>
              </a:r>
              <a:r>
                <a:rPr lang="de-DE" sz="1400" dirty="0" err="1" smtClean="0"/>
                <a:t>parties</a:t>
              </a:r>
              <a:endParaRPr lang="de-DE" sz="1400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732240" y="1958382"/>
              <a:ext cx="1584176" cy="272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746439" y="1896827"/>
              <a:ext cx="176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More </a:t>
              </a:r>
              <a:r>
                <a:rPr lang="de-DE" dirty="0" err="1" smtClean="0"/>
                <a:t>trust</a:t>
              </a:r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732240" y="2843063"/>
              <a:ext cx="194421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746439" y="283841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Some</a:t>
              </a:r>
              <a:r>
                <a:rPr lang="de-DE" dirty="0" smtClean="0"/>
                <a:t> </a:t>
              </a:r>
              <a:r>
                <a:rPr lang="de-DE" dirty="0" err="1" smtClean="0"/>
                <a:t>trust</a:t>
              </a:r>
              <a:endParaRPr lang="de-DE" dirty="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6732240" y="3933056"/>
              <a:ext cx="770283" cy="1703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710435" y="379560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Some</a:t>
              </a:r>
              <a:r>
                <a:rPr lang="de-DE" dirty="0" smtClean="0"/>
                <a:t> </a:t>
              </a:r>
              <a:r>
                <a:rPr lang="de-DE" dirty="0" err="1" smtClean="0"/>
                <a:t>distrust</a:t>
              </a:r>
              <a:endParaRPr lang="de-DE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32240" y="4797152"/>
              <a:ext cx="1778395" cy="252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710435" y="470282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More </a:t>
              </a:r>
              <a:r>
                <a:rPr lang="de-DE" dirty="0" err="1" smtClean="0"/>
                <a:t>distrust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57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Structural</a:t>
            </a:r>
            <a:r>
              <a:rPr lang="de-DE" dirty="0" smtClean="0"/>
              <a:t> fit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German </a:t>
            </a:r>
            <a:r>
              <a:rPr lang="de-DE" sz="2400" i="1" dirty="0" smtClean="0"/>
              <a:t>Energiewende </a:t>
            </a:r>
            <a:r>
              <a:rPr lang="de-DE" sz="2400" dirty="0" err="1" smtClean="0"/>
              <a:t>fits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populist</a:t>
            </a:r>
            <a:r>
              <a:rPr lang="de-DE" sz="2400" dirty="0" smtClean="0"/>
              <a:t> </a:t>
            </a:r>
            <a:r>
              <a:rPr lang="de-DE" sz="2400" dirty="0" err="1" smtClean="0"/>
              <a:t>criticism</a:t>
            </a:r>
            <a:r>
              <a:rPr lang="de-DE" sz="2400" dirty="0" smtClean="0"/>
              <a:t> in </a:t>
            </a:r>
            <a:r>
              <a:rPr lang="de-DE" sz="2400" dirty="0" err="1" smtClean="0"/>
              <a:t>general</a:t>
            </a:r>
            <a:endParaRPr lang="de-DE" sz="2400" dirty="0" smtClean="0"/>
          </a:p>
          <a:p>
            <a:pPr lvl="1"/>
            <a:r>
              <a:rPr lang="de-DE" sz="2000" dirty="0" smtClean="0"/>
              <a:t>A </a:t>
            </a:r>
            <a:r>
              <a:rPr lang="de-DE" sz="2000" dirty="0" err="1" smtClean="0"/>
              <a:t>government</a:t>
            </a:r>
            <a:r>
              <a:rPr lang="de-DE" sz="2000" dirty="0" smtClean="0"/>
              <a:t> </a:t>
            </a:r>
            <a:r>
              <a:rPr lang="de-DE" sz="2000" dirty="0" err="1" smtClean="0"/>
              <a:t>project</a:t>
            </a:r>
            <a:r>
              <a:rPr lang="de-DE" sz="2000" dirty="0" smtClean="0"/>
              <a:t> in </a:t>
            </a:r>
            <a:r>
              <a:rPr lang="de-DE" sz="2000" dirty="0" smtClean="0"/>
              <a:t>2011 (</a:t>
            </a:r>
            <a:r>
              <a:rPr lang="de-DE" sz="2000" dirty="0" smtClean="0">
                <a:latin typeface="Times New Roman"/>
                <a:cs typeface="Times New Roman"/>
              </a:rPr>
              <a:t>→ </a:t>
            </a:r>
            <a:r>
              <a:rPr lang="de-DE" sz="2000" dirty="0" err="1" smtClean="0"/>
              <a:t>anti</a:t>
            </a:r>
            <a:r>
              <a:rPr lang="de-DE" sz="2000" dirty="0" smtClean="0"/>
              <a:t> </a:t>
            </a:r>
            <a:r>
              <a:rPr lang="de-DE" sz="2000" dirty="0" err="1" smtClean="0"/>
              <a:t>elitism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lvl="1"/>
            <a:r>
              <a:rPr lang="de-DE" sz="2000" dirty="0" smtClean="0"/>
              <a:t>All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parties</a:t>
            </a:r>
            <a:r>
              <a:rPr lang="de-DE" sz="2000" dirty="0" smtClean="0"/>
              <a:t> (‚Old </a:t>
            </a:r>
            <a:r>
              <a:rPr lang="de-DE" sz="2000" dirty="0" err="1" smtClean="0"/>
              <a:t>Parties</a:t>
            </a:r>
            <a:r>
              <a:rPr lang="de-DE" sz="2000" dirty="0" smtClean="0"/>
              <a:t>‘)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(</a:t>
            </a:r>
            <a:r>
              <a:rPr lang="de-DE" sz="2000" dirty="0" smtClean="0">
                <a:latin typeface="Times New Roman"/>
                <a:cs typeface="Times New Roman"/>
              </a:rPr>
              <a:t>→ </a:t>
            </a:r>
            <a:r>
              <a:rPr lang="de-DE" sz="2000" dirty="0" err="1" smtClean="0">
                <a:cs typeface="Times New Roman"/>
              </a:rPr>
              <a:t>anti</a:t>
            </a:r>
            <a:r>
              <a:rPr lang="de-DE" sz="2000" dirty="0" smtClean="0">
                <a:cs typeface="Times New Roman"/>
              </a:rPr>
              <a:t> TINA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lvl="1"/>
            <a:r>
              <a:rPr lang="de-DE" sz="2000" dirty="0" smtClean="0"/>
              <a:t>‚</a:t>
            </a: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anthropogenic</a:t>
            </a:r>
            <a:r>
              <a:rPr lang="de-DE" sz="2000" dirty="0" smtClean="0"/>
              <a:t> </a:t>
            </a:r>
            <a:r>
              <a:rPr lang="de-DE" sz="2000" dirty="0" err="1" smtClean="0"/>
              <a:t>climate</a:t>
            </a:r>
            <a:r>
              <a:rPr lang="de-DE" sz="2000" dirty="0" smtClean="0"/>
              <a:t> </a:t>
            </a:r>
            <a:r>
              <a:rPr lang="de-DE" sz="2000" dirty="0" err="1" smtClean="0"/>
              <a:t>change</a:t>
            </a:r>
            <a:r>
              <a:rPr lang="de-DE" sz="2000" dirty="0" smtClean="0"/>
              <a:t>‘ </a:t>
            </a:r>
            <a:r>
              <a:rPr lang="de-DE" sz="2000" dirty="0" smtClean="0"/>
              <a:t>(</a:t>
            </a:r>
            <a:r>
              <a:rPr lang="de-DE" sz="2000" dirty="0" smtClean="0">
                <a:latin typeface="Times New Roman"/>
                <a:cs typeface="Times New Roman"/>
              </a:rPr>
              <a:t>→ </a:t>
            </a:r>
            <a:r>
              <a:rPr lang="de-DE" sz="2000" dirty="0" err="1" smtClean="0"/>
              <a:t>anti</a:t>
            </a:r>
            <a:r>
              <a:rPr lang="de-DE" sz="2000" dirty="0" smtClean="0"/>
              <a:t> </a:t>
            </a:r>
            <a:r>
              <a:rPr lang="de-DE" sz="2000" dirty="0" err="1" smtClean="0"/>
              <a:t>science</a:t>
            </a:r>
            <a:r>
              <a:rPr lang="de-DE" sz="2000" dirty="0" smtClean="0"/>
              <a:t>, </a:t>
            </a:r>
            <a:r>
              <a:rPr lang="de-DE" sz="2000" dirty="0" err="1" smtClean="0"/>
              <a:t>anti</a:t>
            </a:r>
            <a:r>
              <a:rPr lang="de-DE" sz="2000" dirty="0" smtClean="0"/>
              <a:t> </a:t>
            </a:r>
            <a:r>
              <a:rPr lang="de-DE" sz="2000" dirty="0" err="1" smtClean="0"/>
              <a:t>experts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lvl="1"/>
            <a:r>
              <a:rPr lang="de-DE" sz="2000" dirty="0" smtClean="0"/>
              <a:t>EEG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ineffective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expensive </a:t>
            </a:r>
            <a:r>
              <a:rPr lang="de-DE" sz="2000" dirty="0" smtClean="0"/>
              <a:t>(</a:t>
            </a:r>
            <a:r>
              <a:rPr lang="de-DE" sz="2000" dirty="0" smtClean="0">
                <a:latin typeface="Times New Roman"/>
                <a:cs typeface="Times New Roman"/>
              </a:rPr>
              <a:t>→</a:t>
            </a:r>
            <a:r>
              <a:rPr lang="de-DE" sz="2000" dirty="0">
                <a:latin typeface="Times New Roman"/>
                <a:cs typeface="Times New Roman"/>
              </a:rPr>
              <a:t> </a:t>
            </a:r>
            <a:r>
              <a:rPr lang="de-DE" sz="2000" dirty="0" err="1" smtClean="0"/>
              <a:t>market</a:t>
            </a:r>
            <a:r>
              <a:rPr lang="de-DE" sz="2000" dirty="0" smtClean="0"/>
              <a:t> liberal </a:t>
            </a:r>
            <a:r>
              <a:rPr lang="de-DE" sz="2000" dirty="0" err="1" smtClean="0"/>
              <a:t>e</a:t>
            </a:r>
            <a:r>
              <a:rPr lang="de-DE" sz="2000" dirty="0" err="1" smtClean="0"/>
              <a:t>lement</a:t>
            </a:r>
            <a:r>
              <a:rPr lang="de-DE" sz="2000" dirty="0" smtClean="0"/>
              <a:t> ; ‚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want</a:t>
            </a:r>
            <a:r>
              <a:rPr lang="de-DE" sz="2000" dirty="0" smtClean="0"/>
              <a:t>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old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back‘</a:t>
            </a:r>
            <a:r>
              <a:rPr lang="de-DE" sz="2000" dirty="0" smtClean="0"/>
              <a:t>)</a:t>
            </a:r>
            <a:endParaRPr lang="de-DE" sz="2400" dirty="0" smtClean="0"/>
          </a:p>
          <a:p>
            <a:r>
              <a:rPr lang="de-DE" sz="2400" dirty="0" err="1" smtClean="0"/>
              <a:t>Process</a:t>
            </a:r>
            <a:r>
              <a:rPr lang="de-DE" sz="2400" dirty="0" smtClean="0"/>
              <a:t>/ </a:t>
            </a:r>
            <a:r>
              <a:rPr lang="de-DE" sz="2400" dirty="0" err="1" smtClean="0"/>
              <a:t>conflict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endParaRPr lang="de-DE" sz="2400" dirty="0" smtClean="0"/>
          </a:p>
          <a:p>
            <a:pPr lvl="1"/>
            <a:r>
              <a:rPr lang="de-DE" sz="2000" dirty="0" err="1" smtClean="0"/>
              <a:t>Deepening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conflicts</a:t>
            </a:r>
            <a:r>
              <a:rPr lang="de-DE" sz="2000" dirty="0" smtClean="0"/>
              <a:t> due </a:t>
            </a:r>
            <a:r>
              <a:rPr lang="de-DE" sz="2000" dirty="0" err="1" smtClean="0"/>
              <a:t>to</a:t>
            </a:r>
            <a:r>
              <a:rPr lang="de-DE" sz="2000" dirty="0" smtClean="0"/>
              <a:t> ‚</a:t>
            </a:r>
            <a:r>
              <a:rPr lang="de-DE" sz="2000" dirty="0" err="1" smtClean="0"/>
              <a:t>over</a:t>
            </a:r>
            <a:r>
              <a:rPr lang="de-DE" sz="2000" dirty="0" smtClean="0"/>
              <a:t>-determination‘ (fundamental </a:t>
            </a:r>
            <a:r>
              <a:rPr lang="de-DE" sz="2000" dirty="0" err="1" smtClean="0"/>
              <a:t>criticism</a:t>
            </a:r>
            <a:r>
              <a:rPr lang="de-DE" sz="2000" dirty="0" smtClean="0"/>
              <a:t>, links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populist</a:t>
            </a:r>
            <a:r>
              <a:rPr lang="de-DE" sz="2000" dirty="0" smtClean="0"/>
              <a:t> </a:t>
            </a:r>
            <a:r>
              <a:rPr lang="de-DE" sz="2000" dirty="0" err="1" smtClean="0"/>
              <a:t>issues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lvl="1"/>
            <a:r>
              <a:rPr lang="de-DE" sz="2000" dirty="0" err="1" smtClean="0"/>
              <a:t>Discrediting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expertise</a:t>
            </a:r>
            <a:endParaRPr lang="de-DE" sz="2000" dirty="0" smtClean="0"/>
          </a:p>
          <a:p>
            <a:pPr lvl="1"/>
            <a:r>
              <a:rPr lang="de-DE" sz="2000" dirty="0" err="1" smtClean="0"/>
              <a:t>Discrediting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public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authorities</a:t>
            </a:r>
            <a:r>
              <a:rPr lang="de-DE" sz="2000" dirty="0" smtClean="0"/>
              <a:t>/ </a:t>
            </a:r>
            <a:r>
              <a:rPr lang="de-DE" sz="2000" dirty="0" err="1" smtClean="0"/>
              <a:t>common</a:t>
            </a:r>
            <a:r>
              <a:rPr lang="de-DE" sz="2000" dirty="0" smtClean="0"/>
              <a:t> </a:t>
            </a:r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assumption</a:t>
            </a:r>
            <a:endParaRPr lang="de-DE" sz="2000" dirty="0" smtClean="0"/>
          </a:p>
          <a:p>
            <a:pPr lvl="1"/>
            <a:r>
              <a:rPr lang="de-DE" sz="2000" dirty="0" smtClean="0"/>
              <a:t>De-legitimation </a:t>
            </a:r>
            <a:r>
              <a:rPr lang="de-DE" sz="2000" dirty="0" err="1" smtClean="0"/>
              <a:t>of</a:t>
            </a:r>
            <a:r>
              <a:rPr lang="de-DE" sz="2000" dirty="0"/>
              <a:t> </a:t>
            </a:r>
            <a:r>
              <a:rPr lang="de-DE" sz="2000" dirty="0" err="1" smtClean="0"/>
              <a:t>rule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law</a:t>
            </a:r>
            <a:r>
              <a:rPr lang="de-DE" sz="2000" dirty="0" smtClean="0"/>
              <a:t>/ </a:t>
            </a:r>
            <a:r>
              <a:rPr lang="de-DE" sz="2000" dirty="0" err="1" smtClean="0"/>
              <a:t>public</a:t>
            </a:r>
            <a:r>
              <a:rPr lang="de-DE" sz="2000" dirty="0" smtClean="0"/>
              <a:t> </a:t>
            </a:r>
            <a:r>
              <a:rPr lang="de-DE" sz="2000" dirty="0" err="1" smtClean="0"/>
              <a:t>procedures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name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direct</a:t>
            </a:r>
            <a:r>
              <a:rPr lang="de-DE" sz="2000" dirty="0" smtClean="0"/>
              <a:t> </a:t>
            </a:r>
            <a:r>
              <a:rPr lang="de-DE" sz="2000" dirty="0" err="1" smtClean="0"/>
              <a:t>democracy</a:t>
            </a:r>
            <a:endParaRPr lang="de-DE" sz="2000" dirty="0" smtClean="0"/>
          </a:p>
          <a:p>
            <a:pPr lvl="1"/>
            <a:r>
              <a:rPr lang="de-DE" sz="2000" dirty="0" err="1" smtClean="0"/>
              <a:t>Lowering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threshold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violence</a:t>
            </a:r>
            <a:endParaRPr lang="de-DE" sz="2000" dirty="0" smtClean="0"/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91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611560" y="404664"/>
            <a:ext cx="7632848" cy="6264696"/>
            <a:chOff x="611560" y="404664"/>
            <a:chExt cx="7632848" cy="6264696"/>
          </a:xfrm>
        </p:grpSpPr>
        <p:pic>
          <p:nvPicPr>
            <p:cNvPr id="2" name="Grafik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548680"/>
              <a:ext cx="7056784" cy="6120680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5580112" y="404664"/>
              <a:ext cx="252028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5220072" y="404664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/>
                <a:t>Local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activists</a:t>
              </a:r>
              <a:endParaRPr lang="de-DE" sz="1600" b="1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166857" y="527774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/>
                <a:t>AfD</a:t>
              </a:r>
              <a:endParaRPr lang="de-DE" sz="1600" b="1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219570" y="1124744"/>
              <a:ext cx="3784478" cy="5328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43506" y="1393031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No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reason</a:t>
              </a:r>
              <a:r>
                <a:rPr lang="de-DE" sz="1400" b="1" dirty="0" smtClean="0"/>
                <a:t>/ </a:t>
              </a:r>
              <a:r>
                <a:rPr lang="de-DE" sz="1400" b="1" dirty="0" err="1" smtClean="0"/>
                <a:t>no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climate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change</a:t>
              </a:r>
              <a:endParaRPr lang="de-DE" sz="1400" b="1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11560" y="1969095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Institutional</a:t>
              </a:r>
              <a:r>
                <a:rPr lang="de-DE" sz="1400" b="1" dirty="0" smtClean="0"/>
                <a:t> design </a:t>
              </a:r>
              <a:r>
                <a:rPr lang="de-DE" sz="1400" b="1" dirty="0" err="1" smtClean="0"/>
                <a:t>of</a:t>
              </a:r>
              <a:r>
                <a:rPr lang="de-DE" sz="1400" b="1" dirty="0" smtClean="0"/>
                <a:t> </a:t>
              </a:r>
              <a:r>
                <a:rPr lang="de-DE" sz="1400" b="1" i="1" dirty="0" smtClean="0"/>
                <a:t>Energiewende</a:t>
              </a:r>
              <a:endParaRPr lang="de-DE" sz="1400" b="1" i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11560" y="2473151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No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climate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change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mitigation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effect</a:t>
              </a:r>
              <a:endParaRPr lang="de-DE" sz="14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11560" y="310283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Procedures</a:t>
              </a:r>
              <a:r>
                <a:rPr lang="de-DE" sz="1400" b="1" dirty="0"/>
                <a:t> </a:t>
              </a:r>
              <a:r>
                <a:rPr lang="de-DE" sz="1400" b="1" dirty="0" err="1" smtClean="0"/>
                <a:t>and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participation</a:t>
              </a:r>
              <a:endParaRPr lang="de-DE" sz="140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11560" y="3717032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Compensation</a:t>
              </a:r>
              <a:r>
                <a:rPr lang="de-DE" sz="1400" b="1" dirty="0" smtClean="0"/>
                <a:t>/ </a:t>
              </a:r>
              <a:r>
                <a:rPr lang="de-DE" sz="1400" b="1" dirty="0" err="1" smtClean="0"/>
                <a:t>economic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participation</a:t>
              </a:r>
              <a:endParaRPr lang="de-DE" sz="14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83568" y="4221088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Human </a:t>
              </a:r>
              <a:r>
                <a:rPr lang="de-DE" sz="1400" b="1" dirty="0" err="1" smtClean="0"/>
                <a:t>health</a:t>
              </a:r>
              <a:endParaRPr lang="de-DE" sz="14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83568" y="4777407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Loss </a:t>
              </a:r>
              <a:r>
                <a:rPr lang="de-DE" sz="1400" b="1" dirty="0" err="1" smtClean="0"/>
                <a:t>of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value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of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homes</a:t>
              </a:r>
              <a:endParaRPr lang="de-DE" sz="14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83568" y="5353471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Nature </a:t>
              </a:r>
              <a:r>
                <a:rPr lang="de-DE" sz="1400" b="1" dirty="0" err="1" smtClean="0"/>
                <a:t>conservation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issues</a:t>
              </a:r>
              <a:endParaRPr lang="de-DE" sz="1400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83568" y="6001543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Landscape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visual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value</a:t>
              </a:r>
              <a:r>
                <a:rPr lang="de-DE" sz="1400" b="1" dirty="0" smtClean="0"/>
                <a:t>/ </a:t>
              </a:r>
              <a:r>
                <a:rPr lang="de-DE" sz="1400" b="1" i="1" dirty="0" smtClean="0"/>
                <a:t>Heimat</a:t>
              </a:r>
              <a:endParaRPr lang="de-DE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7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Populism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chance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Populism</a:t>
            </a:r>
            <a:r>
              <a:rPr lang="de-DE" sz="2400" dirty="0" smtClean="0"/>
              <a:t> </a:t>
            </a:r>
            <a:r>
              <a:rPr lang="de-DE" sz="2400" dirty="0" err="1" smtClean="0"/>
              <a:t>reveals</a:t>
            </a:r>
            <a:r>
              <a:rPr lang="de-DE" sz="2400" dirty="0" smtClean="0"/>
              <a:t> </a:t>
            </a:r>
            <a:r>
              <a:rPr lang="de-DE" sz="2400" dirty="0" err="1" smtClean="0"/>
              <a:t>deficits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political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/ </a:t>
            </a:r>
            <a:r>
              <a:rPr lang="de-DE" sz="2400" dirty="0" smtClean="0"/>
              <a:t>‚</a:t>
            </a:r>
            <a:r>
              <a:rPr lang="de-DE" sz="2400" dirty="0" err="1" smtClean="0"/>
              <a:t>crisis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representativity</a:t>
            </a:r>
            <a:r>
              <a:rPr lang="de-DE" sz="2400" dirty="0" smtClean="0"/>
              <a:t>‘ </a:t>
            </a:r>
            <a:r>
              <a:rPr lang="de-DE" sz="2400" dirty="0" smtClean="0"/>
              <a:t>(</a:t>
            </a:r>
            <a:r>
              <a:rPr lang="de-DE" sz="2400" dirty="0" smtClean="0">
                <a:cs typeface="Times New Roman"/>
              </a:rPr>
              <a:t>→ </a:t>
            </a:r>
            <a:r>
              <a:rPr lang="de-DE" sz="2400" dirty="0" err="1" smtClean="0"/>
              <a:t>new</a:t>
            </a:r>
            <a:r>
              <a:rPr lang="de-DE" sz="2400" dirty="0" smtClean="0"/>
              <a:t> ‚</a:t>
            </a:r>
            <a:r>
              <a:rPr lang="de-DE" sz="2400" dirty="0" err="1" smtClean="0"/>
              <a:t>grounding</a:t>
            </a:r>
            <a:r>
              <a:rPr lang="de-DE" sz="2400" dirty="0" smtClean="0"/>
              <a:t>‘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parties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r>
              <a:rPr lang="de-DE" sz="2400" dirty="0" smtClean="0"/>
              <a:t> </a:t>
            </a:r>
            <a:r>
              <a:rPr lang="de-DE" sz="2400" dirty="0" err="1" smtClean="0"/>
              <a:t>actors</a:t>
            </a:r>
            <a:r>
              <a:rPr lang="de-DE" sz="2400" dirty="0" smtClean="0"/>
              <a:t>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err="1" smtClean="0"/>
              <a:t>Populism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managed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mobilize</a:t>
            </a:r>
            <a:r>
              <a:rPr lang="de-DE" sz="2400" dirty="0" smtClean="0"/>
              <a:t> non-</a:t>
            </a:r>
            <a:r>
              <a:rPr lang="de-DE" sz="2400" dirty="0" err="1" smtClean="0"/>
              <a:t>voters</a:t>
            </a:r>
            <a:r>
              <a:rPr lang="de-DE" sz="2400" dirty="0" smtClean="0"/>
              <a:t> </a:t>
            </a:r>
            <a:r>
              <a:rPr lang="de-DE" sz="2400" dirty="0" smtClean="0"/>
              <a:t>(</a:t>
            </a:r>
            <a:r>
              <a:rPr lang="de-DE" sz="2400" dirty="0" smtClean="0">
                <a:cs typeface="Times New Roman"/>
              </a:rPr>
              <a:t>→ </a:t>
            </a:r>
            <a:r>
              <a:rPr lang="de-DE" sz="2400" dirty="0" err="1" smtClean="0"/>
              <a:t>cater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clientele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err="1" smtClean="0"/>
              <a:t>Populism</a:t>
            </a:r>
            <a:r>
              <a:rPr lang="de-DE" sz="2400" dirty="0" smtClean="0"/>
              <a:t> </a:t>
            </a:r>
            <a:r>
              <a:rPr lang="de-DE" sz="2400" dirty="0" err="1" smtClean="0"/>
              <a:t>asks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democracy</a:t>
            </a:r>
            <a:r>
              <a:rPr lang="de-DE" sz="2400" dirty="0" smtClean="0"/>
              <a:t> (at least </a:t>
            </a:r>
            <a:r>
              <a:rPr lang="de-DE" sz="2400" dirty="0" err="1" smtClean="0"/>
              <a:t>verbally</a:t>
            </a:r>
            <a:r>
              <a:rPr lang="de-DE" sz="2400" dirty="0" smtClean="0"/>
              <a:t>)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smtClean="0">
                <a:cs typeface="Times New Roman"/>
              </a:rPr>
              <a:t>→ </a:t>
            </a:r>
            <a:r>
              <a:rPr lang="de-DE" sz="2400" dirty="0" err="1" smtClean="0"/>
              <a:t>Strengthening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participation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Populismus </a:t>
            </a:r>
            <a:r>
              <a:rPr lang="de-DE" sz="2400" dirty="0" err="1" smtClean="0"/>
              <a:t>is</a:t>
            </a:r>
            <a:r>
              <a:rPr lang="de-DE" sz="2400" dirty="0" smtClean="0"/>
              <a:t> strong in ‚</a:t>
            </a:r>
            <a:r>
              <a:rPr lang="de-DE" sz="2400" dirty="0" err="1" smtClean="0"/>
              <a:t>weak</a:t>
            </a:r>
            <a:r>
              <a:rPr lang="de-DE" sz="2400" dirty="0" smtClean="0"/>
              <a:t>‘ </a:t>
            </a:r>
            <a:r>
              <a:rPr lang="de-DE" sz="2400" dirty="0" err="1" smtClean="0"/>
              <a:t>regions</a:t>
            </a:r>
            <a:r>
              <a:rPr lang="de-DE" sz="2400" dirty="0" smtClean="0"/>
              <a:t> (</a:t>
            </a:r>
            <a:r>
              <a:rPr lang="de-DE" sz="2400" dirty="0" smtClean="0">
                <a:cs typeface="Times New Roman"/>
              </a:rPr>
              <a:t>→ </a:t>
            </a:r>
            <a:r>
              <a:rPr lang="de-DE" sz="2400" dirty="0" err="1" smtClean="0"/>
              <a:t>democratic</a:t>
            </a:r>
            <a:r>
              <a:rPr lang="de-DE" sz="2400" dirty="0" smtClean="0"/>
              <a:t> </a:t>
            </a:r>
            <a:r>
              <a:rPr lang="de-DE" sz="2400" dirty="0" err="1" smtClean="0"/>
              <a:t>forms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Energiewende</a:t>
            </a:r>
            <a:r>
              <a:rPr lang="de-DE" sz="2400" dirty="0" smtClean="0"/>
              <a:t>; </a:t>
            </a:r>
            <a:r>
              <a:rPr lang="de-DE" sz="2400" dirty="0" err="1" smtClean="0"/>
              <a:t>strenghten</a:t>
            </a:r>
            <a:r>
              <a:rPr lang="de-DE" sz="2400" dirty="0" smtClean="0"/>
              <a:t> links </a:t>
            </a:r>
            <a:r>
              <a:rPr lang="de-DE" sz="2400" dirty="0" err="1" smtClean="0"/>
              <a:t>to</a:t>
            </a:r>
            <a:r>
              <a:rPr lang="de-DE" sz="2400" dirty="0" smtClean="0"/>
              <a:t> regional </a:t>
            </a:r>
            <a:r>
              <a:rPr lang="de-DE" sz="2400" dirty="0" err="1" smtClean="0"/>
              <a:t>development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variability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populism</a:t>
            </a:r>
            <a:r>
              <a:rPr lang="de-DE" sz="2400" dirty="0" smtClean="0"/>
              <a:t> in Europe (</a:t>
            </a:r>
            <a:r>
              <a:rPr lang="de-DE" sz="2400" dirty="0">
                <a:cs typeface="Times New Roman"/>
              </a:rPr>
              <a:t>→ </a:t>
            </a:r>
            <a:r>
              <a:rPr lang="de-DE" sz="2400" dirty="0" smtClean="0"/>
              <a:t>e.g. FPÖ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renewable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r>
              <a:rPr lang="de-DE" sz="2400" dirty="0" smtClean="0"/>
              <a:t>)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865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0554" y="620687"/>
            <a:ext cx="371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National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local</a:t>
            </a:r>
            <a:r>
              <a:rPr lang="de-DE" b="1" dirty="0" smtClean="0"/>
              <a:t> </a:t>
            </a:r>
            <a:r>
              <a:rPr lang="de-DE" b="1" dirty="0" err="1" smtClean="0"/>
              <a:t>populism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Narratives/ </a:t>
            </a:r>
            <a:r>
              <a:rPr lang="de-DE" dirty="0" err="1" smtClean="0"/>
              <a:t>Discourse</a:t>
            </a:r>
            <a:r>
              <a:rPr lang="de-DE" dirty="0" smtClean="0"/>
              <a:t> Analysis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Practices/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Networks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3" y="268109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conflicts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Power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extension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Wind Power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Coal</a:t>
            </a:r>
            <a:r>
              <a:rPr lang="de-DE" dirty="0" smtClean="0"/>
              <a:t> </a:t>
            </a:r>
            <a:r>
              <a:rPr lang="de-DE" dirty="0" err="1" smtClean="0"/>
              <a:t>exit</a:t>
            </a:r>
            <a:r>
              <a:rPr lang="de-DE" dirty="0" smtClean="0"/>
              <a:t>/ </a:t>
            </a:r>
            <a:r>
              <a:rPr lang="de-DE" dirty="0" err="1" smtClean="0"/>
              <a:t>decarbonisation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699792" y="51571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(</a:t>
            </a:r>
            <a:r>
              <a:rPr lang="de-DE" b="1" dirty="0" err="1" smtClean="0"/>
              <a:t>Local</a:t>
            </a:r>
            <a:r>
              <a:rPr lang="de-DE" b="1" dirty="0" smtClean="0"/>
              <a:t>) </a:t>
            </a:r>
            <a:r>
              <a:rPr lang="de-DE" b="1" dirty="0" err="1" smtClean="0"/>
              <a:t>a</a:t>
            </a:r>
            <a:r>
              <a:rPr lang="de-DE" b="1" dirty="0" err="1" smtClean="0"/>
              <a:t>ctivists</a:t>
            </a:r>
            <a:r>
              <a:rPr lang="de-DE" b="1" dirty="0" smtClean="0"/>
              <a:t> </a:t>
            </a:r>
            <a:r>
              <a:rPr lang="de-DE" b="1" dirty="0" smtClean="0"/>
              <a:t>&amp; </a:t>
            </a:r>
            <a:r>
              <a:rPr lang="de-DE" b="1" dirty="0" smtClean="0"/>
              <a:t>„Silent </a:t>
            </a:r>
            <a:r>
              <a:rPr lang="de-DE" b="1" dirty="0" err="1" smtClean="0"/>
              <a:t>majority</a:t>
            </a:r>
            <a:r>
              <a:rPr lang="de-DE" b="1" dirty="0" smtClean="0"/>
              <a:t>“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Mentality</a:t>
            </a:r>
            <a:r>
              <a:rPr lang="de-DE" dirty="0" smtClean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Discourse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Performance (</a:t>
            </a:r>
            <a:r>
              <a:rPr lang="de-DE" dirty="0" err="1" smtClean="0"/>
              <a:t>conflict</a:t>
            </a:r>
            <a:r>
              <a:rPr lang="de-DE" dirty="0" smtClean="0"/>
              <a:t> </a:t>
            </a:r>
            <a:r>
              <a:rPr lang="de-DE" dirty="0" err="1" smtClean="0"/>
              <a:t>culture</a:t>
            </a:r>
            <a:r>
              <a:rPr lang="de-DE" dirty="0" smtClean="0"/>
              <a:t>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Networks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52120" y="270892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Energiewende </a:t>
            </a:r>
            <a:br>
              <a:rPr lang="de-DE" b="1" dirty="0" smtClean="0"/>
            </a:br>
            <a:r>
              <a:rPr lang="de-DE" b="1" dirty="0" smtClean="0"/>
              <a:t>(Federal &amp; Länder </a:t>
            </a:r>
            <a:r>
              <a:rPr lang="de-DE" b="1" dirty="0" err="1" smtClean="0"/>
              <a:t>level</a:t>
            </a:r>
            <a:r>
              <a:rPr lang="de-DE" b="1" dirty="0" smtClean="0"/>
              <a:t>)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Arguments/ Narratives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Instruments </a:t>
            </a:r>
            <a:r>
              <a:rPr lang="de-DE" dirty="0" smtClean="0"/>
              <a:t>&amp; </a:t>
            </a:r>
            <a:r>
              <a:rPr lang="de-DE" dirty="0" err="1" smtClean="0"/>
              <a:t>Institutions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Actors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463988" y="1916832"/>
            <a:ext cx="0" cy="30963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004048" y="1821017"/>
            <a:ext cx="864096" cy="86007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220072" y="4212047"/>
            <a:ext cx="836476" cy="7837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1691680" y="1220852"/>
            <a:ext cx="1440160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1691680" y="1235653"/>
            <a:ext cx="0" cy="1047636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1691680" y="4077072"/>
            <a:ext cx="0" cy="158550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691680" y="5662577"/>
            <a:ext cx="79208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6228184" y="4212047"/>
            <a:ext cx="1008112" cy="94514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6056548" y="1759471"/>
            <a:ext cx="891715" cy="87732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4067944" y="1916833"/>
            <a:ext cx="0" cy="30789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979712" y="392463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9900"/>
                </a:solidFill>
              </a:rPr>
              <a:t>Desk top</a:t>
            </a:r>
          </a:p>
          <a:p>
            <a:r>
              <a:rPr lang="de-DE" sz="1400" b="1" dirty="0" smtClean="0">
                <a:solidFill>
                  <a:srgbClr val="FF9900"/>
                </a:solidFill>
              </a:rPr>
              <a:t>Case </a:t>
            </a:r>
            <a:r>
              <a:rPr lang="de-DE" sz="1400" b="1" dirty="0" err="1" smtClean="0">
                <a:solidFill>
                  <a:srgbClr val="FF9900"/>
                </a:solidFill>
              </a:rPr>
              <a:t>studies</a:t>
            </a:r>
            <a:endParaRPr lang="de-DE" sz="1400" b="1" dirty="0" smtClean="0">
              <a:solidFill>
                <a:srgbClr val="FF9900"/>
              </a:solidFill>
            </a:endParaRPr>
          </a:p>
          <a:p>
            <a:r>
              <a:rPr lang="de-DE" sz="1400" b="1" dirty="0" smtClean="0">
                <a:solidFill>
                  <a:srgbClr val="FF9900"/>
                </a:solidFill>
              </a:rPr>
              <a:t>Expert </a:t>
            </a:r>
            <a:r>
              <a:rPr lang="de-DE" sz="1400" b="1" dirty="0" err="1" smtClean="0">
                <a:solidFill>
                  <a:srgbClr val="FF9900"/>
                </a:solidFill>
              </a:rPr>
              <a:t>interviews</a:t>
            </a:r>
            <a:endParaRPr lang="de-DE" sz="1400" b="1" dirty="0">
              <a:solidFill>
                <a:srgbClr val="FF99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84168" y="5589240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9900"/>
                </a:solidFill>
              </a:rPr>
              <a:t>Interviews</a:t>
            </a:r>
          </a:p>
          <a:p>
            <a:r>
              <a:rPr lang="de-DE" sz="1400" b="1" dirty="0" err="1" smtClean="0">
                <a:solidFill>
                  <a:srgbClr val="FF9900"/>
                </a:solidFill>
              </a:rPr>
              <a:t>Discourse</a:t>
            </a:r>
            <a:r>
              <a:rPr lang="de-DE" sz="1400" b="1" dirty="0" smtClean="0">
                <a:solidFill>
                  <a:srgbClr val="FF9900"/>
                </a:solidFill>
              </a:rPr>
              <a:t> </a:t>
            </a:r>
            <a:r>
              <a:rPr lang="de-DE" sz="1400" b="1" dirty="0" err="1" smtClean="0">
                <a:solidFill>
                  <a:srgbClr val="FF9900"/>
                </a:solidFill>
              </a:rPr>
              <a:t>analysis</a:t>
            </a:r>
            <a:endParaRPr lang="de-DE" sz="1400" b="1" dirty="0" smtClean="0">
              <a:solidFill>
                <a:srgbClr val="FF9900"/>
              </a:solidFill>
            </a:endParaRPr>
          </a:p>
          <a:p>
            <a:r>
              <a:rPr lang="de-DE" sz="1400" b="1" dirty="0" err="1" smtClean="0">
                <a:solidFill>
                  <a:srgbClr val="FF9900"/>
                </a:solidFill>
              </a:rPr>
              <a:t>Participatory</a:t>
            </a:r>
            <a:r>
              <a:rPr lang="de-DE" sz="1400" b="1" dirty="0" smtClean="0">
                <a:solidFill>
                  <a:srgbClr val="FF9900"/>
                </a:solidFill>
              </a:rPr>
              <a:t> </a:t>
            </a:r>
            <a:r>
              <a:rPr lang="de-DE" sz="1400" b="1" dirty="0" err="1" smtClean="0">
                <a:solidFill>
                  <a:srgbClr val="FF9900"/>
                </a:solidFill>
              </a:rPr>
              <a:t>observation</a:t>
            </a:r>
            <a:endParaRPr lang="de-DE" sz="1400" b="1" dirty="0" smtClean="0">
              <a:solidFill>
                <a:srgbClr val="FF9900"/>
              </a:solidFill>
            </a:endParaRPr>
          </a:p>
          <a:p>
            <a:r>
              <a:rPr lang="de-DE" sz="1400" b="1" dirty="0" smtClean="0">
                <a:solidFill>
                  <a:srgbClr val="FF9900"/>
                </a:solidFill>
              </a:rPr>
              <a:t>Surveys (</a:t>
            </a:r>
            <a:r>
              <a:rPr lang="de-DE" sz="1400" b="1" dirty="0" err="1" smtClean="0">
                <a:solidFill>
                  <a:srgbClr val="FF9900"/>
                </a:solidFill>
              </a:rPr>
              <a:t>sociology</a:t>
            </a:r>
            <a:r>
              <a:rPr lang="de-DE" sz="1400" b="1" dirty="0" smtClean="0">
                <a:solidFill>
                  <a:srgbClr val="FF9900"/>
                </a:solidFill>
              </a:rPr>
              <a:t>, </a:t>
            </a:r>
            <a:r>
              <a:rPr lang="de-DE" sz="1400" b="1" dirty="0" err="1" smtClean="0">
                <a:solidFill>
                  <a:srgbClr val="FF9900"/>
                </a:solidFill>
              </a:rPr>
              <a:t>social</a:t>
            </a:r>
            <a:r>
              <a:rPr lang="de-DE" sz="1400" b="1" dirty="0" smtClean="0">
                <a:solidFill>
                  <a:srgbClr val="FF9900"/>
                </a:solidFill>
              </a:rPr>
              <a:t> </a:t>
            </a:r>
            <a:r>
              <a:rPr lang="de-DE" sz="1400" b="1" dirty="0" err="1" smtClean="0">
                <a:solidFill>
                  <a:srgbClr val="FF9900"/>
                </a:solidFill>
              </a:rPr>
              <a:t>psychology</a:t>
            </a:r>
            <a:r>
              <a:rPr lang="de-DE" sz="1400" b="1" dirty="0" smtClean="0">
                <a:solidFill>
                  <a:srgbClr val="FF9900"/>
                </a:solidFill>
              </a:rPr>
              <a:t>)</a:t>
            </a:r>
          </a:p>
          <a:p>
            <a:r>
              <a:rPr lang="de-DE" sz="1400" b="1" dirty="0" err="1" smtClean="0">
                <a:solidFill>
                  <a:srgbClr val="FF9900"/>
                </a:solidFill>
              </a:rPr>
              <a:t>Interventions</a:t>
            </a:r>
            <a:r>
              <a:rPr lang="de-DE" sz="1400" b="1" dirty="0" smtClean="0">
                <a:solidFill>
                  <a:srgbClr val="FF9900"/>
                </a:solidFill>
              </a:rPr>
              <a:t> (e.g. </a:t>
            </a:r>
            <a:r>
              <a:rPr lang="de-DE" sz="1400" b="1" dirty="0" err="1" smtClean="0">
                <a:solidFill>
                  <a:srgbClr val="FF9900"/>
                </a:solidFill>
              </a:rPr>
              <a:t>planning</a:t>
            </a:r>
            <a:r>
              <a:rPr lang="de-DE" sz="1400" b="1" dirty="0" smtClean="0">
                <a:solidFill>
                  <a:srgbClr val="FF9900"/>
                </a:solidFill>
              </a:rPr>
              <a:t> </a:t>
            </a:r>
            <a:r>
              <a:rPr lang="de-DE" sz="1400" b="1" dirty="0" err="1" smtClean="0">
                <a:solidFill>
                  <a:srgbClr val="FF9900"/>
                </a:solidFill>
              </a:rPr>
              <a:t>games</a:t>
            </a:r>
            <a:r>
              <a:rPr lang="de-DE" sz="1400" b="1" dirty="0" smtClean="0">
                <a:solidFill>
                  <a:srgbClr val="FF9900"/>
                </a:solidFill>
              </a:rPr>
              <a:t>)</a:t>
            </a:r>
            <a:endParaRPr lang="de-DE" sz="1400" b="1" dirty="0">
              <a:solidFill>
                <a:srgbClr val="FF99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236296" y="407628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9900"/>
                </a:solidFill>
              </a:rPr>
              <a:t>Desk top</a:t>
            </a:r>
          </a:p>
          <a:p>
            <a:r>
              <a:rPr lang="de-DE" sz="1400" b="1" dirty="0" smtClean="0">
                <a:solidFill>
                  <a:srgbClr val="FF9900"/>
                </a:solidFill>
              </a:rPr>
              <a:t>Expert </a:t>
            </a:r>
            <a:r>
              <a:rPr lang="de-DE" sz="1400" b="1" dirty="0" err="1" smtClean="0">
                <a:solidFill>
                  <a:srgbClr val="FF9900"/>
                </a:solidFill>
              </a:rPr>
              <a:t>interviews</a:t>
            </a:r>
            <a:endParaRPr lang="de-DE" sz="1400" b="1" dirty="0" smtClean="0">
              <a:solidFill>
                <a:srgbClr val="FF9900"/>
              </a:solidFill>
            </a:endParaRPr>
          </a:p>
          <a:p>
            <a:r>
              <a:rPr lang="de-DE" sz="1400" b="1" dirty="0" err="1" smtClean="0">
                <a:solidFill>
                  <a:srgbClr val="FF9900"/>
                </a:solidFill>
              </a:rPr>
              <a:t>Discourse</a:t>
            </a:r>
            <a:r>
              <a:rPr lang="de-DE" sz="1400" b="1" dirty="0" smtClean="0">
                <a:solidFill>
                  <a:srgbClr val="FF9900"/>
                </a:solidFill>
              </a:rPr>
              <a:t> </a:t>
            </a:r>
            <a:r>
              <a:rPr lang="de-DE" sz="1400" b="1" dirty="0" err="1" smtClean="0">
                <a:solidFill>
                  <a:srgbClr val="FF9900"/>
                </a:solidFill>
              </a:rPr>
              <a:t>analysis</a:t>
            </a:r>
            <a:endParaRPr lang="de-DE" sz="1400" b="1" dirty="0" smtClean="0">
              <a:solidFill>
                <a:srgbClr val="FF9900"/>
              </a:solidFill>
            </a:endParaRPr>
          </a:p>
          <a:p>
            <a:r>
              <a:rPr lang="de-DE" sz="1400" b="1" dirty="0" smtClean="0">
                <a:solidFill>
                  <a:srgbClr val="FF9900"/>
                </a:solidFill>
              </a:rPr>
              <a:t>Political </a:t>
            </a:r>
            <a:r>
              <a:rPr lang="de-DE" sz="1400" b="1" dirty="0" err="1" smtClean="0">
                <a:solidFill>
                  <a:srgbClr val="FF9900"/>
                </a:solidFill>
              </a:rPr>
              <a:t>analysis</a:t>
            </a:r>
            <a:endParaRPr lang="de-DE" sz="1400" b="1" dirty="0">
              <a:solidFill>
                <a:srgbClr val="FF99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516216" y="47667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9900"/>
                </a:solidFill>
              </a:rPr>
              <a:t>Desk top</a:t>
            </a:r>
          </a:p>
          <a:p>
            <a:r>
              <a:rPr lang="de-DE" sz="1400" b="1" dirty="0" smtClean="0">
                <a:solidFill>
                  <a:srgbClr val="FF9900"/>
                </a:solidFill>
              </a:rPr>
              <a:t>Expert </a:t>
            </a:r>
            <a:r>
              <a:rPr lang="de-DE" sz="1400" b="1" dirty="0" err="1" smtClean="0">
                <a:solidFill>
                  <a:srgbClr val="FF9900"/>
                </a:solidFill>
              </a:rPr>
              <a:t>interviews</a:t>
            </a:r>
            <a:endParaRPr lang="de-DE" sz="1400" b="1" dirty="0" smtClean="0">
              <a:solidFill>
                <a:srgbClr val="FF9900"/>
              </a:solidFill>
            </a:endParaRPr>
          </a:p>
          <a:p>
            <a:r>
              <a:rPr lang="de-DE" sz="1400" b="1" dirty="0" smtClean="0">
                <a:solidFill>
                  <a:srgbClr val="FF9900"/>
                </a:solidFill>
              </a:rPr>
              <a:t>Political </a:t>
            </a:r>
            <a:r>
              <a:rPr lang="de-DE" sz="1400" b="1" dirty="0" err="1" smtClean="0">
                <a:solidFill>
                  <a:srgbClr val="FF9900"/>
                </a:solidFill>
              </a:rPr>
              <a:t>analysis</a:t>
            </a:r>
            <a:endParaRPr lang="de-DE" sz="1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4" y="0"/>
            <a:ext cx="8573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2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9672" y="260648"/>
            <a:ext cx="2520280" cy="1224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9pPr>
          </a:lstStyle>
          <a:p>
            <a:pPr>
              <a:defRPr/>
            </a:pPr>
            <a:r>
              <a:rPr lang="de-DE" sz="3600" kern="0" smtClean="0">
                <a:solidFill>
                  <a:srgbClr val="FF6600"/>
                </a:solidFill>
                <a:latin typeface="Calibri"/>
                <a:ea typeface="ヒラギノ角ゴ Pro W3"/>
              </a:rPr>
              <a:t>CO</a:t>
            </a:r>
            <a:r>
              <a:rPr lang="de-DE" sz="2000" kern="0" smtClean="0">
                <a:solidFill>
                  <a:srgbClr val="FF6600"/>
                </a:solidFill>
                <a:latin typeface="Calibri"/>
                <a:ea typeface="ヒラギノ角ゴ Pro W3"/>
              </a:rPr>
              <a:t>2</a:t>
            </a:r>
            <a:r>
              <a:rPr lang="de-DE" sz="3600" kern="0" smtClean="0">
                <a:solidFill>
                  <a:srgbClr val="FF6600"/>
                </a:solidFill>
                <a:latin typeface="Calibri"/>
                <a:ea typeface="ヒラギノ角ゴ Pro W3"/>
              </a:rPr>
              <a:t>-</a:t>
            </a:r>
            <a:br>
              <a:rPr lang="de-DE" sz="3600" kern="0" smtClean="0">
                <a:solidFill>
                  <a:srgbClr val="FF6600"/>
                </a:solidFill>
                <a:latin typeface="Calibri"/>
                <a:ea typeface="ヒラギノ角ゴ Pro W3"/>
              </a:rPr>
            </a:br>
            <a:r>
              <a:rPr lang="de-DE" sz="3600" i="1" kern="0" smtClean="0">
                <a:solidFill>
                  <a:srgbClr val="FF6600"/>
                </a:solidFill>
                <a:latin typeface="Calibri"/>
                <a:ea typeface="ヒラギノ角ゴ Pro W3"/>
              </a:rPr>
              <a:t>Tracking</a:t>
            </a:r>
            <a:endParaRPr lang="de-DE" sz="4400" kern="0" smtClean="0">
              <a:solidFill>
                <a:srgbClr val="FF6600"/>
              </a:solidFill>
              <a:latin typeface="Calibri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967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FF4F1-C8C1-48EE-BA50-F8F87130EE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-92075" y="161290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000" dirty="0">
                <a:solidFill>
                  <a:schemeClr val="bg1"/>
                </a:solidFill>
                <a:latin typeface="Arial" pitchFamily="34" charset="0"/>
              </a:rPr>
              <a:t>AP 2</a:t>
            </a:r>
            <a:endParaRPr lang="en-US" alt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50155"/>
            <a:ext cx="6505247" cy="40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599">
            <a:off x="5907069" y="243681"/>
            <a:ext cx="2932442" cy="272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" y="3861048"/>
            <a:ext cx="3439599" cy="111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93" y="3140968"/>
            <a:ext cx="3332966" cy="278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" y="5229200"/>
            <a:ext cx="2219450" cy="16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98" y="5085184"/>
            <a:ext cx="2304256" cy="17504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288857" cy="126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1" t="5225" r="365" b="6403"/>
          <a:stretch/>
        </p:blipFill>
        <p:spPr bwMode="auto">
          <a:xfrm flipH="1">
            <a:off x="4572000" y="5123755"/>
            <a:ext cx="1128793" cy="8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034644"/>
            <a:ext cx="1121093" cy="70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21240"/>
            <a:ext cx="1109737" cy="77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12067"/>
            <a:ext cx="774818" cy="78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17" y="5963561"/>
            <a:ext cx="546310" cy="84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3056" y="36384"/>
            <a:ext cx="796778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latin typeface="Calibri" pitchFamily="34" charset="0"/>
                <a:ea typeface="ヒラギノ角ゴ Pro W3" pitchFamily="48" charset="-128"/>
              </a:defRPr>
            </a:lvl9pPr>
          </a:lstStyle>
          <a:p>
            <a:pPr>
              <a:defRPr/>
            </a:pPr>
            <a:r>
              <a:rPr lang="de-DE" sz="3600" kern="0" smtClean="0">
                <a:solidFill>
                  <a:srgbClr val="FF6600"/>
                </a:solidFill>
                <a:latin typeface="Calibri"/>
                <a:ea typeface="ヒラギノ角ゴ Pro W3"/>
              </a:rPr>
              <a:t>Interaktionen im KLIB-Reallabor</a:t>
            </a:r>
            <a:endParaRPr lang="de-DE" sz="4400" kern="0" smtClean="0">
              <a:solidFill>
                <a:srgbClr val="FF6600"/>
              </a:solidFill>
              <a:latin typeface="Calibri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023"/>
            <a:ext cx="9144000" cy="257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8" y="1062205"/>
            <a:ext cx="8485405" cy="5072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FF4F1-C8C1-48EE-BA50-F8F87130EE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154285" y="10255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Stakeholder-Netzwerk  </a:t>
            </a:r>
            <a:r>
              <a:rPr lang="de-DE" sz="32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/>
            </a:r>
            <a:br>
              <a:rPr lang="de-DE" sz="32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</a:br>
            <a:r>
              <a:rPr lang="de-DE" sz="1200" b="1" kern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de-DE" sz="12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Stand 7</a:t>
            </a:r>
            <a:r>
              <a:rPr lang="de-DE" sz="1200" b="1" kern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.10.2018)</a:t>
            </a:r>
            <a:endParaRPr lang="en-US" sz="12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9" y="256124"/>
            <a:ext cx="62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75" l="8065" r="8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2" y="4023936"/>
            <a:ext cx="395517" cy="270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56112"/>
            <a:ext cx="2752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2843808" y="5933266"/>
            <a:ext cx="216024" cy="664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27784" y="530116"/>
            <a:ext cx="628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6600"/>
                </a:solidFill>
              </a:rPr>
              <a:t>Fokus: Unternehmen + Organisationen</a:t>
            </a:r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42455" y="166945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National </a:t>
            </a:r>
            <a:r>
              <a:rPr lang="de-DE" b="1" dirty="0" err="1" smtClean="0"/>
              <a:t>governments</a:t>
            </a:r>
            <a:r>
              <a:rPr lang="de-DE" b="1" dirty="0" smtClean="0"/>
              <a:t>/ EU </a:t>
            </a:r>
            <a:r>
              <a:rPr lang="de-DE" b="1" dirty="0" err="1" smtClean="0"/>
              <a:t>policies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730487" y="30485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</a:t>
            </a:r>
            <a:r>
              <a:rPr lang="de-DE" b="1" dirty="0" err="1" smtClean="0"/>
              <a:t>Decentralized</a:t>
            </a:r>
            <a:r>
              <a:rPr lang="de-DE" b="1" dirty="0" smtClean="0"/>
              <a:t>) </a:t>
            </a:r>
            <a:r>
              <a:rPr lang="de-DE" b="1" dirty="0" err="1" smtClean="0"/>
              <a:t>renewables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959932" y="42764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Local</a:t>
            </a:r>
            <a:r>
              <a:rPr lang="de-DE" b="1" dirty="0" smtClean="0"/>
              <a:t> </a:t>
            </a:r>
            <a:r>
              <a:rPr lang="de-DE" b="1" dirty="0" err="1" smtClean="0"/>
              <a:t>protests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115616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Populism</a:t>
            </a:r>
            <a:endParaRPr lang="de-DE" b="1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5292080" y="2132856"/>
            <a:ext cx="0" cy="7920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292080" y="3428595"/>
            <a:ext cx="0" cy="8211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1740193" y="1854116"/>
            <a:ext cx="160767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1740193" y="4461111"/>
            <a:ext cx="239976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1740193" y="1854116"/>
            <a:ext cx="0" cy="9988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763688" y="3429000"/>
            <a:ext cx="0" cy="9988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9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230092" y="115447"/>
            <a:ext cx="8424862" cy="633412"/>
          </a:xfrm>
        </p:spPr>
        <p:txBody>
          <a:bodyPr/>
          <a:lstStyle/>
          <a:p>
            <a:pPr algn="l" eaLnBrk="1" hangingPunct="1"/>
            <a:r>
              <a:rPr lang="de-DE" altLang="en-US" sz="2800" b="1" smtClean="0">
                <a:solidFill>
                  <a:srgbClr val="FF6600"/>
                </a:solidFill>
              </a:rPr>
              <a:t>Erste Antworten…</a:t>
            </a:r>
            <a:endParaRPr lang="en-US" altLang="en-US" sz="2800" b="1" dirty="0" smtClean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E9310-C762-41D1-B9CD-396AE54E0399}" type="slidenum">
              <a:rPr lang="en-US">
                <a:solidFill>
                  <a:srgbClr val="DBF5F9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504" y="1340768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7504" y="2060848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2" y="6009766"/>
            <a:ext cx="7962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2" y="1913726"/>
            <a:ext cx="4291130" cy="24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71" y="1972671"/>
            <a:ext cx="4186341" cy="235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15289" y="772092"/>
            <a:ext cx="8424862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en-US" sz="2800" b="1" i="1" smtClean="0">
                <a:solidFill>
                  <a:schemeClr val="accent5">
                    <a:lumMod val="75000"/>
                  </a:schemeClr>
                </a:solidFill>
              </a:rPr>
              <a:t>…in unterschiedliche Sektoren fallen spürbare </a:t>
            </a:r>
            <a:br>
              <a:rPr lang="de-DE" altLang="en-US" sz="2800" b="1" i="1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en-US" sz="2800" b="1" i="1" smtClean="0">
                <a:solidFill>
                  <a:schemeClr val="accent5">
                    <a:lumMod val="75000"/>
                  </a:schemeClr>
                </a:solidFill>
              </a:rPr>
              <a:t>Verhaltensänderungen unterschiedlich schwer/ leicht</a:t>
            </a:r>
            <a:endParaRPr lang="en-US" altLang="en-US" sz="28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50830" y="1484784"/>
            <a:ext cx="209317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Individuelle Ebene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3" y="4509120"/>
            <a:ext cx="8737933" cy="228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6012160" y="5469424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187625" y="5472519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8064" y="5517232"/>
            <a:ext cx="432048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078930" y="6497960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195671" y="6457463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012160" y="6453336"/>
            <a:ext cx="432048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356992"/>
            <a:ext cx="7596737" cy="30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71800" y="1052736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Thank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</a:t>
            </a:r>
            <a:r>
              <a:rPr lang="de-DE" sz="2800" b="1" dirty="0" smtClean="0"/>
              <a:t>!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fritz@pik-potsdam.de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7384"/>
            <a:ext cx="10361057" cy="69127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339752" y="80396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chemeClr val="bg1"/>
                </a:solidFill>
              </a:rPr>
              <a:t>Thank</a:t>
            </a:r>
            <a:r>
              <a:rPr lang="de-DE" sz="4800" b="1" dirty="0" smtClean="0">
                <a:solidFill>
                  <a:schemeClr val="bg1"/>
                </a:solidFill>
              </a:rPr>
              <a:t> </a:t>
            </a:r>
            <a:r>
              <a:rPr lang="de-DE" sz="4800" b="1" dirty="0" err="1" smtClean="0">
                <a:solidFill>
                  <a:schemeClr val="bg1"/>
                </a:solidFill>
              </a:rPr>
              <a:t>you</a:t>
            </a:r>
            <a:r>
              <a:rPr lang="de-DE" sz="4800" b="1" dirty="0" smtClean="0">
                <a:solidFill>
                  <a:schemeClr val="bg1"/>
                </a:solidFill>
              </a:rPr>
              <a:t>!</a:t>
            </a:r>
            <a:endParaRPr lang="de-DE" sz="48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63688" y="56612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fritz@pik-potsdam.de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erneuerbareenergien.de/files/smthumbnaildata/lightboxdetail/3/7/4/8/0/9/windanlagen_deutschland_vertei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72722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8" t="9544" r="32750" b="7941"/>
          <a:stretch>
            <a:fillRect/>
          </a:stretch>
        </p:blipFill>
        <p:spPr bwMode="auto">
          <a:xfrm>
            <a:off x="4572000" y="697260"/>
            <a:ext cx="4604220" cy="604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462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Windkraftanlagen in Deutschland </a:t>
            </a:r>
            <a:br>
              <a:rPr lang="de-DE" sz="1600" b="1" dirty="0" smtClean="0"/>
            </a:br>
            <a:r>
              <a:rPr lang="de-DE" sz="1600" b="1" dirty="0" smtClean="0"/>
              <a:t>(BBSR 2014)</a:t>
            </a:r>
            <a:endParaRPr lang="de-DE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012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Local</a:t>
            </a:r>
            <a:r>
              <a:rPr lang="de-DE" b="1" dirty="0" smtClean="0"/>
              <a:t> </a:t>
            </a:r>
            <a:r>
              <a:rPr lang="de-DE" b="1" dirty="0" err="1" smtClean="0"/>
              <a:t>protests</a:t>
            </a:r>
            <a:r>
              <a:rPr lang="de-DE" b="1" dirty="0" smtClean="0"/>
              <a:t> </a:t>
            </a:r>
            <a:r>
              <a:rPr lang="de-DE" b="1" dirty="0" err="1" smtClean="0"/>
              <a:t>against</a:t>
            </a:r>
            <a:r>
              <a:rPr lang="de-DE" b="1" dirty="0" smtClean="0"/>
              <a:t> wind power in Germany</a:t>
            </a:r>
            <a:endParaRPr lang="de-DE" b="1" dirty="0"/>
          </a:p>
        </p:txBody>
      </p:sp>
      <p:sp>
        <p:nvSpPr>
          <p:cNvPr id="2" name="Rechteck 1"/>
          <p:cNvSpPr/>
          <p:nvPr/>
        </p:nvSpPr>
        <p:spPr>
          <a:xfrm>
            <a:off x="107504" y="44624"/>
            <a:ext cx="3168352" cy="652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7504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Wind power in Germany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940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964488" cy="360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173256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Laufzeit: 2013-2017</a:t>
            </a:r>
            <a:endParaRPr lang="de-DE" sz="1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96" y="3781196"/>
            <a:ext cx="7921625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FF9933"/>
                </a:solidFill>
                <a:latin typeface="Calibri" pitchFamily="34" charset="0"/>
              </a:rPr>
              <a:t>Projektleitung:</a:t>
            </a:r>
            <a:endParaRPr lang="en-US" altLang="de-DE" sz="1200" b="1" dirty="0">
              <a:solidFill>
                <a:srgbClr val="FF9933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200" dirty="0">
                <a:latin typeface="Calibri" pitchFamily="34" charset="0"/>
              </a:rPr>
              <a:t> </a:t>
            </a:r>
            <a:r>
              <a:rPr lang="en-US" altLang="de-DE" sz="1200" b="1" dirty="0">
                <a:latin typeface="Calibri" pitchFamily="34" charset="0"/>
              </a:rPr>
              <a:t>Potsdam-</a:t>
            </a:r>
            <a:r>
              <a:rPr lang="en-US" altLang="de-DE" sz="1200" b="1" dirty="0" err="1">
                <a:latin typeface="Calibri" pitchFamily="34" charset="0"/>
              </a:rPr>
              <a:t>Institut</a:t>
            </a:r>
            <a:r>
              <a:rPr lang="en-US" altLang="de-DE" sz="1200" b="1" dirty="0">
                <a:latin typeface="Calibri" pitchFamily="34" charset="0"/>
              </a:rPr>
              <a:t> </a:t>
            </a:r>
            <a:r>
              <a:rPr lang="en-US" altLang="de-DE" sz="1200" b="1" dirty="0" err="1">
                <a:latin typeface="Calibri" pitchFamily="34" charset="0"/>
              </a:rPr>
              <a:t>für</a:t>
            </a:r>
            <a:r>
              <a:rPr lang="en-US" altLang="de-DE" sz="1200" b="1" dirty="0">
                <a:latin typeface="Calibri" pitchFamily="34" charset="0"/>
              </a:rPr>
              <a:t> </a:t>
            </a:r>
            <a:r>
              <a:rPr lang="en-US" altLang="de-DE" sz="1200" b="1" dirty="0" err="1">
                <a:latin typeface="Calibri" pitchFamily="34" charset="0"/>
              </a:rPr>
              <a:t>Klimafolgenforschung</a:t>
            </a:r>
            <a:r>
              <a:rPr lang="en-US" altLang="de-DE" sz="1200" b="1" dirty="0">
                <a:latin typeface="Calibri" pitchFamily="34" charset="0"/>
              </a:rPr>
              <a:t> (PIK)</a:t>
            </a:r>
          </a:p>
          <a:p>
            <a:pPr>
              <a:spcBef>
                <a:spcPct val="50000"/>
              </a:spcBef>
            </a:pPr>
            <a:r>
              <a:rPr lang="en-US" altLang="de-DE" sz="1200" dirty="0">
                <a:latin typeface="Calibri" pitchFamily="34" charset="0"/>
              </a:rPr>
              <a:t>	</a:t>
            </a:r>
            <a:r>
              <a:rPr lang="en-US" altLang="de-DE" sz="1200" i="1" dirty="0">
                <a:latin typeface="Calibri" pitchFamily="34" charset="0"/>
              </a:rPr>
              <a:t>Dr. Fritz </a:t>
            </a:r>
            <a:r>
              <a:rPr lang="en-US" altLang="de-DE" sz="1200" i="1" dirty="0" err="1">
                <a:latin typeface="Calibri" pitchFamily="34" charset="0"/>
              </a:rPr>
              <a:t>Reusswig</a:t>
            </a:r>
            <a:r>
              <a:rPr lang="en-US" altLang="de-DE" sz="1200" i="1" dirty="0">
                <a:latin typeface="Calibri" pitchFamily="34" charset="0"/>
              </a:rPr>
              <a:t>, Ines </a:t>
            </a:r>
            <a:r>
              <a:rPr lang="en-US" altLang="de-DE" sz="1200" i="1" dirty="0" err="1">
                <a:latin typeface="Calibri" pitchFamily="34" charset="0"/>
              </a:rPr>
              <a:t>Heger</a:t>
            </a:r>
            <a:r>
              <a:rPr lang="en-US" altLang="de-DE" sz="1200" i="1" dirty="0">
                <a:latin typeface="Calibri" pitchFamily="34" charset="0"/>
              </a:rPr>
              <a:t>, Eva </a:t>
            </a:r>
            <a:r>
              <a:rPr lang="en-US" altLang="de-DE" sz="1200" i="1" dirty="0" err="1">
                <a:latin typeface="Calibri" pitchFamily="34" charset="0"/>
              </a:rPr>
              <a:t>Eichenauer</a:t>
            </a:r>
            <a:endParaRPr lang="de-DE" altLang="de-DE" sz="1200" i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de-DE" altLang="de-DE" sz="1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FF9933"/>
                </a:solidFill>
                <a:latin typeface="Calibri" pitchFamily="34" charset="0"/>
              </a:rPr>
              <a:t>Projektpartner:</a:t>
            </a:r>
          </a:p>
          <a:p>
            <a:pPr>
              <a:spcBef>
                <a:spcPct val="50000"/>
              </a:spcBef>
            </a:pPr>
            <a:endParaRPr lang="en-US" altLang="de-DE" sz="100" b="1" dirty="0">
              <a:solidFill>
                <a:srgbClr val="FF9933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200" dirty="0">
                <a:latin typeface="Calibri" pitchFamily="34" charset="0"/>
              </a:rPr>
              <a:t> </a:t>
            </a:r>
            <a:r>
              <a:rPr lang="en-US" altLang="de-DE" sz="1200" b="1" dirty="0">
                <a:latin typeface="Calibri" pitchFamily="34" charset="0"/>
              </a:rPr>
              <a:t>Christian-</a:t>
            </a:r>
            <a:r>
              <a:rPr lang="en-US" altLang="de-DE" sz="1200" b="1" dirty="0" err="1">
                <a:latin typeface="Calibri" pitchFamily="34" charset="0"/>
              </a:rPr>
              <a:t>Albrechts</a:t>
            </a:r>
            <a:r>
              <a:rPr lang="en-US" altLang="de-DE" sz="1200" b="1" dirty="0">
                <a:latin typeface="Calibri" pitchFamily="34" charset="0"/>
              </a:rPr>
              <a:t>-</a:t>
            </a:r>
            <a:r>
              <a:rPr lang="en-US" altLang="de-DE" sz="1200" b="1" dirty="0" err="1">
                <a:latin typeface="Calibri" pitchFamily="34" charset="0"/>
              </a:rPr>
              <a:t>Universität</a:t>
            </a:r>
            <a:r>
              <a:rPr lang="en-US" altLang="de-DE" sz="1200" b="1" dirty="0">
                <a:latin typeface="Calibri" pitchFamily="34" charset="0"/>
              </a:rPr>
              <a:t> </a:t>
            </a:r>
            <a:r>
              <a:rPr lang="en-US" altLang="de-DE" sz="1200" b="1" dirty="0" err="1">
                <a:latin typeface="Calibri" pitchFamily="34" charset="0"/>
              </a:rPr>
              <a:t>zu</a:t>
            </a:r>
            <a:r>
              <a:rPr lang="en-US" altLang="de-DE" sz="1200" b="1" dirty="0">
                <a:latin typeface="Calibri" pitchFamily="34" charset="0"/>
              </a:rPr>
              <a:t> Kiel</a:t>
            </a:r>
            <a:r>
              <a:rPr lang="en-US" altLang="de-DE" sz="1200" dirty="0">
                <a:latin typeface="Calibri" pitchFamily="34" charset="0"/>
              </a:rPr>
              <a:t>, </a:t>
            </a:r>
            <a:r>
              <a:rPr lang="en-US" altLang="de-DE" sz="1200" dirty="0" err="1">
                <a:latin typeface="Calibri" pitchFamily="34" charset="0"/>
              </a:rPr>
              <a:t>Umweltethik</a:t>
            </a:r>
            <a:endParaRPr lang="en-US" altLang="de-DE" sz="12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1200" dirty="0">
                <a:latin typeface="Calibri" pitchFamily="34" charset="0"/>
              </a:rPr>
              <a:t>	</a:t>
            </a:r>
            <a:r>
              <a:rPr lang="en-US" altLang="de-DE" sz="1200" i="1" dirty="0">
                <a:latin typeface="Calibri" pitchFamily="34" charset="0"/>
              </a:rPr>
              <a:t>Prof. Dr. Konrad </a:t>
            </a:r>
            <a:r>
              <a:rPr lang="en-US" altLang="de-DE" sz="1200" i="1" dirty="0" err="1">
                <a:latin typeface="Calibri" pitchFamily="34" charset="0"/>
              </a:rPr>
              <a:t>Ott</a:t>
            </a:r>
            <a:r>
              <a:rPr lang="en-US" altLang="de-DE" sz="1200" i="1" dirty="0">
                <a:latin typeface="Calibri" pitchFamily="34" charset="0"/>
              </a:rPr>
              <a:t>, Florian Braun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200" dirty="0">
                <a:latin typeface="Calibri" pitchFamily="34" charset="0"/>
              </a:rPr>
              <a:t> </a:t>
            </a:r>
            <a:r>
              <a:rPr lang="en-US" altLang="de-DE" sz="1200" b="1" dirty="0" err="1">
                <a:latin typeface="Calibri" pitchFamily="34" charset="0"/>
              </a:rPr>
              <a:t>Universität</a:t>
            </a:r>
            <a:r>
              <a:rPr lang="en-US" altLang="de-DE" sz="1200" b="1" dirty="0">
                <a:latin typeface="Calibri" pitchFamily="34" charset="0"/>
              </a:rPr>
              <a:t> Potsdam</a:t>
            </a:r>
            <a:r>
              <a:rPr lang="en-US" altLang="de-DE" sz="1200" dirty="0">
                <a:latin typeface="Calibri" pitchFamily="34" charset="0"/>
              </a:rPr>
              <a:t>, </a:t>
            </a:r>
            <a:r>
              <a:rPr lang="en-US" altLang="de-DE" sz="1200" dirty="0" err="1" smtClean="0">
                <a:latin typeface="Calibri" pitchFamily="34" charset="0"/>
              </a:rPr>
              <a:t>Verwaltungswissenschaft</a:t>
            </a:r>
            <a:endParaRPr lang="en-US" altLang="de-DE" sz="12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1200" dirty="0">
                <a:latin typeface="Calibri" pitchFamily="34" charset="0"/>
              </a:rPr>
              <a:t>	</a:t>
            </a:r>
            <a:r>
              <a:rPr lang="en-US" altLang="de-DE" sz="1200" i="1" dirty="0">
                <a:latin typeface="Calibri" pitchFamily="34" charset="0"/>
              </a:rPr>
              <a:t>Prof. Dr. </a:t>
            </a:r>
            <a:r>
              <a:rPr lang="en-US" altLang="de-DE" sz="1200" i="1" dirty="0" err="1">
                <a:latin typeface="Calibri" pitchFamily="34" charset="0"/>
              </a:rPr>
              <a:t>Jochen</a:t>
            </a:r>
            <a:r>
              <a:rPr lang="en-US" altLang="de-DE" sz="1200" i="1" dirty="0">
                <a:latin typeface="Calibri" pitchFamily="34" charset="0"/>
              </a:rPr>
              <a:t> </a:t>
            </a:r>
            <a:r>
              <a:rPr lang="en-US" altLang="de-DE" sz="1200" i="1" dirty="0" err="1">
                <a:latin typeface="Calibri" pitchFamily="34" charset="0"/>
              </a:rPr>
              <a:t>Franzke</a:t>
            </a:r>
            <a:r>
              <a:rPr lang="en-US" altLang="de-DE" sz="1200" i="1" dirty="0">
                <a:latin typeface="Calibri" pitchFamily="34" charset="0"/>
              </a:rPr>
              <a:t>, Thomas </a:t>
            </a:r>
            <a:r>
              <a:rPr lang="en-US" altLang="de-DE" sz="1200" i="1" dirty="0" err="1">
                <a:latin typeface="Calibri" pitchFamily="34" charset="0"/>
              </a:rPr>
              <a:t>Ludewig</a:t>
            </a:r>
            <a:endParaRPr lang="en-US" altLang="de-DE" sz="1200" i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200" dirty="0">
                <a:latin typeface="Calibri" pitchFamily="34" charset="0"/>
              </a:rPr>
              <a:t> </a:t>
            </a:r>
            <a:r>
              <a:rPr lang="en-US" altLang="de-DE" sz="1200" b="1" dirty="0" err="1">
                <a:latin typeface="Calibri" pitchFamily="34" charset="0"/>
              </a:rPr>
              <a:t>Institut</a:t>
            </a:r>
            <a:r>
              <a:rPr lang="en-US" altLang="de-DE" sz="1200" b="1" dirty="0">
                <a:latin typeface="Calibri" pitchFamily="34" charset="0"/>
              </a:rPr>
              <a:t> </a:t>
            </a:r>
            <a:r>
              <a:rPr lang="en-US" altLang="de-DE" sz="1200" b="1" dirty="0" err="1">
                <a:latin typeface="Calibri" pitchFamily="34" charset="0"/>
              </a:rPr>
              <a:t>Raum</a:t>
            </a:r>
            <a:r>
              <a:rPr lang="en-US" altLang="de-DE" sz="1200" b="1" dirty="0">
                <a:latin typeface="Calibri" pitchFamily="34" charset="0"/>
              </a:rPr>
              <a:t> und </a:t>
            </a:r>
            <a:r>
              <a:rPr lang="en-US" altLang="de-DE" sz="1200" b="1" dirty="0" err="1">
                <a:latin typeface="Calibri" pitchFamily="34" charset="0"/>
              </a:rPr>
              <a:t>Energie</a:t>
            </a:r>
            <a:r>
              <a:rPr lang="en-US" altLang="de-DE" sz="1200" dirty="0">
                <a:latin typeface="Calibri" pitchFamily="34" charset="0"/>
              </a:rPr>
              <a:t>, </a:t>
            </a:r>
            <a:r>
              <a:rPr lang="en-US" altLang="de-DE" sz="1200" dirty="0" err="1" smtClean="0">
                <a:latin typeface="Calibri" pitchFamily="34" charset="0"/>
              </a:rPr>
              <a:t>Planung</a:t>
            </a:r>
            <a:r>
              <a:rPr lang="en-US" altLang="de-DE" sz="1200" dirty="0" smtClean="0">
                <a:latin typeface="Calibri" pitchFamily="34" charset="0"/>
              </a:rPr>
              <a:t>, </a:t>
            </a:r>
            <a:r>
              <a:rPr lang="en-US" altLang="de-DE" sz="1200" dirty="0" err="1">
                <a:latin typeface="Calibri" pitchFamily="34" charset="0"/>
              </a:rPr>
              <a:t>Kommunikation</a:t>
            </a:r>
            <a:r>
              <a:rPr lang="en-US" altLang="de-DE" sz="1200" dirty="0">
                <a:latin typeface="Calibri" pitchFamily="34" charset="0"/>
              </a:rPr>
              <a:t>, </a:t>
            </a:r>
            <a:r>
              <a:rPr lang="en-US" altLang="de-DE" sz="1200" dirty="0" err="1" smtClean="0">
                <a:latin typeface="Calibri" pitchFamily="34" charset="0"/>
              </a:rPr>
              <a:t>Prozessmanagement</a:t>
            </a:r>
            <a:endParaRPr lang="en-US" altLang="de-DE" sz="12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1200" dirty="0">
                <a:latin typeface="Calibri" pitchFamily="34" charset="0"/>
              </a:rPr>
              <a:t>	</a:t>
            </a:r>
            <a:r>
              <a:rPr lang="en-US" altLang="de-DE" sz="1200" i="1" dirty="0" err="1">
                <a:latin typeface="Calibri" pitchFamily="34" charset="0"/>
              </a:rPr>
              <a:t>Katrin</a:t>
            </a:r>
            <a:r>
              <a:rPr lang="en-US" altLang="de-DE" sz="1200" i="1" dirty="0">
                <a:latin typeface="Calibri" pitchFamily="34" charset="0"/>
              </a:rPr>
              <a:t> </a:t>
            </a:r>
            <a:r>
              <a:rPr lang="en-US" altLang="de-DE" sz="1200" i="1" dirty="0" err="1">
                <a:latin typeface="Calibri" pitchFamily="34" charset="0"/>
              </a:rPr>
              <a:t>Fahrenkrug</a:t>
            </a:r>
            <a:r>
              <a:rPr lang="en-US" altLang="de-DE" sz="1200" i="1" dirty="0">
                <a:latin typeface="Calibri" pitchFamily="34" charset="0"/>
              </a:rPr>
              <a:t>, Dr. Michael </a:t>
            </a:r>
            <a:r>
              <a:rPr lang="en-US" altLang="de-DE" sz="1200" i="1" dirty="0" smtClean="0">
                <a:latin typeface="Calibri" pitchFamily="34" charset="0"/>
              </a:rPr>
              <a:t>Melzer, </a:t>
            </a:r>
            <a:r>
              <a:rPr lang="en-US" altLang="de-DE" sz="1200" i="1" dirty="0" err="1" smtClean="0">
                <a:latin typeface="Calibri" pitchFamily="34" charset="0"/>
              </a:rPr>
              <a:t>Teike</a:t>
            </a:r>
            <a:r>
              <a:rPr lang="en-US" altLang="de-DE" sz="1200" i="1" dirty="0" smtClean="0">
                <a:latin typeface="Calibri" pitchFamily="34" charset="0"/>
              </a:rPr>
              <a:t> </a:t>
            </a:r>
            <a:r>
              <a:rPr lang="en-US" altLang="de-DE" sz="1200" i="1" dirty="0" err="1" smtClean="0">
                <a:latin typeface="Calibri" pitchFamily="34" charset="0"/>
              </a:rPr>
              <a:t>Scheepmaker</a:t>
            </a:r>
            <a:endParaRPr lang="en-US" altLang="de-DE" sz="1200" i="1" dirty="0">
              <a:latin typeface="Calibri" pitchFamily="34" charset="0"/>
            </a:endParaRPr>
          </a:p>
        </p:txBody>
      </p:sp>
      <p:pic>
        <p:nvPicPr>
          <p:cNvPr id="7" name="Picture 17" descr="B_en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0"/>
          <a:stretch>
            <a:fillRect/>
          </a:stretch>
        </p:blipFill>
        <p:spPr bwMode="auto">
          <a:xfrm>
            <a:off x="4763728" y="4039316"/>
            <a:ext cx="979811" cy="4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aktivertierschutz.com/wp-content/uploads/2012/09/logo_uni-k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07" y="4883919"/>
            <a:ext cx="644254" cy="4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uni-potsdam.de/romanistik/ette/images/logo_u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93" y="5484853"/>
            <a:ext cx="582068" cy="5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flaechenhandel.de/fileadmin/_processed_/csm_Raum_und_Energie_Logo_RGB_6c9365647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52" y="6237312"/>
            <a:ext cx="504032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37848"/>
            <a:ext cx="2634058" cy="32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409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31640" y="1166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Engelsbrand wind power plant: </a:t>
            </a:r>
            <a:r>
              <a:rPr lang="de-DE" b="1" dirty="0" err="1" smtClean="0"/>
              <a:t>Conflict</a:t>
            </a:r>
            <a:r>
              <a:rPr lang="de-DE" b="1" dirty="0" smtClean="0"/>
              <a:t> </a:t>
            </a:r>
            <a:r>
              <a:rPr lang="de-DE" b="1" dirty="0" err="1" smtClean="0"/>
              <a:t>intensity</a:t>
            </a:r>
            <a:r>
              <a:rPr lang="de-DE" b="1" dirty="0" smtClean="0"/>
              <a:t> </a:t>
            </a:r>
            <a:r>
              <a:rPr lang="de-DE" b="1" dirty="0" err="1" smtClean="0"/>
              <a:t>over</a:t>
            </a:r>
            <a:r>
              <a:rPr lang="de-DE" b="1" dirty="0" smtClean="0"/>
              <a:t> time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107504" y="4077072"/>
            <a:ext cx="1008112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07504" y="3573016"/>
            <a:ext cx="1008112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7504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Citizen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involvement</a:t>
            </a:r>
            <a:endParaRPr lang="de-DE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5496" y="40262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Adminsitrative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process</a:t>
            </a:r>
            <a:endParaRPr lang="de-DE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39" y="4758114"/>
            <a:ext cx="2700709" cy="20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2059"/>
            <a:ext cx="2591575" cy="206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70" y="4818087"/>
            <a:ext cx="2833290" cy="192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8" y="404664"/>
            <a:ext cx="1195141" cy="13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8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35496" y="260648"/>
            <a:ext cx="9073008" cy="6525344"/>
            <a:chOff x="35496" y="260648"/>
            <a:chExt cx="9073008" cy="6525344"/>
          </a:xfrm>
        </p:grpSpPr>
        <p:pic>
          <p:nvPicPr>
            <p:cNvPr id="4" name="Grafik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260648"/>
              <a:ext cx="9073008" cy="6525344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187624" y="404664"/>
              <a:ext cx="6696744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67544" y="647110"/>
              <a:ext cx="8496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‚I </a:t>
              </a:r>
              <a:r>
                <a:rPr lang="de-DE" sz="2800" b="1" dirty="0" err="1" smtClean="0"/>
                <a:t>would</a:t>
              </a:r>
              <a:r>
                <a:rPr lang="de-DE" sz="2800" b="1" dirty="0" smtClean="0"/>
                <a:t> </a:t>
              </a:r>
              <a:r>
                <a:rPr lang="de-DE" sz="2800" b="1" dirty="0" err="1" smtClean="0"/>
                <a:t>accept</a:t>
              </a:r>
              <a:r>
                <a:rPr lang="de-DE" sz="2800" b="1" dirty="0" smtClean="0"/>
                <a:t> wind power in </a:t>
              </a:r>
              <a:r>
                <a:rPr lang="de-DE" sz="2800" b="1" dirty="0" err="1" smtClean="0"/>
                <a:t>my</a:t>
              </a:r>
              <a:r>
                <a:rPr lang="de-DE" sz="2800" b="1" dirty="0" smtClean="0"/>
                <a:t> </a:t>
              </a:r>
              <a:r>
                <a:rPr lang="de-DE" sz="2800" b="1" dirty="0" err="1" smtClean="0"/>
                <a:t>neighbourhood</a:t>
              </a:r>
              <a:r>
                <a:rPr lang="de-DE" sz="2800" b="1" dirty="0" smtClean="0"/>
                <a:t> </a:t>
              </a:r>
              <a:r>
                <a:rPr lang="de-DE" sz="2800" b="1" dirty="0" err="1" smtClean="0"/>
                <a:t>if</a:t>
              </a:r>
              <a:r>
                <a:rPr lang="de-DE" sz="2800" b="1" dirty="0" smtClean="0"/>
                <a:t>….‘</a:t>
              </a: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411760" y="5877272"/>
              <a:ext cx="2124236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555776" y="587727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ET </a:t>
              </a:r>
              <a:r>
                <a:rPr lang="de-DE" sz="1400" b="1" dirty="0" err="1" smtClean="0"/>
                <a:t>critics</a:t>
              </a:r>
              <a:r>
                <a:rPr lang="de-DE" sz="1400" b="1" dirty="0" smtClean="0"/>
                <a:t> at a </a:t>
              </a:r>
              <a:r>
                <a:rPr lang="de-DE" sz="1400" b="1" dirty="0" err="1" smtClean="0"/>
                <a:t>general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level</a:t>
              </a:r>
              <a:endParaRPr lang="de-DE" sz="1400" b="1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076056" y="5877272"/>
              <a:ext cx="108012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20072" y="5893531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 smtClean="0"/>
                <a:t>Local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activists</a:t>
              </a:r>
              <a:endParaRPr lang="de-DE" sz="1400" b="1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07504" y="4221088"/>
              <a:ext cx="165618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7524" y="4221088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/>
                <a:t>No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health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risks</a:t>
              </a:r>
              <a:endParaRPr lang="de-DE" sz="1600" b="1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763688" y="4221088"/>
              <a:ext cx="1368152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583668" y="4221088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/>
                <a:t>Monetary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benefits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for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me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or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my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community</a:t>
              </a:r>
              <a:endParaRPr lang="de-DE" sz="1600" b="1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203848" y="4221088"/>
              <a:ext cx="1332148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17438" y="4254187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/>
                <a:t>Climate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change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mitigation</a:t>
              </a:r>
              <a:endParaRPr lang="de-DE" sz="1600" b="1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716016" y="4221088"/>
              <a:ext cx="1080120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572000" y="4254186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/>
                <a:t>Nature </a:t>
              </a:r>
              <a:r>
                <a:rPr lang="de-DE" sz="1600" b="1" dirty="0" err="1" smtClean="0"/>
                <a:t>conservation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ensured</a:t>
              </a:r>
              <a:endParaRPr lang="de-DE" sz="1600" b="1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5940152" y="4221088"/>
              <a:ext cx="1584176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154688" y="4254187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/>
                <a:t>Reform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public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participation</a:t>
              </a:r>
              <a:endParaRPr lang="de-DE" sz="1600" b="1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7524328" y="4221088"/>
              <a:ext cx="144016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60332" y="4344198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/>
                <a:t>Never</a:t>
              </a:r>
              <a:endParaRPr lang="de-D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1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424936" cy="576064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Political </a:t>
            </a:r>
            <a:r>
              <a:rPr lang="de-DE" sz="3600" b="1" dirty="0" err="1" smtClean="0"/>
              <a:t>party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preferences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ET </a:t>
            </a:r>
            <a:r>
              <a:rPr lang="de-DE" sz="3600" b="1" dirty="0" err="1" smtClean="0"/>
              <a:t>critics</a:t>
            </a:r>
            <a:endParaRPr lang="de-DE" sz="3600" b="1" dirty="0"/>
          </a:p>
        </p:txBody>
      </p:sp>
      <p:sp>
        <p:nvSpPr>
          <p:cNvPr id="4" name="Rechteck 3"/>
          <p:cNvSpPr/>
          <p:nvPr/>
        </p:nvSpPr>
        <p:spPr>
          <a:xfrm>
            <a:off x="1547664" y="1124744"/>
            <a:ext cx="65527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55576" y="9807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 ET in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smtClean="0">
                <a:latin typeface="Times New Roman"/>
                <a:cs typeface="Times New Roman"/>
              </a:rPr>
              <a:t>≈</a:t>
            </a:r>
            <a:r>
              <a:rPr lang="de-DE" dirty="0" smtClean="0"/>
              <a:t> 90%, </a:t>
            </a:r>
            <a:r>
              <a:rPr lang="de-DE" b="1" dirty="0" smtClean="0"/>
              <a:t>contra</a:t>
            </a:r>
            <a:r>
              <a:rPr lang="de-DE" dirty="0" smtClean="0"/>
              <a:t> ET in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smtClean="0">
                <a:latin typeface="Times New Roman"/>
                <a:cs typeface="Times New Roman"/>
              </a:rPr>
              <a:t>≈ </a:t>
            </a:r>
            <a:r>
              <a:rPr lang="de-DE" b="1" dirty="0" smtClean="0"/>
              <a:t>10%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16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4000" b="1" dirty="0" err="1" smtClean="0"/>
              <a:t>Populism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and</a:t>
            </a:r>
            <a:r>
              <a:rPr lang="de-DE" sz="4000" b="1" dirty="0" smtClean="0"/>
              <a:t> </a:t>
            </a:r>
            <a:r>
              <a:rPr lang="de-DE" sz="4000" b="1" dirty="0" smtClean="0"/>
              <a:t>AfD</a:t>
            </a:r>
            <a:endParaRPr lang="de-DE" sz="4000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de-DE" sz="1800" dirty="0" err="1" smtClean="0"/>
              <a:t>Criticism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politics</a:t>
            </a:r>
            <a:r>
              <a:rPr lang="de-DE" sz="1800" dirty="0" smtClean="0"/>
              <a:t> 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alternative (</a:t>
            </a:r>
            <a:r>
              <a:rPr lang="de-DE" sz="1800" dirty="0" err="1" smtClean="0"/>
              <a:t>anti</a:t>
            </a:r>
            <a:r>
              <a:rPr lang="de-DE" sz="1800" dirty="0" smtClean="0"/>
              <a:t> TINA)</a:t>
            </a:r>
            <a:endParaRPr lang="de-DE" sz="1800" dirty="0" smtClean="0"/>
          </a:p>
          <a:p>
            <a:r>
              <a:rPr lang="de-DE" sz="1800" dirty="0" smtClean="0"/>
              <a:t>Anti </a:t>
            </a:r>
            <a:r>
              <a:rPr lang="de-DE" sz="1800" dirty="0" err="1" smtClean="0"/>
              <a:t>elitism</a:t>
            </a:r>
            <a:r>
              <a:rPr lang="de-DE" sz="1800" dirty="0" smtClean="0"/>
              <a:t> (</a:t>
            </a:r>
            <a:r>
              <a:rPr lang="de-DE" sz="1800" dirty="0" err="1" smtClean="0"/>
              <a:t>detached</a:t>
            </a:r>
            <a:r>
              <a:rPr lang="de-DE" sz="1800" dirty="0" smtClean="0"/>
              <a:t>, </a:t>
            </a:r>
            <a:r>
              <a:rPr lang="de-DE" sz="1800" dirty="0" err="1" smtClean="0"/>
              <a:t>incompetent</a:t>
            </a:r>
            <a:r>
              <a:rPr lang="de-DE" sz="1800" dirty="0" smtClean="0"/>
              <a:t>, </a:t>
            </a:r>
            <a:r>
              <a:rPr lang="de-DE" sz="1800" dirty="0" err="1" smtClean="0"/>
              <a:t>corrupt</a:t>
            </a:r>
            <a:r>
              <a:rPr lang="de-DE" sz="1800" dirty="0" smtClean="0"/>
              <a:t> </a:t>
            </a:r>
            <a:r>
              <a:rPr lang="de-DE" sz="1800" dirty="0" smtClean="0"/>
              <a:t>korrupt…)</a:t>
            </a:r>
          </a:p>
          <a:p>
            <a:r>
              <a:rPr lang="de-DE" sz="1800" dirty="0" smtClean="0"/>
              <a:t>Anti </a:t>
            </a:r>
            <a:r>
              <a:rPr lang="de-DE" sz="1800" dirty="0" err="1" smtClean="0"/>
              <a:t>intellectualism</a:t>
            </a:r>
            <a:r>
              <a:rPr lang="de-DE" sz="1800" dirty="0" smtClean="0"/>
              <a:t> </a:t>
            </a:r>
            <a:r>
              <a:rPr lang="de-DE" sz="1800" dirty="0" smtClean="0"/>
              <a:t>(„Common </a:t>
            </a:r>
            <a:r>
              <a:rPr lang="de-DE" sz="1800" dirty="0"/>
              <a:t>sense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 smtClean="0"/>
              <a:t>allright</a:t>
            </a:r>
            <a:r>
              <a:rPr lang="de-DE" sz="1800" dirty="0" smtClean="0"/>
              <a:t>“, „</a:t>
            </a:r>
            <a:r>
              <a:rPr lang="de-DE" sz="1800" dirty="0" err="1" smtClean="0"/>
              <a:t>debunking</a:t>
            </a:r>
            <a:r>
              <a:rPr lang="de-DE" sz="1800" dirty="0" smtClean="0"/>
              <a:t>“ </a:t>
            </a:r>
            <a:r>
              <a:rPr lang="de-DE" sz="1800" dirty="0" err="1" smtClean="0"/>
              <a:t>science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experts</a:t>
            </a:r>
            <a:r>
              <a:rPr lang="de-DE" sz="1800" dirty="0" smtClean="0"/>
              <a:t>)</a:t>
            </a:r>
            <a:endParaRPr lang="de-DE" sz="1800" dirty="0" smtClean="0"/>
          </a:p>
          <a:p>
            <a:r>
              <a:rPr lang="de-DE" sz="1800" dirty="0" smtClean="0"/>
              <a:t>Anti </a:t>
            </a:r>
            <a:r>
              <a:rPr lang="de-DE" sz="1800" dirty="0" err="1" smtClean="0"/>
              <a:t>politics</a:t>
            </a:r>
            <a:r>
              <a:rPr lang="de-DE" sz="1800" dirty="0" smtClean="0"/>
              <a:t>/ </a:t>
            </a:r>
            <a:r>
              <a:rPr lang="de-DE" sz="1800" dirty="0" err="1" smtClean="0"/>
              <a:t>institutional</a:t>
            </a:r>
            <a:r>
              <a:rPr lang="de-DE" sz="1800" dirty="0" smtClean="0"/>
              <a:t> </a:t>
            </a:r>
            <a:r>
              <a:rPr lang="de-DE" sz="1800" dirty="0" err="1" smtClean="0"/>
              <a:t>skepticism</a:t>
            </a:r>
            <a:endParaRPr lang="de-DE" sz="1800" dirty="0" smtClean="0"/>
          </a:p>
          <a:p>
            <a:r>
              <a:rPr lang="de-DE" sz="1800" dirty="0" smtClean="0"/>
              <a:t>„(</a:t>
            </a:r>
            <a:r>
              <a:rPr lang="de-DE" sz="1800" dirty="0" err="1" smtClean="0"/>
              <a:t>Only</a:t>
            </a:r>
            <a:r>
              <a:rPr lang="de-DE" sz="1800" dirty="0" smtClean="0"/>
              <a:t>)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people</a:t>
            </a:r>
            <a:r>
              <a:rPr lang="de-DE" sz="1800" dirty="0" smtClean="0"/>
              <a:t>“ –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against</a:t>
            </a:r>
            <a:r>
              <a:rPr lang="de-DE" sz="1800" dirty="0" smtClean="0"/>
              <a:t> </a:t>
            </a:r>
            <a:r>
              <a:rPr lang="de-DE" sz="1800" dirty="0" err="1" smtClean="0"/>
              <a:t>majorities</a:t>
            </a:r>
            <a:endParaRPr lang="de-DE" sz="1800" dirty="0" smtClean="0"/>
          </a:p>
          <a:p>
            <a:r>
              <a:rPr lang="de-DE" sz="1800" dirty="0" smtClean="0"/>
              <a:t>Polarisation, </a:t>
            </a:r>
            <a:r>
              <a:rPr lang="de-DE" sz="1800" dirty="0" err="1" smtClean="0"/>
              <a:t>personalisation</a:t>
            </a:r>
            <a:r>
              <a:rPr lang="de-DE" sz="1800" dirty="0" smtClean="0"/>
              <a:t>, </a:t>
            </a:r>
            <a:r>
              <a:rPr lang="de-DE" sz="1800" dirty="0" err="1" smtClean="0"/>
              <a:t>emotionalisation</a:t>
            </a:r>
            <a:endParaRPr lang="de-DE" sz="1800" dirty="0" smtClean="0"/>
          </a:p>
          <a:p>
            <a:r>
              <a:rPr lang="de-DE" sz="1800" dirty="0" smtClean="0"/>
              <a:t>De-</a:t>
            </a:r>
            <a:r>
              <a:rPr lang="de-DE" sz="1800" dirty="0" err="1" smtClean="0"/>
              <a:t>bunking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media</a:t>
            </a:r>
            <a:r>
              <a:rPr lang="de-DE" sz="1800" dirty="0" smtClean="0"/>
              <a:t> (</a:t>
            </a:r>
            <a:r>
              <a:rPr lang="de-DE" sz="1800" dirty="0" err="1" smtClean="0"/>
              <a:t>mainstreamed</a:t>
            </a:r>
            <a:r>
              <a:rPr lang="de-DE" sz="1800" dirty="0" smtClean="0"/>
              <a:t>, </a:t>
            </a:r>
            <a:r>
              <a:rPr lang="de-DE" sz="1800" dirty="0" err="1" smtClean="0"/>
              <a:t>manipulated</a:t>
            </a:r>
            <a:r>
              <a:rPr lang="de-DE" sz="1800" dirty="0" smtClean="0"/>
              <a:t>…)</a:t>
            </a:r>
            <a:endParaRPr lang="de-DE" sz="1800" dirty="0" smtClean="0"/>
          </a:p>
          <a:p>
            <a:endParaRPr lang="de-DE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1907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04" y="3356992"/>
            <a:ext cx="4152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04" y="2308480"/>
            <a:ext cx="4152900" cy="9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027612" y="2317272"/>
            <a:ext cx="696516" cy="175624"/>
          </a:xfrm>
          <a:prstGeom prst="rect">
            <a:avLst/>
          </a:prstGeom>
          <a:solidFill>
            <a:srgbClr val="74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Wo wurde AfD gewählt?: In den dunkelblauen Wahlkreisen holte die AfD 15,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10" y="149222"/>
            <a:ext cx="6520138" cy="65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47667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Federal </a:t>
            </a:r>
            <a:r>
              <a:rPr lang="de-DE" sz="2400" b="1" dirty="0" err="1" smtClean="0"/>
              <a:t>elections</a:t>
            </a:r>
            <a:r>
              <a:rPr lang="de-DE" sz="2400" b="1" dirty="0" smtClean="0"/>
              <a:t> 2017, </a:t>
            </a:r>
            <a:br>
              <a:rPr lang="de-DE" sz="2400" b="1" dirty="0" smtClean="0"/>
            </a:br>
            <a:r>
              <a:rPr lang="de-DE" sz="2400" b="1" dirty="0" smtClean="0"/>
              <a:t>AfD </a:t>
            </a:r>
            <a:r>
              <a:rPr lang="de-DE" sz="2400" b="1" dirty="0" err="1" smtClean="0"/>
              <a:t>results</a:t>
            </a:r>
            <a:endParaRPr lang="de-DE" sz="2400" b="1" dirty="0"/>
          </a:p>
        </p:txBody>
      </p:sp>
      <p:sp>
        <p:nvSpPr>
          <p:cNvPr id="3" name="Rechteck 2"/>
          <p:cNvSpPr/>
          <p:nvPr/>
        </p:nvSpPr>
        <p:spPr>
          <a:xfrm>
            <a:off x="7348533" y="6464369"/>
            <a:ext cx="1632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Source</a:t>
            </a:r>
            <a:r>
              <a:rPr lang="de-DE" sz="1200" dirty="0" smtClean="0"/>
              <a:t>: </a:t>
            </a:r>
            <a:r>
              <a:rPr lang="de-DE" sz="1200" dirty="0"/>
              <a:t>SPIEGEL Online</a:t>
            </a:r>
          </a:p>
        </p:txBody>
      </p:sp>
    </p:spTree>
    <p:extLst>
      <p:ext uri="{BB962C8B-B14F-4D97-AF65-F5344CB8AC3E}">
        <p14:creationId xmlns:p14="http://schemas.microsoft.com/office/powerpoint/2010/main" val="8241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Bildschirmpräsentation (4:3)</PresentationFormat>
  <Paragraphs>145</Paragraphs>
  <Slides>21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Against and with the wind  Local Opposition to and support for the German Energiewende (ET)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Political party preferences of ET critics</vt:lpstr>
      <vt:lpstr>Populism and AfD</vt:lpstr>
      <vt:lpstr>PowerPoint-Präsentation</vt:lpstr>
      <vt:lpstr>PowerPoint-Präsentation</vt:lpstr>
      <vt:lpstr>PowerPoint-Präsentation</vt:lpstr>
      <vt:lpstr>Structural fit</vt:lpstr>
      <vt:lpstr>PowerPoint-Präsentation</vt:lpstr>
      <vt:lpstr>Populism as a chance?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Erste Antworten…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Fritz Reusswig</dc:creator>
  <cp:lastModifiedBy>Fritz Reusswig</cp:lastModifiedBy>
  <cp:revision>25</cp:revision>
  <dcterms:created xsi:type="dcterms:W3CDTF">2018-10-18T05:54:59Z</dcterms:created>
  <dcterms:modified xsi:type="dcterms:W3CDTF">2018-11-22T09:54:04Z</dcterms:modified>
</cp:coreProperties>
</file>