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/>
    <p:restoredTop sz="47235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-1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A15AF-351C-704A-9B42-5223DDD40492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D5D04-1A40-2A4A-AAE2-C96DFBFFD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Exploratory Research aims to enable the JRC scientific and technical staff to pursue ambitious research projects and activities, without the requirement to address specific policy requests.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Exploratory research is a systematic scientific approach which verifies whether an idea is worthwhile studying or not. It does not aim to provide a final and conclusive answer to a certain scientific question, but rather aims at exploring a research topic with varying levels of depth.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D5D04-1A40-2A4A-AAE2-C96DFBFFD8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9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1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ster A4-landscape_JRC-tree_yellow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"/>
          <a:stretch>
            <a:fillRect/>
          </a:stretch>
        </p:blipFill>
        <p:spPr bwMode="auto">
          <a:xfrm>
            <a:off x="0" y="981075"/>
            <a:ext cx="12192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73051"/>
            <a:ext cx="191981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8" y="6440488"/>
            <a:ext cx="840316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6479117" y="5589588"/>
            <a:ext cx="523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altLang="en-US" sz="1600">
                <a:solidFill>
                  <a:srgbClr val="164194"/>
                </a:solidFill>
                <a:ea typeface="ＭＳ Ｐゴシック" charset="-128"/>
              </a:rPr>
              <a:t>Joint Research Centre</a:t>
            </a:r>
          </a:p>
          <a:p>
            <a:pPr eaLnBrk="0" hangingPunct="0">
              <a:lnSpc>
                <a:spcPct val="110000"/>
              </a:lnSpc>
            </a:pPr>
            <a:r>
              <a:rPr lang="en-GB" altLang="en-US" sz="1200" b="0">
                <a:solidFill>
                  <a:srgbClr val="164194"/>
                </a:solidFill>
                <a:ea typeface="ＭＳ Ｐゴシック" charset="-128"/>
              </a:rPr>
              <a:t>the European Commission's </a:t>
            </a:r>
            <a:br>
              <a:rPr lang="en-GB" altLang="en-US" sz="1200" b="0">
                <a:solidFill>
                  <a:srgbClr val="164194"/>
                </a:solidFill>
                <a:ea typeface="ＭＳ Ｐゴシック" charset="-128"/>
              </a:rPr>
            </a:br>
            <a:r>
              <a:rPr lang="en-GB" altLang="en-US" sz="1200" b="0">
                <a:solidFill>
                  <a:srgbClr val="164194"/>
                </a:solidFill>
                <a:ea typeface="ＭＳ Ｐゴシック" charset="-128"/>
              </a:rPr>
              <a:t>in-house science service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9766" y="1628800"/>
            <a:ext cx="5088841" cy="1944216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9117" y="3645024"/>
            <a:ext cx="5089491" cy="136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81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450" b="83312"/>
          <a:stretch/>
        </p:blipFill>
        <p:spPr>
          <a:xfrm>
            <a:off x="-307295" y="1"/>
            <a:ext cx="12509292" cy="692545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73051"/>
            <a:ext cx="191981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3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9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2F62-82A2-2144-8003-BD2BC438E36C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A68A-C500-F440-8609-DB8BB39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1" y="1676400"/>
            <a:ext cx="4479925" cy="1752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venir Book"/>
                <a:cs typeface="Avenir Book"/>
              </a:rPr>
              <a:t>Local Communities and Social Innovation for the Energy Transition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6229" y="4129791"/>
            <a:ext cx="37529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i="1" dirty="0" smtClean="0">
                <a:solidFill>
                  <a:schemeClr val="bg2">
                    <a:lumMod val="50000"/>
                  </a:schemeClr>
                </a:solidFill>
                <a:latin typeface="Avenir Book"/>
                <a:ea typeface="MS PGothic" charset="0"/>
                <a:cs typeface="Avenir Book"/>
              </a:rPr>
              <a:t>Workshop</a:t>
            </a:r>
          </a:p>
          <a:p>
            <a:pPr>
              <a:defRPr/>
            </a:pPr>
            <a:endParaRPr lang="en-GB" sz="1400" i="1" dirty="0" smtClean="0">
              <a:solidFill>
                <a:schemeClr val="bg2">
                  <a:lumMod val="50000"/>
                </a:schemeClr>
              </a:solidFill>
              <a:latin typeface="Avenir Book"/>
              <a:ea typeface="MS PGothic" charset="0"/>
              <a:cs typeface="Avenir Book"/>
            </a:endParaRPr>
          </a:p>
          <a:p>
            <a:pPr>
              <a:defRPr/>
            </a:pPr>
            <a:r>
              <a:rPr lang="en-GB" sz="1400" i="1" dirty="0" err="1" smtClean="0">
                <a:solidFill>
                  <a:schemeClr val="bg2">
                    <a:lumMod val="50000"/>
                  </a:schemeClr>
                </a:solidFill>
                <a:latin typeface="Avenir Book"/>
                <a:ea typeface="MS PGothic" charset="0"/>
                <a:cs typeface="Avenir Book"/>
              </a:rPr>
              <a:t>Ispra</a:t>
            </a:r>
            <a:r>
              <a:rPr lang="en-GB" sz="1400" i="1" dirty="0" smtClean="0">
                <a:solidFill>
                  <a:schemeClr val="bg2">
                    <a:lumMod val="50000"/>
                  </a:schemeClr>
                </a:solidFill>
                <a:latin typeface="Avenir Book"/>
                <a:ea typeface="MS PGothic" charset="0"/>
                <a:cs typeface="Avenir Book"/>
              </a:rPr>
              <a:t>, Lago Maggiore, 22-23 November 2018</a:t>
            </a:r>
            <a:endParaRPr lang="en-GB" sz="1400" i="1" dirty="0">
              <a:solidFill>
                <a:schemeClr val="bg2">
                  <a:lumMod val="50000"/>
                </a:schemeClr>
              </a:solidFill>
              <a:latin typeface="Avenir Book"/>
              <a:ea typeface="MS PGothic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803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65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8576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GB" dirty="0" smtClean="0"/>
              <a:t>to </a:t>
            </a:r>
            <a:r>
              <a:rPr lang="en-GB" dirty="0"/>
              <a:t>study local communities’ social innovation potential for the energy transition under both theoretical and practical lenses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formulate policy and research recommendations allowing to stimulate the expression of this </a:t>
            </a:r>
            <a:r>
              <a:rPr lang="en-GB" dirty="0" smtClean="0"/>
              <a:t>potential (providing </a:t>
            </a:r>
            <a:r>
              <a:rPr lang="en-GB" dirty="0"/>
              <a:t>practical and concrete research and policy indications and </a:t>
            </a:r>
            <a:r>
              <a:rPr lang="en-GB" dirty="0" smtClean="0"/>
              <a:t>collecting </a:t>
            </a:r>
            <a:r>
              <a:rPr lang="en-GB" dirty="0"/>
              <a:t>suggestions and proposal concerning how the JRC can contribute to support the social innovation initiatives we are studying.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Panels</a:t>
            </a:r>
            <a:endParaRPr lang="en-US" dirty="0"/>
          </a:p>
        </p:txBody>
      </p:sp>
      <p:sp>
        <p:nvSpPr>
          <p:cNvPr id="3" name="Content Placeholder 8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Panel 1: </a:t>
            </a:r>
            <a:r>
              <a:rPr lang="en-GB" b="1" dirty="0" smtClean="0"/>
              <a:t>Local Communities' Social Innovation Potential.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Panel 2: </a:t>
            </a:r>
            <a:r>
              <a:rPr lang="en-GB" b="1" dirty="0"/>
              <a:t>Governance and Local Communities’ Social </a:t>
            </a:r>
            <a:r>
              <a:rPr lang="en-GB" b="1" dirty="0" smtClean="0"/>
              <a:t>Innovation.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Panel 3: </a:t>
            </a:r>
            <a:r>
              <a:rPr lang="en-GB" b="1" dirty="0"/>
              <a:t>Local Energy Communities and Complex Renewable Energy</a:t>
            </a:r>
          </a:p>
          <a:p>
            <a:pPr marL="0" indent="0">
              <a:buNone/>
            </a:pPr>
            <a:r>
              <a:rPr lang="en-GB" b="1" dirty="0" smtClean="0"/>
              <a:t>   Networks </a:t>
            </a:r>
            <a:r>
              <a:rPr lang="en-GB" b="1" dirty="0"/>
              <a:t>of the </a:t>
            </a:r>
            <a:r>
              <a:rPr lang="en-GB" b="1" dirty="0" smtClean="0"/>
              <a:t>Future.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Panel 4: </a:t>
            </a:r>
            <a:r>
              <a:rPr lang="en-GB" b="1" dirty="0"/>
              <a:t>Policies Supporting Local Energy Communities’ Social</a:t>
            </a:r>
          </a:p>
          <a:p>
            <a:pPr marL="0" indent="0">
              <a:buNone/>
            </a:pPr>
            <a:r>
              <a:rPr lang="en-GB" b="1" dirty="0" smtClean="0"/>
              <a:t>   Innovation.</a:t>
            </a:r>
            <a:endParaRPr lang="en-GB" dirty="0" smtClean="0"/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Panel 5: </a:t>
            </a:r>
            <a:r>
              <a:rPr lang="en-GB" b="1" dirty="0"/>
              <a:t>Some Main Existing Experiences in the </a:t>
            </a:r>
            <a:r>
              <a:rPr lang="en-GB" b="1" dirty="0" smtClean="0"/>
              <a:t>European Union.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6244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222</Words>
  <Application>Microsoft Office PowerPoint</Application>
  <PresentationFormat>Custom</PresentationFormat>
  <Paragraphs>19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Local Communities and Social Innovation for the Energy Transition</vt:lpstr>
      <vt:lpstr>Objectives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AGP</dc:creator>
  <cp:lastModifiedBy>LABANCA Nicola (JRC-ISPRA)</cp:lastModifiedBy>
  <cp:revision>33</cp:revision>
  <dcterms:created xsi:type="dcterms:W3CDTF">2018-03-19T13:50:39Z</dcterms:created>
  <dcterms:modified xsi:type="dcterms:W3CDTF">2018-11-21T16:23:08Z</dcterms:modified>
</cp:coreProperties>
</file>