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680" r:id="rId2"/>
  </p:sldMasterIdLst>
  <p:notesMasterIdLst>
    <p:notesMasterId r:id="rId17"/>
  </p:notesMasterIdLst>
  <p:handoutMasterIdLst>
    <p:handoutMasterId r:id="rId18"/>
  </p:handoutMasterIdLst>
  <p:sldIdLst>
    <p:sldId id="256" r:id="rId3"/>
    <p:sldId id="313" r:id="rId4"/>
    <p:sldId id="302" r:id="rId5"/>
    <p:sldId id="324" r:id="rId6"/>
    <p:sldId id="319" r:id="rId7"/>
    <p:sldId id="320" r:id="rId8"/>
    <p:sldId id="321" r:id="rId9"/>
    <p:sldId id="318" r:id="rId10"/>
    <p:sldId id="314" r:id="rId11"/>
    <p:sldId id="315" r:id="rId12"/>
    <p:sldId id="316" r:id="rId13"/>
    <p:sldId id="322" r:id="rId14"/>
    <p:sldId id="323" r:id="rId15"/>
    <p:sldId id="273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5AA3ABB-7193-4C6E-9EF8-69985D0A2C1D}">
          <p14:sldIdLst>
            <p14:sldId id="256"/>
          </p14:sldIdLst>
        </p14:section>
        <p14:section name="Overview" id="{BE56E892-8B8D-4384-A7F5-12EEAA70B88C}">
          <p14:sldIdLst>
            <p14:sldId id="313"/>
            <p14:sldId id="302"/>
            <p14:sldId id="324"/>
            <p14:sldId id="319"/>
            <p14:sldId id="320"/>
            <p14:sldId id="321"/>
            <p14:sldId id="318"/>
            <p14:sldId id="314"/>
            <p14:sldId id="315"/>
            <p14:sldId id="316"/>
            <p14:sldId id="322"/>
            <p14:sldId id="323"/>
          </p14:sldIdLst>
        </p14:section>
        <p14:section name="Best Practices" id="{675F6234-61FF-4CB3-98CA-144D2D118BDC}">
          <p14:sldIdLst>
            <p14:sldId id="27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andine Gal" initials="A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3514" autoAdjust="0"/>
  </p:normalViewPr>
  <p:slideViewPr>
    <p:cSldViewPr>
      <p:cViewPr varScale="1">
        <p:scale>
          <a:sx n="70" d="100"/>
          <a:sy n="70" d="100"/>
        </p:scale>
        <p:origin x="-170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23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5DE4C-DC3F-4ABD-B980-878896886FE8}" type="datetimeFigureOut">
              <a:rPr lang="fr-CA" smtClean="0"/>
              <a:t>2017-11-07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88E0F-B561-461C-BD76-45C0C687010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2631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C52B3-8600-4005-ADC5-ECFD83F19E80}" type="datetimeFigureOut">
              <a:rPr lang="fr-CA" smtClean="0"/>
              <a:t>2017-11-07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noProof="0" dirty="0" err="1" smtClean="0"/>
              <a:t>Modifiez</a:t>
            </a:r>
            <a:r>
              <a:rPr lang="en-CA" noProof="0" dirty="0" smtClean="0"/>
              <a:t> les styles du </a:t>
            </a:r>
            <a:r>
              <a:rPr lang="en-CA" noProof="0" dirty="0" err="1" smtClean="0"/>
              <a:t>texte</a:t>
            </a:r>
            <a:r>
              <a:rPr lang="en-CA" noProof="0" dirty="0" smtClean="0"/>
              <a:t> du masque</a:t>
            </a:r>
          </a:p>
          <a:p>
            <a:pPr lvl="1"/>
            <a:r>
              <a:rPr lang="en-CA" noProof="0" dirty="0" err="1" smtClean="0"/>
              <a:t>Deuxième</a:t>
            </a:r>
            <a:r>
              <a:rPr lang="en-CA" noProof="0" dirty="0" smtClean="0"/>
              <a:t> </a:t>
            </a:r>
            <a:r>
              <a:rPr lang="en-CA" noProof="0" dirty="0" err="1" smtClean="0"/>
              <a:t>niveau</a:t>
            </a:r>
            <a:endParaRPr lang="en-CA" noProof="0" dirty="0" smtClean="0"/>
          </a:p>
          <a:p>
            <a:pPr lvl="2"/>
            <a:r>
              <a:rPr lang="en-CA" noProof="0" dirty="0" err="1" smtClean="0"/>
              <a:t>Troisième</a:t>
            </a:r>
            <a:r>
              <a:rPr lang="en-CA" noProof="0" dirty="0" smtClean="0"/>
              <a:t> </a:t>
            </a:r>
            <a:r>
              <a:rPr lang="en-CA" noProof="0" dirty="0" err="1" smtClean="0"/>
              <a:t>niveau</a:t>
            </a:r>
            <a:endParaRPr lang="en-CA" noProof="0" dirty="0" smtClean="0"/>
          </a:p>
          <a:p>
            <a:pPr lvl="3"/>
            <a:r>
              <a:rPr lang="en-CA" noProof="0" dirty="0" err="1" smtClean="0"/>
              <a:t>Quatrième</a:t>
            </a:r>
            <a:r>
              <a:rPr lang="en-CA" noProof="0" dirty="0" smtClean="0"/>
              <a:t> </a:t>
            </a:r>
            <a:r>
              <a:rPr lang="en-CA" noProof="0" dirty="0" err="1" smtClean="0"/>
              <a:t>niveau</a:t>
            </a:r>
            <a:endParaRPr lang="en-CA" noProof="0" dirty="0" smtClean="0"/>
          </a:p>
          <a:p>
            <a:pPr lvl="4"/>
            <a:r>
              <a:rPr lang="en-CA" noProof="0" dirty="0" err="1" smtClean="0"/>
              <a:t>Cinquième</a:t>
            </a:r>
            <a:r>
              <a:rPr lang="en-CA" noProof="0" dirty="0" smtClean="0"/>
              <a:t> </a:t>
            </a:r>
            <a:r>
              <a:rPr lang="en-CA" noProof="0" dirty="0" err="1" smtClean="0"/>
              <a:t>niveau</a:t>
            </a:r>
            <a:endParaRPr lang="en-CA" noProof="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C9CA9-CAC7-4AEB-8011-F3E45F943F1F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5765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Add comments here</a:t>
            </a:r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C9CA9-CAC7-4AEB-8011-F3E45F943F1F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24974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C9CA9-CAC7-4AEB-8011-F3E45F943F1F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23774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C9CA9-CAC7-4AEB-8011-F3E45F943F1F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23774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C9CA9-CAC7-4AEB-8011-F3E45F943F1F}" type="slidenum">
              <a:rPr lang="fr-CA" smtClean="0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2377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Easy to be</a:t>
            </a:r>
            <a:r>
              <a:rPr lang="en-US" baseline="0" dirty="0" smtClean="0"/>
              <a:t> identified by end users and implemented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Make it easier for the bank staff to assess – LEME is best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Banks are aiming at scalability due to high transaction costs/loan amount. Finance EE technology that is in high demand and widely available in the local market.</a:t>
            </a:r>
          </a:p>
          <a:p>
            <a:pPr marL="228600" indent="-228600">
              <a:buAutoNum type="arabicPeriod"/>
            </a:pPr>
            <a:endParaRPr lang="en-US" baseline="0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C9CA9-CAC7-4AEB-8011-F3E45F943F1F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2377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C9CA9-CAC7-4AEB-8011-F3E45F943F1F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2377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C9CA9-CAC7-4AEB-8011-F3E45F943F1F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2377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C9CA9-CAC7-4AEB-8011-F3E45F943F1F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2377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C9CA9-CAC7-4AEB-8011-F3E45F943F1F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2377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C9CA9-CAC7-4AEB-8011-F3E45F943F1F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2377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C9CA9-CAC7-4AEB-8011-F3E45F943F1F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2377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C9CA9-CAC7-4AEB-8011-F3E45F943F1F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2377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1656000"/>
            <a:ext cx="7772400" cy="2205048"/>
          </a:xfrm>
        </p:spPr>
        <p:txBody>
          <a:bodyPr anchor="t" anchorCtr="0"/>
          <a:lstStyle>
            <a:lvl1pPr>
              <a:defRPr baseline="0"/>
            </a:lvl1pPr>
          </a:lstStyle>
          <a:p>
            <a:r>
              <a:rPr lang="fr-FR" dirty="0" smtClean="0"/>
              <a:t>Titre de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825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576000"/>
            <a:ext cx="8603849" cy="692760"/>
          </a:xfrm>
        </p:spPr>
        <p:txBody>
          <a:bodyPr/>
          <a:lstStyle>
            <a:lvl1pPr marL="273050" indent="0" algn="l">
              <a:defRPr sz="3600" b="1" cap="all" baseline="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Titre de diapo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-1" y="1656000"/>
            <a:ext cx="8603849" cy="4140460"/>
          </a:xfrm>
        </p:spPr>
        <p:txBody>
          <a:bodyPr/>
          <a:lstStyle>
            <a:lvl1pPr marL="269875" indent="0">
              <a:spcBef>
                <a:spcPts val="0"/>
              </a:spcBef>
              <a:spcAft>
                <a:spcPts val="600"/>
              </a:spcAft>
              <a:buClr>
                <a:srgbClr val="A5C935"/>
              </a:buClr>
              <a:buFont typeface="Arial" pitchFamily="34" charset="0"/>
              <a:buNone/>
              <a:defRPr sz="2800" b="0" baseline="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1pPr>
            <a:lvl2pPr marL="712788" indent="-349250">
              <a:buClr>
                <a:srgbClr val="00467F"/>
              </a:buClr>
              <a:buFont typeface="Arial" pitchFamily="34" charset="0"/>
              <a:buChar char="›"/>
              <a:defRPr sz="240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2pPr>
            <a:lvl3pPr marL="1081088" indent="-368300">
              <a:buClr>
                <a:srgbClr val="00467F"/>
              </a:buClr>
              <a:buFont typeface="ＭＳ Ｐゴシック" pitchFamily="34" charset="-128"/>
              <a:buChar char="-"/>
              <a:defRPr sz="200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3pPr>
            <a:lvl4pPr marL="1433513" indent="-352425">
              <a:buClr>
                <a:srgbClr val="00467F"/>
              </a:buClr>
              <a:buFont typeface="Symbol" pitchFamily="18" charset="2"/>
              <a:buChar char=""/>
              <a:defRPr sz="1800" b="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4pPr>
            <a:lvl5pPr marL="1797050" indent="-363538">
              <a:buClr>
                <a:srgbClr val="00467F"/>
              </a:buClr>
              <a:buFont typeface="Courier New" pitchFamily="49" charset="0"/>
              <a:buChar char="o"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dirty="0" smtClean="0"/>
              <a:t>Sous-titre</a:t>
            </a:r>
          </a:p>
          <a:p>
            <a:pPr lvl="0"/>
            <a:r>
              <a:rPr lang="fr-FR" dirty="0" smtClean="0"/>
              <a:t>Texte régulier</a:t>
            </a:r>
          </a:p>
          <a:p>
            <a:pPr lvl="1"/>
            <a:r>
              <a:rPr lang="fr-FR" dirty="0" smtClean="0"/>
              <a:t>Puce 1</a:t>
            </a:r>
          </a:p>
          <a:p>
            <a:pPr lvl="2"/>
            <a:r>
              <a:rPr lang="fr-FR" dirty="0" smtClean="0"/>
              <a:t>Puce 2</a:t>
            </a:r>
          </a:p>
          <a:p>
            <a:pPr lvl="3"/>
            <a:r>
              <a:rPr lang="fr-FR" dirty="0" smtClean="0"/>
              <a:t>Puce 3</a:t>
            </a:r>
          </a:p>
          <a:p>
            <a:pPr lvl="4"/>
            <a:r>
              <a:rPr lang="fr-FR" dirty="0" smtClean="0"/>
              <a:t>Puce 4</a:t>
            </a:r>
            <a:endParaRPr lang="en-US" dirty="0" smtClean="0"/>
          </a:p>
          <a:p>
            <a:pPr lvl="0"/>
            <a:endParaRPr lang="fr-FR" dirty="0" smtClean="0"/>
          </a:p>
        </p:txBody>
      </p:sp>
      <p:cxnSp>
        <p:nvCxnSpPr>
          <p:cNvPr id="6" name="Connecteur droit 5"/>
          <p:cNvCxnSpPr/>
          <p:nvPr/>
        </p:nvCxnSpPr>
        <p:spPr>
          <a:xfrm>
            <a:off x="323849" y="1268413"/>
            <a:ext cx="8280000" cy="0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 userDrawn="1"/>
        </p:nvCxnSpPr>
        <p:spPr>
          <a:xfrm>
            <a:off x="323849" y="1268413"/>
            <a:ext cx="8280000" cy="0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736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-1" y="576000"/>
            <a:ext cx="8603849" cy="69276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Titre de diapo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24000" y="1656000"/>
            <a:ext cx="4038600" cy="4525963"/>
          </a:xfrm>
        </p:spPr>
        <p:txBody>
          <a:bodyPr/>
          <a:lstStyle>
            <a:lvl1pPr marL="93663" indent="0">
              <a:defRPr sz="2400"/>
            </a:lvl1pPr>
            <a:lvl2pPr marL="363538" indent="-187325">
              <a:spcBef>
                <a:spcPts val="0"/>
              </a:spcBef>
              <a:defRPr sz="2000"/>
            </a:lvl2pPr>
            <a:lvl3pPr marL="539750" indent="-176213">
              <a:defRPr sz="1800"/>
            </a:lvl3pPr>
            <a:lvl4pPr marL="717550" indent="-177800">
              <a:defRPr sz="1600"/>
            </a:lvl4pPr>
            <a:lvl5pPr marL="893763" indent="-176213"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Texte régulier</a:t>
            </a:r>
          </a:p>
          <a:p>
            <a:pPr lvl="1"/>
            <a:r>
              <a:rPr lang="fr-FR" dirty="0" smtClean="0"/>
              <a:t>Puce 1</a:t>
            </a:r>
          </a:p>
          <a:p>
            <a:pPr lvl="2"/>
            <a:r>
              <a:rPr lang="fr-FR" dirty="0" smtClean="0"/>
              <a:t>Puce 2</a:t>
            </a:r>
          </a:p>
          <a:p>
            <a:pPr lvl="3"/>
            <a:r>
              <a:rPr lang="fr-FR" dirty="0" smtClean="0"/>
              <a:t>Puce 3</a:t>
            </a:r>
          </a:p>
          <a:p>
            <a:pPr lvl="4"/>
            <a:r>
              <a:rPr lang="fr-FR" dirty="0" smtClean="0"/>
              <a:t>Puce 4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56000"/>
            <a:ext cx="3955649" cy="4525963"/>
          </a:xfrm>
        </p:spPr>
        <p:txBody>
          <a:bodyPr/>
          <a:lstStyle>
            <a:lvl1pPr marL="176213" indent="0">
              <a:defRPr sz="2400"/>
            </a:lvl1pPr>
            <a:lvl2pPr marL="363538" indent="-187325">
              <a:defRPr sz="2000"/>
            </a:lvl2pPr>
            <a:lvl3pPr marL="539750" indent="-176213">
              <a:defRPr sz="1800"/>
            </a:lvl3pPr>
            <a:lvl4pPr marL="717550" indent="-177800">
              <a:defRPr sz="1600"/>
            </a:lvl4pPr>
            <a:lvl5pPr marL="893763" indent="-176213"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Texte régulier</a:t>
            </a:r>
          </a:p>
          <a:p>
            <a:pPr lvl="1"/>
            <a:r>
              <a:rPr lang="fr-FR" dirty="0" smtClean="0"/>
              <a:t>Puce 1</a:t>
            </a:r>
          </a:p>
          <a:p>
            <a:pPr lvl="2"/>
            <a:r>
              <a:rPr lang="fr-FR" dirty="0" smtClean="0"/>
              <a:t>Puce 2</a:t>
            </a:r>
          </a:p>
          <a:p>
            <a:pPr lvl="3"/>
            <a:r>
              <a:rPr lang="fr-FR" dirty="0" smtClean="0"/>
              <a:t>Puce 3</a:t>
            </a:r>
          </a:p>
          <a:p>
            <a:pPr lvl="4"/>
            <a:r>
              <a:rPr lang="fr-FR" dirty="0" smtClean="0"/>
              <a:t>Puce 4</a:t>
            </a:r>
            <a:endParaRPr lang="en-US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323849" y="1268413"/>
            <a:ext cx="8280000" cy="0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 userDrawn="1"/>
        </p:nvCxnSpPr>
        <p:spPr>
          <a:xfrm>
            <a:off x="323849" y="1268413"/>
            <a:ext cx="8280000" cy="0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9720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 deux catégor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576000"/>
            <a:ext cx="8603849" cy="69276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53291" y="1772816"/>
            <a:ext cx="4062845" cy="423738"/>
          </a:xfrm>
        </p:spPr>
        <p:txBody>
          <a:bodyPr anchor="ctr" anchorCtr="1"/>
          <a:lstStyle>
            <a:lvl1pPr marL="0" indent="0" algn="ctr">
              <a:spcAft>
                <a:spcPts val="600"/>
              </a:spcAft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Catégorie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4975" y="2204864"/>
            <a:ext cx="4040188" cy="3951288"/>
          </a:xfrm>
        </p:spPr>
        <p:txBody>
          <a:bodyPr/>
          <a:lstStyle>
            <a:lvl1pPr marL="93663" indent="0">
              <a:defRPr sz="2400"/>
            </a:lvl1pPr>
            <a:lvl2pPr marL="363538" indent="-187325">
              <a:defRPr sz="2000"/>
            </a:lvl2pPr>
            <a:lvl3pPr marL="539750" indent="-176213">
              <a:defRPr sz="1800"/>
            </a:lvl3pPr>
            <a:lvl4pPr marL="717550" indent="-177800">
              <a:defRPr sz="1600"/>
            </a:lvl4pPr>
            <a:lvl5pPr marL="893763" indent="-176213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Texte régulier</a:t>
            </a:r>
          </a:p>
          <a:p>
            <a:pPr lvl="1"/>
            <a:r>
              <a:rPr lang="fr-FR" dirty="0" smtClean="0"/>
              <a:t>Puce 1</a:t>
            </a:r>
          </a:p>
          <a:p>
            <a:pPr lvl="2"/>
            <a:r>
              <a:rPr lang="fr-FR" dirty="0" smtClean="0"/>
              <a:t>Puce 2</a:t>
            </a:r>
          </a:p>
          <a:p>
            <a:pPr lvl="3"/>
            <a:r>
              <a:rPr lang="fr-FR" dirty="0" smtClean="0"/>
              <a:t>Puce 3</a:t>
            </a:r>
          </a:p>
          <a:p>
            <a:pPr lvl="4"/>
            <a:r>
              <a:rPr lang="fr-FR" dirty="0" smtClean="0"/>
              <a:t>Puce 4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772815"/>
            <a:ext cx="4041775" cy="402059"/>
          </a:xfrm>
        </p:spPr>
        <p:txBody>
          <a:bodyPr anchor="ctr" anchorCtr="1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Catégorie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93663" indent="0">
              <a:defRPr sz="2400"/>
            </a:lvl1pPr>
            <a:lvl2pPr marL="363538" indent="-187325">
              <a:defRPr sz="2000"/>
            </a:lvl2pPr>
            <a:lvl3pPr marL="539750" indent="-176213">
              <a:defRPr sz="1800"/>
            </a:lvl3pPr>
            <a:lvl4pPr marL="717550" indent="-177800">
              <a:defRPr sz="1600"/>
            </a:lvl4pPr>
            <a:lvl5pPr marL="893763" indent="-176213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Texte régulier</a:t>
            </a:r>
          </a:p>
          <a:p>
            <a:pPr lvl="1"/>
            <a:r>
              <a:rPr lang="fr-FR" dirty="0" smtClean="0"/>
              <a:t>Puce 1</a:t>
            </a:r>
          </a:p>
          <a:p>
            <a:pPr lvl="2"/>
            <a:r>
              <a:rPr lang="fr-FR" dirty="0" smtClean="0"/>
              <a:t>Puce 2</a:t>
            </a:r>
          </a:p>
          <a:p>
            <a:pPr lvl="3"/>
            <a:r>
              <a:rPr lang="fr-FR" dirty="0" smtClean="0"/>
              <a:t>Puce 3</a:t>
            </a:r>
          </a:p>
          <a:p>
            <a:pPr lvl="4"/>
            <a:r>
              <a:rPr lang="fr-FR" dirty="0" smtClean="0"/>
              <a:t>Puce 4</a:t>
            </a:r>
            <a:endParaRPr lang="en-US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323849" y="1268413"/>
            <a:ext cx="8280000" cy="0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 userDrawn="1"/>
        </p:nvCxnSpPr>
        <p:spPr>
          <a:xfrm>
            <a:off x="323849" y="1268413"/>
            <a:ext cx="8280000" cy="0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6906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 pour image plein éc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16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Espace réservé du texte 5"/>
          <p:cNvSpPr>
            <a:spLocks noGrp="1"/>
          </p:cNvSpPr>
          <p:nvPr>
            <p:ph type="body" sz="quarter" idx="10" hasCustomPrompt="1"/>
          </p:nvPr>
        </p:nvSpPr>
        <p:spPr>
          <a:xfrm>
            <a:off x="1043608" y="3501156"/>
            <a:ext cx="7632848" cy="2376116"/>
          </a:xfrm>
        </p:spPr>
        <p:txBody>
          <a:bodyPr/>
          <a:lstStyle>
            <a:lvl1pPr marL="0" indent="0">
              <a:defRPr sz="1800"/>
            </a:lvl1pPr>
          </a:lstStyle>
          <a:p>
            <a:r>
              <a:rPr lang="fr-CA" sz="3200" b="1" noProof="0" dirty="0" smtClean="0">
                <a:solidFill>
                  <a:srgbClr val="00467F"/>
                </a:solidFill>
              </a:rPr>
              <a:t>Titre de la présentation</a:t>
            </a:r>
          </a:p>
          <a:p>
            <a:endParaRPr lang="fr-CA" noProof="0" dirty="0" smtClean="0"/>
          </a:p>
          <a:p>
            <a:r>
              <a:rPr lang="fr-CA" b="1" noProof="0" dirty="0" smtClean="0">
                <a:solidFill>
                  <a:schemeClr val="bg1"/>
                </a:solidFill>
              </a:rPr>
              <a:t>Nom</a:t>
            </a:r>
            <a:r>
              <a:rPr lang="fr-CA" b="1" baseline="0" noProof="0" dirty="0" smtClean="0">
                <a:solidFill>
                  <a:schemeClr val="bg1"/>
                </a:solidFill>
              </a:rPr>
              <a:t> du client</a:t>
            </a:r>
          </a:p>
          <a:p>
            <a:endParaRPr lang="fr-CA" baseline="0" noProof="0" dirty="0" smtClean="0"/>
          </a:p>
          <a:p>
            <a:r>
              <a:rPr lang="fr-CA" sz="1600" baseline="0" noProof="0" dirty="0" smtClean="0">
                <a:solidFill>
                  <a:schemeClr val="bg1"/>
                </a:solidFill>
              </a:rPr>
              <a:t>Si nécessaire ajouter formateur, lieu ou date</a:t>
            </a:r>
            <a:endParaRPr lang="fr-CA" sz="1600" noProof="0" dirty="0">
              <a:solidFill>
                <a:schemeClr val="bg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69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1656000"/>
            <a:ext cx="7772400" cy="2205048"/>
          </a:xfrm>
        </p:spPr>
        <p:txBody>
          <a:bodyPr anchor="t" anchorCtr="0"/>
          <a:lstStyle>
            <a:lvl1pPr>
              <a:defRPr baseline="0"/>
            </a:lvl1pPr>
          </a:lstStyle>
          <a:p>
            <a:r>
              <a:rPr lang="en-CA" noProof="0" dirty="0" smtClean="0"/>
              <a:t>Section Title</a:t>
            </a:r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1522647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Espace réservé du texte 5"/>
          <p:cNvSpPr>
            <a:spLocks noGrp="1"/>
          </p:cNvSpPr>
          <p:nvPr>
            <p:ph type="body" sz="quarter" idx="10" hasCustomPrompt="1"/>
          </p:nvPr>
        </p:nvSpPr>
        <p:spPr>
          <a:xfrm>
            <a:off x="1043608" y="3501156"/>
            <a:ext cx="7632848" cy="2376116"/>
          </a:xfrm>
        </p:spPr>
        <p:txBody>
          <a:bodyPr/>
          <a:lstStyle>
            <a:lvl1pPr marL="0" indent="0">
              <a:defRPr sz="1800"/>
            </a:lvl1pPr>
          </a:lstStyle>
          <a:p>
            <a:r>
              <a:rPr lang="en-CA" sz="3200" b="1" noProof="0" dirty="0" smtClean="0">
                <a:solidFill>
                  <a:srgbClr val="00467F"/>
                </a:solidFill>
              </a:rPr>
              <a:t>Presentation Title</a:t>
            </a:r>
          </a:p>
          <a:p>
            <a:endParaRPr lang="en-CA" noProof="0" dirty="0" smtClean="0"/>
          </a:p>
          <a:p>
            <a:r>
              <a:rPr lang="en-CA" b="1" baseline="0" noProof="0" dirty="0" smtClean="0">
                <a:solidFill>
                  <a:schemeClr val="bg1"/>
                </a:solidFill>
              </a:rPr>
              <a:t>Client Name</a:t>
            </a:r>
          </a:p>
          <a:p>
            <a:endParaRPr lang="en-CA" baseline="0" noProof="0" dirty="0" smtClean="0"/>
          </a:p>
          <a:p>
            <a:r>
              <a:rPr lang="en-CA" sz="1600" baseline="0" noProof="0" dirty="0" smtClean="0">
                <a:solidFill>
                  <a:schemeClr val="bg1"/>
                </a:solidFill>
              </a:rPr>
              <a:t>If necessary, add trainer, place and date</a:t>
            </a:r>
            <a:endParaRPr lang="en-CA" sz="16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108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576000"/>
            <a:ext cx="8603849" cy="692760"/>
          </a:xfrm>
        </p:spPr>
        <p:txBody>
          <a:bodyPr/>
          <a:lstStyle>
            <a:lvl1pPr marL="273050" indent="0" algn="l">
              <a:defRPr sz="3600" b="1" cap="all" baseline="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Titre de diapo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-1" y="1656000"/>
            <a:ext cx="8603849" cy="4140460"/>
          </a:xfrm>
        </p:spPr>
        <p:txBody>
          <a:bodyPr/>
          <a:lstStyle>
            <a:lvl1pPr marL="269875" indent="0">
              <a:spcBef>
                <a:spcPts val="0"/>
              </a:spcBef>
              <a:spcAft>
                <a:spcPts val="600"/>
              </a:spcAft>
              <a:buClr>
                <a:srgbClr val="A5C935"/>
              </a:buClr>
              <a:buFont typeface="Arial" pitchFamily="34" charset="0"/>
              <a:buNone/>
              <a:defRPr sz="2800" b="0" baseline="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1pPr>
            <a:lvl2pPr marL="712788" indent="-349250">
              <a:buClr>
                <a:srgbClr val="00467F"/>
              </a:buClr>
              <a:buFont typeface="Arial" pitchFamily="34" charset="0"/>
              <a:buChar char="›"/>
              <a:defRPr sz="240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2pPr>
            <a:lvl3pPr marL="1081088" indent="-368300">
              <a:buClr>
                <a:srgbClr val="00467F"/>
              </a:buClr>
              <a:buFont typeface="ＭＳ Ｐゴシック" pitchFamily="34" charset="-128"/>
              <a:buChar char="-"/>
              <a:defRPr sz="200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3pPr>
            <a:lvl4pPr marL="1433513" indent="-352425">
              <a:buClr>
                <a:srgbClr val="00467F"/>
              </a:buClr>
              <a:buFont typeface="Symbol" pitchFamily="18" charset="2"/>
              <a:buChar char=""/>
              <a:defRPr sz="1800" b="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4pPr>
            <a:lvl5pPr marL="1797050" indent="-363538">
              <a:buClr>
                <a:srgbClr val="00467F"/>
              </a:buClr>
              <a:buFont typeface="Courier New" pitchFamily="49" charset="0"/>
              <a:buChar char="o"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dirty="0" smtClean="0"/>
              <a:t>Sous-titre</a:t>
            </a:r>
          </a:p>
          <a:p>
            <a:pPr lvl="0"/>
            <a:r>
              <a:rPr lang="fr-FR" dirty="0" smtClean="0"/>
              <a:t>Texte régulier</a:t>
            </a:r>
          </a:p>
          <a:p>
            <a:pPr lvl="1"/>
            <a:r>
              <a:rPr lang="fr-FR" dirty="0" smtClean="0"/>
              <a:t>Puce 1</a:t>
            </a:r>
          </a:p>
          <a:p>
            <a:pPr lvl="2"/>
            <a:r>
              <a:rPr lang="fr-FR" dirty="0" smtClean="0"/>
              <a:t>Puce 2</a:t>
            </a:r>
          </a:p>
          <a:p>
            <a:pPr lvl="3"/>
            <a:r>
              <a:rPr lang="fr-FR" dirty="0" smtClean="0"/>
              <a:t>Puce 3</a:t>
            </a:r>
          </a:p>
          <a:p>
            <a:pPr lvl="4"/>
            <a:r>
              <a:rPr lang="fr-FR" dirty="0" smtClean="0"/>
              <a:t>Puce 4</a:t>
            </a:r>
            <a:endParaRPr lang="en-US" dirty="0" smtClean="0"/>
          </a:p>
          <a:p>
            <a:pPr lvl="0"/>
            <a:endParaRPr lang="fr-FR" dirty="0" smtClean="0"/>
          </a:p>
        </p:txBody>
      </p:sp>
      <p:cxnSp>
        <p:nvCxnSpPr>
          <p:cNvPr id="6" name="Connecteur droit 5"/>
          <p:cNvCxnSpPr/>
          <p:nvPr/>
        </p:nvCxnSpPr>
        <p:spPr>
          <a:xfrm>
            <a:off x="323849" y="1268413"/>
            <a:ext cx="8280000" cy="0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 userDrawn="1"/>
        </p:nvCxnSpPr>
        <p:spPr>
          <a:xfrm>
            <a:off x="323849" y="1268413"/>
            <a:ext cx="8280000" cy="0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560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-1" y="576000"/>
            <a:ext cx="8603849" cy="69276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Titre de diapo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24000" y="1656000"/>
            <a:ext cx="4038600" cy="4525963"/>
          </a:xfrm>
        </p:spPr>
        <p:txBody>
          <a:bodyPr/>
          <a:lstStyle>
            <a:lvl1pPr marL="93663" indent="0">
              <a:defRPr sz="2400"/>
            </a:lvl1pPr>
            <a:lvl2pPr marL="363538" indent="-187325">
              <a:spcBef>
                <a:spcPts val="0"/>
              </a:spcBef>
              <a:defRPr sz="2000"/>
            </a:lvl2pPr>
            <a:lvl3pPr marL="539750" indent="-176213">
              <a:defRPr sz="1800"/>
            </a:lvl3pPr>
            <a:lvl4pPr marL="717550" indent="-177800">
              <a:defRPr sz="1600"/>
            </a:lvl4pPr>
            <a:lvl5pPr marL="893763" indent="-176213"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Texte régulier</a:t>
            </a:r>
          </a:p>
          <a:p>
            <a:pPr lvl="1"/>
            <a:r>
              <a:rPr lang="fr-FR" dirty="0" smtClean="0"/>
              <a:t>Puce 1</a:t>
            </a:r>
          </a:p>
          <a:p>
            <a:pPr lvl="2"/>
            <a:r>
              <a:rPr lang="fr-FR" dirty="0" smtClean="0"/>
              <a:t>Puce 2</a:t>
            </a:r>
          </a:p>
          <a:p>
            <a:pPr lvl="3"/>
            <a:r>
              <a:rPr lang="fr-FR" dirty="0" smtClean="0"/>
              <a:t>Puce 3</a:t>
            </a:r>
          </a:p>
          <a:p>
            <a:pPr lvl="4"/>
            <a:r>
              <a:rPr lang="fr-FR" dirty="0" smtClean="0"/>
              <a:t>Puce 4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56000"/>
            <a:ext cx="3955649" cy="4525963"/>
          </a:xfrm>
        </p:spPr>
        <p:txBody>
          <a:bodyPr/>
          <a:lstStyle>
            <a:lvl1pPr marL="176213" indent="0">
              <a:defRPr sz="2400"/>
            </a:lvl1pPr>
            <a:lvl2pPr marL="363538" indent="-187325">
              <a:defRPr sz="2000"/>
            </a:lvl2pPr>
            <a:lvl3pPr marL="539750" indent="-176213">
              <a:defRPr sz="1800"/>
            </a:lvl3pPr>
            <a:lvl4pPr marL="717550" indent="-177800">
              <a:defRPr sz="1600"/>
            </a:lvl4pPr>
            <a:lvl5pPr marL="893763" indent="-176213"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Texte régulier</a:t>
            </a:r>
          </a:p>
          <a:p>
            <a:pPr lvl="1"/>
            <a:r>
              <a:rPr lang="fr-FR" dirty="0" smtClean="0"/>
              <a:t>Puce 1</a:t>
            </a:r>
          </a:p>
          <a:p>
            <a:pPr lvl="2"/>
            <a:r>
              <a:rPr lang="fr-FR" dirty="0" smtClean="0"/>
              <a:t>Puce 2</a:t>
            </a:r>
          </a:p>
          <a:p>
            <a:pPr lvl="3"/>
            <a:r>
              <a:rPr lang="fr-FR" dirty="0" smtClean="0"/>
              <a:t>Puce 3</a:t>
            </a:r>
          </a:p>
          <a:p>
            <a:pPr lvl="4"/>
            <a:r>
              <a:rPr lang="fr-FR" dirty="0" smtClean="0"/>
              <a:t>Puce 4</a:t>
            </a:r>
            <a:endParaRPr lang="en-US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323849" y="1268413"/>
            <a:ext cx="8280000" cy="0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 userDrawn="1"/>
        </p:nvCxnSpPr>
        <p:spPr>
          <a:xfrm>
            <a:off x="323849" y="1268413"/>
            <a:ext cx="8280000" cy="0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7154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 deux catégor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576000"/>
            <a:ext cx="8603849" cy="69276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53291" y="1772816"/>
            <a:ext cx="4062845" cy="423738"/>
          </a:xfrm>
        </p:spPr>
        <p:txBody>
          <a:bodyPr anchor="ctr" anchorCtr="1"/>
          <a:lstStyle>
            <a:lvl1pPr marL="0" indent="0" algn="ctr">
              <a:spcAft>
                <a:spcPts val="600"/>
              </a:spcAft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Catégorie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4975" y="2204864"/>
            <a:ext cx="4040188" cy="3951288"/>
          </a:xfrm>
        </p:spPr>
        <p:txBody>
          <a:bodyPr/>
          <a:lstStyle>
            <a:lvl1pPr marL="93663" indent="0">
              <a:defRPr sz="2400"/>
            </a:lvl1pPr>
            <a:lvl2pPr marL="363538" indent="-187325">
              <a:defRPr sz="2000"/>
            </a:lvl2pPr>
            <a:lvl3pPr marL="539750" indent="-176213">
              <a:defRPr sz="1800"/>
            </a:lvl3pPr>
            <a:lvl4pPr marL="717550" indent="-177800">
              <a:defRPr sz="1600"/>
            </a:lvl4pPr>
            <a:lvl5pPr marL="893763" indent="-176213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Texte régulier</a:t>
            </a:r>
          </a:p>
          <a:p>
            <a:pPr lvl="1"/>
            <a:r>
              <a:rPr lang="fr-FR" dirty="0" smtClean="0"/>
              <a:t>Puce 1</a:t>
            </a:r>
          </a:p>
          <a:p>
            <a:pPr lvl="2"/>
            <a:r>
              <a:rPr lang="fr-FR" dirty="0" smtClean="0"/>
              <a:t>Puce 2</a:t>
            </a:r>
          </a:p>
          <a:p>
            <a:pPr lvl="3"/>
            <a:r>
              <a:rPr lang="fr-FR" dirty="0" smtClean="0"/>
              <a:t>Puce 3</a:t>
            </a:r>
          </a:p>
          <a:p>
            <a:pPr lvl="4"/>
            <a:r>
              <a:rPr lang="fr-FR" dirty="0" smtClean="0"/>
              <a:t>Puce 4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772815"/>
            <a:ext cx="4041775" cy="402059"/>
          </a:xfrm>
        </p:spPr>
        <p:txBody>
          <a:bodyPr anchor="ctr" anchorCtr="1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Catégorie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93663" indent="0">
              <a:defRPr sz="2400"/>
            </a:lvl1pPr>
            <a:lvl2pPr marL="363538" indent="-187325">
              <a:defRPr sz="2000"/>
            </a:lvl2pPr>
            <a:lvl3pPr marL="539750" indent="-176213">
              <a:defRPr sz="1800"/>
            </a:lvl3pPr>
            <a:lvl4pPr marL="717550" indent="-177800">
              <a:defRPr sz="1600"/>
            </a:lvl4pPr>
            <a:lvl5pPr marL="893763" indent="-176213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Texte régulier</a:t>
            </a:r>
          </a:p>
          <a:p>
            <a:pPr lvl="1"/>
            <a:r>
              <a:rPr lang="fr-FR" dirty="0" smtClean="0"/>
              <a:t>Puce 1</a:t>
            </a:r>
          </a:p>
          <a:p>
            <a:pPr lvl="2"/>
            <a:r>
              <a:rPr lang="fr-FR" dirty="0" smtClean="0"/>
              <a:t>Puce 2</a:t>
            </a:r>
          </a:p>
          <a:p>
            <a:pPr lvl="3"/>
            <a:r>
              <a:rPr lang="fr-FR" dirty="0" smtClean="0"/>
              <a:t>Puce 3</a:t>
            </a:r>
          </a:p>
          <a:p>
            <a:pPr lvl="4"/>
            <a:r>
              <a:rPr lang="fr-FR" dirty="0" smtClean="0"/>
              <a:t>Puce 4</a:t>
            </a:r>
            <a:endParaRPr lang="en-US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323849" y="1268413"/>
            <a:ext cx="8280000" cy="0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 userDrawn="1"/>
        </p:nvCxnSpPr>
        <p:spPr>
          <a:xfrm>
            <a:off x="323849" y="1268413"/>
            <a:ext cx="8280000" cy="0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980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 pour image plein éc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" name="Rectangle 2"/>
          <p:cNvSpPr/>
          <p:nvPr userDrawn="1"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4525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Espace réservé du texte 5"/>
          <p:cNvSpPr>
            <a:spLocks noGrp="1"/>
          </p:cNvSpPr>
          <p:nvPr>
            <p:ph type="body" sz="quarter" idx="10" hasCustomPrompt="1"/>
          </p:nvPr>
        </p:nvSpPr>
        <p:spPr>
          <a:xfrm>
            <a:off x="1043608" y="3501156"/>
            <a:ext cx="7632848" cy="2376116"/>
          </a:xfrm>
        </p:spPr>
        <p:txBody>
          <a:bodyPr/>
          <a:lstStyle>
            <a:lvl1pPr marL="0" indent="0">
              <a:defRPr sz="1800"/>
            </a:lvl1pPr>
          </a:lstStyle>
          <a:p>
            <a:r>
              <a:rPr lang="fr-CA" sz="3200" b="1" noProof="0" dirty="0" smtClean="0">
                <a:solidFill>
                  <a:srgbClr val="00467F"/>
                </a:solidFill>
              </a:rPr>
              <a:t>Titre de la présentation</a:t>
            </a:r>
          </a:p>
          <a:p>
            <a:endParaRPr lang="fr-CA" noProof="0" dirty="0" smtClean="0"/>
          </a:p>
          <a:p>
            <a:r>
              <a:rPr lang="fr-CA" b="1" noProof="0" dirty="0" smtClean="0">
                <a:solidFill>
                  <a:schemeClr val="bg1"/>
                </a:solidFill>
              </a:rPr>
              <a:t>Nom</a:t>
            </a:r>
            <a:r>
              <a:rPr lang="fr-CA" b="1" baseline="0" noProof="0" dirty="0" smtClean="0">
                <a:solidFill>
                  <a:schemeClr val="bg1"/>
                </a:solidFill>
              </a:rPr>
              <a:t> du client</a:t>
            </a:r>
          </a:p>
          <a:p>
            <a:endParaRPr lang="fr-CA" baseline="0" noProof="0" dirty="0" smtClean="0"/>
          </a:p>
          <a:p>
            <a:r>
              <a:rPr lang="fr-CA" sz="1600" baseline="0" noProof="0" dirty="0" smtClean="0">
                <a:solidFill>
                  <a:schemeClr val="bg1"/>
                </a:solidFill>
              </a:rPr>
              <a:t>Si nécessaire ajouter formateur, lieu ou date</a:t>
            </a:r>
            <a:endParaRPr lang="fr-CA" sz="1600" noProof="0" dirty="0">
              <a:solidFill>
                <a:schemeClr val="bg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580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1656000"/>
            <a:ext cx="7772400" cy="2205048"/>
          </a:xfrm>
        </p:spPr>
        <p:txBody>
          <a:bodyPr anchor="t" anchorCtr="0"/>
          <a:lstStyle>
            <a:lvl1pPr>
              <a:defRPr baseline="0"/>
            </a:lvl1pPr>
          </a:lstStyle>
          <a:p>
            <a:r>
              <a:rPr lang="en-CA" noProof="0" dirty="0" smtClean="0"/>
              <a:t>Section Title</a:t>
            </a:r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1735825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Espace réservé du texte 5"/>
          <p:cNvSpPr>
            <a:spLocks noGrp="1"/>
          </p:cNvSpPr>
          <p:nvPr>
            <p:ph type="body" sz="quarter" idx="10" hasCustomPrompt="1"/>
          </p:nvPr>
        </p:nvSpPr>
        <p:spPr>
          <a:xfrm>
            <a:off x="1043608" y="3501156"/>
            <a:ext cx="7632848" cy="2376116"/>
          </a:xfrm>
        </p:spPr>
        <p:txBody>
          <a:bodyPr/>
          <a:lstStyle>
            <a:lvl1pPr marL="0" indent="0">
              <a:defRPr sz="1800"/>
            </a:lvl1pPr>
          </a:lstStyle>
          <a:p>
            <a:r>
              <a:rPr lang="en-CA" sz="3200" b="1" noProof="0" dirty="0" smtClean="0">
                <a:solidFill>
                  <a:srgbClr val="00467F"/>
                </a:solidFill>
              </a:rPr>
              <a:t>Presentation Title</a:t>
            </a:r>
          </a:p>
          <a:p>
            <a:endParaRPr lang="en-CA" noProof="0" dirty="0" smtClean="0"/>
          </a:p>
          <a:p>
            <a:r>
              <a:rPr lang="en-CA" b="1" baseline="0" noProof="0" dirty="0" smtClean="0">
                <a:solidFill>
                  <a:schemeClr val="bg1"/>
                </a:solidFill>
              </a:rPr>
              <a:t>Client Name</a:t>
            </a:r>
          </a:p>
          <a:p>
            <a:endParaRPr lang="en-CA" baseline="0" noProof="0" dirty="0" smtClean="0"/>
          </a:p>
          <a:p>
            <a:r>
              <a:rPr lang="en-CA" sz="1600" baseline="0" noProof="0" dirty="0" smtClean="0">
                <a:solidFill>
                  <a:schemeClr val="bg1"/>
                </a:solidFill>
              </a:rPr>
              <a:t>If necessary, add trainer, place and date</a:t>
            </a:r>
            <a:endParaRPr lang="en-CA" sz="16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580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1656000"/>
            <a:ext cx="7772400" cy="2205048"/>
          </a:xfrm>
        </p:spPr>
        <p:txBody>
          <a:bodyPr anchor="t" anchorCtr="0"/>
          <a:lstStyle>
            <a:lvl1pPr>
              <a:defRPr baseline="0"/>
            </a:lvl1pPr>
          </a:lstStyle>
          <a:p>
            <a:r>
              <a:rPr lang="fr-FR" dirty="0" smtClean="0"/>
              <a:t>Titre de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036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576000"/>
            <a:ext cx="8229600" cy="69276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Titre de diapo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56000"/>
            <a:ext cx="8229600" cy="321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fr-FR" dirty="0" smtClean="0"/>
              <a:t>Sous-titre</a:t>
            </a:r>
          </a:p>
          <a:p>
            <a:pPr lvl="0"/>
            <a:r>
              <a:rPr lang="fr-FR" dirty="0" smtClean="0"/>
              <a:t>Texte régulier</a:t>
            </a:r>
          </a:p>
          <a:p>
            <a:pPr lvl="1"/>
            <a:r>
              <a:rPr lang="fr-FR" dirty="0" smtClean="0"/>
              <a:t>Puce 1</a:t>
            </a:r>
          </a:p>
          <a:p>
            <a:pPr lvl="2"/>
            <a:r>
              <a:rPr lang="fr-FR" dirty="0" smtClean="0"/>
              <a:t>Puce 2</a:t>
            </a:r>
          </a:p>
          <a:p>
            <a:pPr lvl="3"/>
            <a:r>
              <a:rPr lang="fr-FR" dirty="0" smtClean="0"/>
              <a:t>Puce 3</a:t>
            </a:r>
          </a:p>
          <a:p>
            <a:pPr lvl="4"/>
            <a:r>
              <a:rPr lang="fr-FR" dirty="0" smtClean="0"/>
              <a:t>Puce 4</a:t>
            </a:r>
            <a:endParaRPr lang="en-US" dirty="0" smtClean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-30824" y="6468827"/>
            <a:ext cx="100242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265113" indent="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467F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fld id="{B2C980B6-5704-4ABD-888F-747D1BA10812}" type="slidenum">
              <a:rPr lang="en-US" sz="1400" smtClean="0"/>
              <a:pPr>
                <a:defRPr/>
              </a:pPr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61" r:id="rId7"/>
    <p:sldLayoutId id="2147483672" r:id="rId8"/>
  </p:sldLayoutIdLst>
  <p:timing>
    <p:tnLst>
      <p:par>
        <p:cTn id="1" dur="indefinite" restart="never" nodeType="tmRoot"/>
      </p:par>
    </p:tnLst>
  </p:timing>
  <p:txStyles>
    <p:titleStyle>
      <a:lvl1pPr marL="273050" indent="0" algn="l" defTabSz="457200" rtl="0" eaLnBrk="1" fontAlgn="base" hangingPunct="1">
        <a:spcBef>
          <a:spcPct val="0"/>
        </a:spcBef>
        <a:spcAft>
          <a:spcPct val="0"/>
        </a:spcAft>
        <a:defRPr sz="3600" b="1" kern="1200" cap="all" baseline="0">
          <a:solidFill>
            <a:srgbClr val="00467F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269875" indent="0" algn="l" defTabSz="457200" rtl="0" eaLnBrk="1" fontAlgn="base" hangingPunct="1">
        <a:spcBef>
          <a:spcPts val="0"/>
        </a:spcBef>
        <a:spcAft>
          <a:spcPts val="600"/>
        </a:spcAft>
        <a:buFont typeface="Arial" charset="0"/>
        <a:buNone/>
        <a:defRPr sz="2800" b="0" kern="1200" baseline="0">
          <a:solidFill>
            <a:srgbClr val="00467F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marL="712788" indent="-355600" algn="l" defTabSz="457200" rtl="0" eaLnBrk="1" fontAlgn="base" hangingPunct="1">
        <a:spcBef>
          <a:spcPts val="600"/>
        </a:spcBef>
        <a:spcAft>
          <a:spcPct val="0"/>
        </a:spcAft>
        <a:buClr>
          <a:srgbClr val="00467F"/>
        </a:buClr>
        <a:buFont typeface="Arial" pitchFamily="34" charset="0"/>
        <a:buChar char="›"/>
        <a:defRPr sz="2400" kern="1200">
          <a:solidFill>
            <a:srgbClr val="00467F"/>
          </a:solidFill>
          <a:latin typeface="Arial" pitchFamily="34" charset="0"/>
          <a:ea typeface="ＭＳ Ｐゴシック" charset="-128"/>
          <a:cs typeface="Arial" pitchFamily="34" charset="0"/>
        </a:defRPr>
      </a:lvl2pPr>
      <a:lvl3pPr marL="1079500" indent="-366713" algn="l" defTabSz="457200" rtl="0" eaLnBrk="1" fontAlgn="base" hangingPunct="1">
        <a:spcBef>
          <a:spcPts val="0"/>
        </a:spcBef>
        <a:spcAft>
          <a:spcPct val="0"/>
        </a:spcAft>
        <a:buClr>
          <a:srgbClr val="00467F"/>
        </a:buClr>
        <a:buFont typeface="ＭＳ Ｐゴシック" pitchFamily="34" charset="-128"/>
        <a:buChar char="-"/>
        <a:defRPr sz="2000" kern="1200">
          <a:solidFill>
            <a:srgbClr val="00467F"/>
          </a:solidFill>
          <a:latin typeface="Arial" pitchFamily="34" charset="0"/>
          <a:ea typeface="ＭＳ Ｐゴシック" charset="-128"/>
          <a:cs typeface="Arial" pitchFamily="34" charset="0"/>
        </a:defRPr>
      </a:lvl3pPr>
      <a:lvl4pPr marL="1435100" indent="-355600" algn="l" defTabSz="457200" rtl="0" eaLnBrk="1" fontAlgn="base" hangingPunct="1">
        <a:spcBef>
          <a:spcPts val="0"/>
        </a:spcBef>
        <a:spcAft>
          <a:spcPct val="0"/>
        </a:spcAft>
        <a:buClr>
          <a:srgbClr val="00467F"/>
        </a:buClr>
        <a:buFont typeface="Symbol" pitchFamily="18" charset="2"/>
        <a:buChar char=""/>
        <a:defRPr sz="1800" kern="1200">
          <a:solidFill>
            <a:srgbClr val="00467F"/>
          </a:solidFill>
          <a:latin typeface="Arial" pitchFamily="34" charset="0"/>
          <a:ea typeface="ＭＳ Ｐゴシック" charset="-128"/>
          <a:cs typeface="Arial" pitchFamily="34" charset="0"/>
        </a:defRPr>
      </a:lvl4pPr>
      <a:lvl5pPr marL="1792288" indent="-357188" algn="l" defTabSz="457200" rtl="0" eaLnBrk="1" fontAlgn="base" hangingPunct="1">
        <a:spcBef>
          <a:spcPts val="0"/>
        </a:spcBef>
        <a:spcAft>
          <a:spcPct val="0"/>
        </a:spcAft>
        <a:buClr>
          <a:srgbClr val="00467F"/>
        </a:buClr>
        <a:buFont typeface="Courier New" pitchFamily="49" charset="0"/>
        <a:buChar char="o"/>
        <a:defRPr sz="1600" kern="1200">
          <a:solidFill>
            <a:srgbClr val="00467F"/>
          </a:solidFill>
          <a:latin typeface="Arial" pitchFamily="34" charset="0"/>
          <a:ea typeface="ＭＳ Ｐゴシック" charset="-128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576000"/>
            <a:ext cx="8229600" cy="69276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Titre de diapo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56000"/>
            <a:ext cx="8229600" cy="321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fr-FR" dirty="0" smtClean="0"/>
              <a:t>Sous-titre</a:t>
            </a:r>
          </a:p>
          <a:p>
            <a:pPr lvl="0"/>
            <a:r>
              <a:rPr lang="fr-FR" dirty="0" smtClean="0"/>
              <a:t>Texte régulier</a:t>
            </a:r>
          </a:p>
          <a:p>
            <a:pPr lvl="1"/>
            <a:r>
              <a:rPr lang="fr-FR" dirty="0" smtClean="0"/>
              <a:t>Puce 1</a:t>
            </a:r>
          </a:p>
          <a:p>
            <a:pPr lvl="2"/>
            <a:r>
              <a:rPr lang="fr-FR" dirty="0" smtClean="0"/>
              <a:t>Puce 2</a:t>
            </a:r>
          </a:p>
          <a:p>
            <a:pPr lvl="3"/>
            <a:r>
              <a:rPr lang="fr-FR" dirty="0" smtClean="0"/>
              <a:t>Puce 3</a:t>
            </a:r>
          </a:p>
          <a:p>
            <a:pPr lvl="4"/>
            <a:r>
              <a:rPr lang="fr-FR" dirty="0" smtClean="0"/>
              <a:t>Puce 4</a:t>
            </a:r>
            <a:endParaRPr lang="en-US" dirty="0" smtClean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-30824" y="6468827"/>
            <a:ext cx="100242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265113" indent="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467F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fld id="{B2C980B6-5704-4ABD-888F-747D1BA10812}" type="slidenum">
              <a:rPr lang="en-US" sz="1400" smtClean="0"/>
              <a:pPr>
                <a:defRPr/>
              </a:pPr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4744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</p:sldLayoutIdLst>
  <p:timing>
    <p:tnLst>
      <p:par>
        <p:cTn id="1" dur="indefinite" restart="never" nodeType="tmRoot"/>
      </p:par>
    </p:tnLst>
  </p:timing>
  <p:txStyles>
    <p:titleStyle>
      <a:lvl1pPr marL="273050" indent="0" algn="l" defTabSz="457200" rtl="0" eaLnBrk="1" fontAlgn="base" hangingPunct="1">
        <a:spcBef>
          <a:spcPct val="0"/>
        </a:spcBef>
        <a:spcAft>
          <a:spcPct val="0"/>
        </a:spcAft>
        <a:defRPr sz="3600" b="1" kern="1200" cap="all" baseline="0">
          <a:solidFill>
            <a:srgbClr val="00467F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269875" indent="0" algn="l" defTabSz="457200" rtl="0" eaLnBrk="1" fontAlgn="base" hangingPunct="1">
        <a:spcBef>
          <a:spcPts val="0"/>
        </a:spcBef>
        <a:spcAft>
          <a:spcPts val="600"/>
        </a:spcAft>
        <a:buFont typeface="Arial" charset="0"/>
        <a:buNone/>
        <a:defRPr sz="2800" b="0" kern="1200" baseline="0">
          <a:solidFill>
            <a:srgbClr val="00467F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marL="712788" indent="-355600" algn="l" defTabSz="457200" rtl="0" eaLnBrk="1" fontAlgn="base" hangingPunct="1">
        <a:spcBef>
          <a:spcPts val="600"/>
        </a:spcBef>
        <a:spcAft>
          <a:spcPct val="0"/>
        </a:spcAft>
        <a:buClr>
          <a:srgbClr val="00467F"/>
        </a:buClr>
        <a:buFont typeface="Arial" pitchFamily="34" charset="0"/>
        <a:buChar char="›"/>
        <a:defRPr sz="2400" kern="1200">
          <a:solidFill>
            <a:srgbClr val="00467F"/>
          </a:solidFill>
          <a:latin typeface="Arial" pitchFamily="34" charset="0"/>
          <a:ea typeface="ＭＳ Ｐゴシック" charset="-128"/>
          <a:cs typeface="Arial" pitchFamily="34" charset="0"/>
        </a:defRPr>
      </a:lvl2pPr>
      <a:lvl3pPr marL="1079500" indent="-366713" algn="l" defTabSz="457200" rtl="0" eaLnBrk="1" fontAlgn="base" hangingPunct="1">
        <a:spcBef>
          <a:spcPts val="0"/>
        </a:spcBef>
        <a:spcAft>
          <a:spcPct val="0"/>
        </a:spcAft>
        <a:buClr>
          <a:srgbClr val="00467F"/>
        </a:buClr>
        <a:buFont typeface="ＭＳ Ｐゴシック" pitchFamily="34" charset="-128"/>
        <a:buChar char="-"/>
        <a:defRPr sz="2000" kern="1200">
          <a:solidFill>
            <a:srgbClr val="00467F"/>
          </a:solidFill>
          <a:latin typeface="Arial" pitchFamily="34" charset="0"/>
          <a:ea typeface="ＭＳ Ｐゴシック" charset="-128"/>
          <a:cs typeface="Arial" pitchFamily="34" charset="0"/>
        </a:defRPr>
      </a:lvl3pPr>
      <a:lvl4pPr marL="1435100" indent="-355600" algn="l" defTabSz="457200" rtl="0" eaLnBrk="1" fontAlgn="base" hangingPunct="1">
        <a:spcBef>
          <a:spcPts val="0"/>
        </a:spcBef>
        <a:spcAft>
          <a:spcPct val="0"/>
        </a:spcAft>
        <a:buClr>
          <a:srgbClr val="00467F"/>
        </a:buClr>
        <a:buFont typeface="Symbol" pitchFamily="18" charset="2"/>
        <a:buChar char=""/>
        <a:defRPr sz="1800" kern="1200">
          <a:solidFill>
            <a:srgbClr val="00467F"/>
          </a:solidFill>
          <a:latin typeface="Arial" pitchFamily="34" charset="0"/>
          <a:ea typeface="ＭＳ Ｐゴシック" charset="-128"/>
          <a:cs typeface="Arial" pitchFamily="34" charset="0"/>
        </a:defRPr>
      </a:lvl4pPr>
      <a:lvl5pPr marL="1792288" indent="-357188" algn="l" defTabSz="457200" rtl="0" eaLnBrk="1" fontAlgn="base" hangingPunct="1">
        <a:spcBef>
          <a:spcPts val="0"/>
        </a:spcBef>
        <a:spcAft>
          <a:spcPct val="0"/>
        </a:spcAft>
        <a:buClr>
          <a:srgbClr val="00467F"/>
        </a:buClr>
        <a:buFont typeface="Courier New" pitchFamily="49" charset="0"/>
        <a:buChar char="o"/>
        <a:defRPr sz="1600" kern="1200">
          <a:solidFill>
            <a:srgbClr val="00467F"/>
          </a:solidFill>
          <a:latin typeface="Arial" pitchFamily="34" charset="0"/>
          <a:ea typeface="ＭＳ Ｐゴシック" charset="-128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noler.com/" TargetMode="External"/><Relationship Id="rId2" Type="http://schemas.openxmlformats.org/officeDocument/2006/relationships/hyperlink" Target="mailto:igerginov@econoler.com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67544" y="3501008"/>
            <a:ext cx="8208912" cy="2664296"/>
          </a:xfrm>
        </p:spPr>
        <p:txBody>
          <a:bodyPr/>
          <a:lstStyle>
            <a:lvl1pPr marL="0" indent="0">
              <a:defRPr sz="1800"/>
            </a:lvl1pPr>
          </a:lstStyle>
          <a:p>
            <a:r>
              <a:rPr lang="en-US" sz="3200" b="1" dirty="0" smtClean="0"/>
              <a:t>Bank financing for EE in households (Bulgarian market overview) </a:t>
            </a:r>
            <a:endParaRPr lang="en-CA" dirty="0" smtClean="0"/>
          </a:p>
          <a:p>
            <a:r>
              <a:rPr lang="en-CA" b="1" dirty="0" smtClean="0">
                <a:solidFill>
                  <a:schemeClr val="bg1"/>
                </a:solidFill>
              </a:rPr>
              <a:t>EC Joint Research Centre</a:t>
            </a:r>
            <a:endParaRPr lang="en-CA" b="1" baseline="0" dirty="0" smtClean="0">
              <a:solidFill>
                <a:schemeClr val="bg1"/>
              </a:solidFill>
            </a:endParaRPr>
          </a:p>
          <a:p>
            <a:endParaRPr lang="en-CA" baseline="0" dirty="0" smtClean="0"/>
          </a:p>
          <a:p>
            <a:r>
              <a:rPr lang="en-CA" sz="1600" dirty="0" smtClean="0">
                <a:solidFill>
                  <a:schemeClr val="bg1"/>
                </a:solidFill>
              </a:rPr>
              <a:t>Marko Markov, Econoler</a:t>
            </a:r>
            <a:endParaRPr lang="en-CA" sz="1600" dirty="0">
              <a:solidFill>
                <a:schemeClr val="bg1"/>
              </a:solidFill>
            </a:endParaRPr>
          </a:p>
          <a:p>
            <a:r>
              <a:rPr lang="en-CA" sz="1600" dirty="0" smtClean="0">
                <a:solidFill>
                  <a:schemeClr val="bg1"/>
                </a:solidFill>
              </a:rPr>
              <a:t>November 2017</a:t>
            </a:r>
          </a:p>
        </p:txBody>
      </p:sp>
    </p:spTree>
    <p:extLst>
      <p:ext uri="{BB962C8B-B14F-4D97-AF65-F5344CB8AC3E}">
        <p14:creationId xmlns:p14="http://schemas.microsoft.com/office/powerpoint/2010/main" val="301415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12776"/>
            <a:ext cx="8686800" cy="4557348"/>
          </a:xfrm>
        </p:spPr>
        <p:txBody>
          <a:bodyPr/>
          <a:lstStyle/>
          <a:p>
            <a:pPr marL="876300" indent="-514350" eaLnBrk="1" hangingPunct="1">
              <a:spcAft>
                <a:spcPct val="50000"/>
              </a:spcAft>
              <a:buFont typeface="+mj-lt"/>
              <a:buAutoNum type="romanUcPeriod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Loan for single family house:</a:t>
            </a:r>
          </a:p>
          <a:p>
            <a:pPr marL="819150" indent="-457200" eaLnBrk="1" hangingPunct="1">
              <a:spcAft>
                <a:spcPct val="50000"/>
              </a:spcAft>
              <a:buFont typeface="+mj-lt"/>
              <a:buAutoNum type="arabicPeriod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Up to EUR 20,000 without collateral / Up to EUR 50,000 when collateralized by mortgage</a:t>
            </a:r>
          </a:p>
          <a:p>
            <a:pPr marL="819150" indent="-457200" eaLnBrk="1" hangingPunct="1">
              <a:spcAft>
                <a:spcPct val="50000"/>
              </a:spcAft>
              <a:buFont typeface="+mj-lt"/>
              <a:buAutoNum type="arabicPeriod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Up to 10 years unsecured / Up to 35 years with mortgage</a:t>
            </a:r>
            <a:endParaRPr lang="en-CA" sz="2400" dirty="0">
              <a:solidFill>
                <a:srgbClr val="003399"/>
              </a:solidFill>
              <a:cs typeface="Times New Roman" pitchFamily="18" charset="0"/>
            </a:endParaRPr>
          </a:p>
          <a:p>
            <a:pPr marL="819150" indent="-457200" eaLnBrk="1" hangingPunct="1">
              <a:spcAft>
                <a:spcPct val="50000"/>
              </a:spcAft>
              <a:buFont typeface="+mj-lt"/>
              <a:buAutoNum type="arabicPeriod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Loan interest: 7.35% p.a. (unsecured) / 3.44% (mortgage) – floating rate based on </a:t>
            </a:r>
            <a:r>
              <a:rPr lang="en-CA" sz="2400" dirty="0" err="1" smtClean="0">
                <a:solidFill>
                  <a:srgbClr val="003399"/>
                </a:solidFill>
                <a:cs typeface="Times New Roman" pitchFamily="18" charset="0"/>
              </a:rPr>
              <a:t>Sofix+margin</a:t>
            </a:r>
            <a:endParaRPr lang="en-CA" sz="2400" dirty="0" smtClean="0">
              <a:solidFill>
                <a:srgbClr val="003399"/>
              </a:solidFill>
              <a:cs typeface="Times New Roman" pitchFamily="18" charset="0"/>
            </a:endParaRPr>
          </a:p>
          <a:p>
            <a:pPr marL="819150" indent="-457200">
              <a:spcAft>
                <a:spcPct val="50000"/>
              </a:spcAft>
              <a:buFont typeface="+mj-lt"/>
              <a:buAutoNum type="arabicPeriod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Investment grant: up to </a:t>
            </a: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10</a:t>
            </a: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% of loan amount</a:t>
            </a:r>
          </a:p>
          <a:p>
            <a:pPr marL="819150" indent="-457200">
              <a:spcAft>
                <a:spcPct val="50000"/>
              </a:spcAft>
              <a:buFont typeface="+mj-lt"/>
              <a:buAutoNum type="arabicPeriod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Houses under construction are also eligible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576000"/>
            <a:ext cx="8603849" cy="692760"/>
          </a:xfrm>
        </p:spPr>
        <p:txBody>
          <a:bodyPr/>
          <a:lstStyle/>
          <a:p>
            <a:r>
              <a:rPr lang="es-CO" dirty="0" smtClean="0"/>
              <a:t>PIRAEUS BANK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7638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12776"/>
            <a:ext cx="8686800" cy="4557348"/>
          </a:xfrm>
        </p:spPr>
        <p:txBody>
          <a:bodyPr/>
          <a:lstStyle/>
          <a:p>
            <a:pPr marL="819150" indent="-457200" eaLnBrk="1" hangingPunct="1">
              <a:spcAft>
                <a:spcPct val="50000"/>
              </a:spcAft>
              <a:buFont typeface="+mj-lt"/>
              <a:buAutoNum type="arabicPeriod"/>
            </a:pPr>
            <a:endParaRPr lang="en-CA" sz="2400" dirty="0" smtClean="0">
              <a:solidFill>
                <a:srgbClr val="003399"/>
              </a:solidFill>
              <a:cs typeface="Times New Roman" pitchFamily="18" charset="0"/>
            </a:endParaRPr>
          </a:p>
          <a:p>
            <a:pPr marL="819150" indent="-457200" eaLnBrk="1" hangingPunct="1">
              <a:spcAft>
                <a:spcPct val="50000"/>
              </a:spcAft>
              <a:buFont typeface="+mj-lt"/>
              <a:buAutoNum type="arabicPeriod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Up to EUR 25,000 loan amount</a:t>
            </a:r>
          </a:p>
          <a:p>
            <a:pPr marL="819150" indent="-457200" eaLnBrk="1" hangingPunct="1">
              <a:spcAft>
                <a:spcPct val="50000"/>
              </a:spcAft>
              <a:buFont typeface="+mj-lt"/>
              <a:buAutoNum type="arabicPeriod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Up to 5 years for loans up to EUR 5,000 and Up to 10 years for loans up to EUR 25,000</a:t>
            </a:r>
            <a:endParaRPr lang="en-CA" sz="2400" dirty="0">
              <a:solidFill>
                <a:srgbClr val="003399"/>
              </a:solidFill>
              <a:cs typeface="Times New Roman" pitchFamily="18" charset="0"/>
            </a:endParaRPr>
          </a:p>
          <a:p>
            <a:pPr marL="819150" indent="-457200" eaLnBrk="1" hangingPunct="1">
              <a:spcAft>
                <a:spcPct val="50000"/>
              </a:spcAft>
              <a:buFont typeface="+mj-lt"/>
              <a:buAutoNum type="arabicPeriod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Loan interest: 7.50% p.a. (fixed)</a:t>
            </a:r>
          </a:p>
          <a:p>
            <a:pPr marL="819150" indent="-457200">
              <a:spcAft>
                <a:spcPct val="50000"/>
              </a:spcAft>
              <a:buFont typeface="+mj-lt"/>
              <a:buAutoNum type="arabicPeriod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Investment grant: up to 20% of loan amount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603849" cy="692760"/>
          </a:xfrm>
        </p:spPr>
        <p:txBody>
          <a:bodyPr/>
          <a:lstStyle/>
          <a:p>
            <a:r>
              <a:rPr lang="es-CO" dirty="0" smtClean="0"/>
              <a:t>UNITED BULGARIAN BANK (KBC </a:t>
            </a:r>
            <a:r>
              <a:rPr lang="en-US" dirty="0" smtClean="0"/>
              <a:t>group</a:t>
            </a:r>
            <a:r>
              <a:rPr lang="es-CO" dirty="0" smtClean="0"/>
              <a:t>)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2751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12776"/>
            <a:ext cx="8686800" cy="4557348"/>
          </a:xfrm>
        </p:spPr>
        <p:txBody>
          <a:bodyPr/>
          <a:lstStyle/>
          <a:p>
            <a:pPr marL="819150" indent="-457200" eaLnBrk="1" hangingPunct="1">
              <a:spcAft>
                <a:spcPct val="50000"/>
              </a:spcAft>
              <a:buFont typeface="Courier New" panose="02070309020205020404" pitchFamily="49" charset="0"/>
              <a:buChar char="o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Joint EBRD – Ministry of Energy project for accelerated gasification (started 2016, EBRD is administrator)</a:t>
            </a:r>
          </a:p>
          <a:p>
            <a:pPr marL="819150" indent="-457200" eaLnBrk="1" hangingPunct="1">
              <a:spcAft>
                <a:spcPct val="50000"/>
              </a:spcAft>
              <a:buFont typeface="Courier New" panose="02070309020205020404" pitchFamily="49" charset="0"/>
              <a:buChar char="o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Aiming to facilitate fuel switch in 10,000 households (carbon intensive </a:t>
            </a: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  <a:sym typeface="Wingdings" panose="05000000000000000000" pitchFamily="2" charset="2"/>
              </a:rPr>
              <a:t> natural gas)</a:t>
            </a:r>
          </a:p>
          <a:p>
            <a:pPr marL="819150" indent="-457200" eaLnBrk="1" hangingPunct="1">
              <a:spcAft>
                <a:spcPct val="50000"/>
              </a:spcAft>
              <a:buFont typeface="Courier New" panose="02070309020205020404" pitchFamily="49" charset="0"/>
              <a:buChar char="o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Free TA services available for beneficiaries to facilitate the application process</a:t>
            </a:r>
          </a:p>
          <a:p>
            <a:pPr marL="819150" indent="-457200" eaLnBrk="1" hangingPunct="1">
              <a:spcAft>
                <a:spcPct val="50000"/>
              </a:spcAft>
              <a:buFont typeface="Courier New" panose="02070309020205020404" pitchFamily="49" charset="0"/>
              <a:buChar char="o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Up to 20% investment grant available</a:t>
            </a:r>
          </a:p>
          <a:p>
            <a:pPr marL="819150" indent="-457200" eaLnBrk="1" hangingPunct="1">
              <a:spcAft>
                <a:spcPct val="50000"/>
              </a:spcAft>
              <a:buFont typeface="Courier New" panose="02070309020205020404" pitchFamily="49" charset="0"/>
              <a:buChar char="o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Grant component provided by KIDSF</a:t>
            </a:r>
          </a:p>
          <a:p>
            <a:pPr marL="819150" indent="-457200" eaLnBrk="1" hangingPunct="1">
              <a:spcAft>
                <a:spcPct val="50000"/>
              </a:spcAft>
              <a:buFont typeface="Courier New" panose="02070309020205020404" pitchFamily="49" charset="0"/>
              <a:buChar char="o"/>
            </a:pPr>
            <a:endParaRPr lang="en-CA" sz="2400" dirty="0" smtClean="0">
              <a:solidFill>
                <a:srgbClr val="003399"/>
              </a:solidFill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603849" cy="692760"/>
          </a:xfrm>
        </p:spPr>
        <p:txBody>
          <a:bodyPr/>
          <a:lstStyle/>
          <a:p>
            <a:r>
              <a:rPr lang="en-US" dirty="0" err="1" smtClean="0"/>
              <a:t>desireE</a:t>
            </a:r>
            <a:r>
              <a:rPr lang="en-US" dirty="0" smtClean="0"/>
              <a:t> gas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83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12776"/>
            <a:ext cx="8686800" cy="4557348"/>
          </a:xfrm>
        </p:spPr>
        <p:txBody>
          <a:bodyPr/>
          <a:lstStyle/>
          <a:p>
            <a:pPr marL="819150" indent="-457200" eaLnBrk="1" hangingPunct="1">
              <a:spcAft>
                <a:spcPct val="50000"/>
              </a:spcAft>
              <a:buFont typeface="Courier New" panose="02070309020205020404" pitchFamily="49" charset="0"/>
              <a:buChar char="o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Two leading local banks supporting the program: FIB and </a:t>
            </a:r>
            <a:r>
              <a:rPr lang="en-CA" sz="2400" dirty="0" err="1" smtClean="0">
                <a:solidFill>
                  <a:srgbClr val="003399"/>
                </a:solidFill>
                <a:cs typeface="Times New Roman" pitchFamily="18" charset="0"/>
              </a:rPr>
              <a:t>Societe</a:t>
            </a: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 </a:t>
            </a:r>
            <a:r>
              <a:rPr lang="en-CA" sz="2400" dirty="0" err="1" smtClean="0">
                <a:solidFill>
                  <a:srgbClr val="003399"/>
                </a:solidFill>
                <a:cs typeface="Times New Roman" pitchFamily="18" charset="0"/>
              </a:rPr>
              <a:t>Generale</a:t>
            </a: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 </a:t>
            </a:r>
            <a:r>
              <a:rPr lang="en-CA" sz="2400" dirty="0" err="1" smtClean="0">
                <a:solidFill>
                  <a:srgbClr val="003399"/>
                </a:solidFill>
                <a:cs typeface="Times New Roman" pitchFamily="18" charset="0"/>
              </a:rPr>
              <a:t>Expressbank</a:t>
            </a:r>
            <a:endParaRPr lang="en-CA" sz="2400" dirty="0" smtClean="0">
              <a:solidFill>
                <a:srgbClr val="003399"/>
              </a:solidFill>
              <a:cs typeface="Times New Roman" pitchFamily="18" charset="0"/>
            </a:endParaRPr>
          </a:p>
          <a:p>
            <a:pPr marL="819150" indent="-457200" eaLnBrk="1" hangingPunct="1">
              <a:spcAft>
                <a:spcPct val="50000"/>
              </a:spcAft>
              <a:buFont typeface="Courier New" panose="02070309020205020404" pitchFamily="49" charset="0"/>
              <a:buChar char="o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Fixed interest rate of 6,3% p.a. offered</a:t>
            </a:r>
          </a:p>
          <a:p>
            <a:pPr marL="819150" indent="-457200" eaLnBrk="1" hangingPunct="1">
              <a:spcAft>
                <a:spcPct val="50000"/>
              </a:spcAft>
              <a:buFont typeface="Courier New" panose="02070309020205020404" pitchFamily="49" charset="0"/>
              <a:buChar char="o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No collateral required</a:t>
            </a:r>
          </a:p>
          <a:p>
            <a:pPr marL="819150" indent="-457200" eaLnBrk="1" hangingPunct="1">
              <a:spcAft>
                <a:spcPct val="50000"/>
              </a:spcAft>
              <a:buFont typeface="Courier New" panose="02070309020205020404" pitchFamily="49" charset="0"/>
              <a:buChar char="o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Up to 10 years loan tenor (12 months grace period)</a:t>
            </a:r>
          </a:p>
          <a:p>
            <a:pPr marL="819150" indent="-457200" eaLnBrk="1" hangingPunct="1">
              <a:spcAft>
                <a:spcPct val="50000"/>
              </a:spcAft>
              <a:buFont typeface="Courier New" panose="02070309020205020404" pitchFamily="49" charset="0"/>
              <a:buChar char="o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No loan management fees applicable</a:t>
            </a:r>
          </a:p>
          <a:p>
            <a:pPr marL="819150" indent="-457200" eaLnBrk="1" hangingPunct="1">
              <a:spcAft>
                <a:spcPct val="50000"/>
              </a:spcAft>
              <a:buFont typeface="Courier New" panose="02070309020205020404" pitchFamily="49" charset="0"/>
              <a:buChar char="o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The DESIREE GAS loans are only complementary to the program. Grant can be accessed by beneficiaries using own funds or other financing sources. 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603849" cy="692760"/>
          </a:xfrm>
        </p:spPr>
        <p:txBody>
          <a:bodyPr/>
          <a:lstStyle/>
          <a:p>
            <a:r>
              <a:rPr lang="es-CO" dirty="0" err="1" smtClean="0"/>
              <a:t>desireE</a:t>
            </a:r>
            <a:r>
              <a:rPr lang="es-CO" dirty="0" smtClean="0"/>
              <a:t> gas </a:t>
            </a:r>
            <a:r>
              <a:rPr lang="es-CO" dirty="0" err="1" smtClean="0"/>
              <a:t>program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6836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6"/>
          <p:cNvSpPr txBox="1">
            <a:spLocks/>
          </p:cNvSpPr>
          <p:nvPr/>
        </p:nvSpPr>
        <p:spPr bwMode="auto">
          <a:xfrm>
            <a:off x="251520" y="1916832"/>
            <a:ext cx="8640960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1pPr>
            <a:lvl2pPr marL="4572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2pPr>
            <a:lvl3pPr marL="9144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3pPr>
            <a:lvl4pPr marL="13716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4pPr>
            <a:lvl5pPr marL="18288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Thank You!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Marko Markov</a:t>
            </a:r>
          </a:p>
          <a:p>
            <a:r>
              <a:rPr lang="en-US" sz="2400" i="1" dirty="0" smtClean="0">
                <a:solidFill>
                  <a:schemeClr val="tx1"/>
                </a:solidFill>
              </a:rPr>
              <a:t>Energy Efficiency Financing Specialist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Econoler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2400" dirty="0" smtClean="0">
                <a:solidFill>
                  <a:schemeClr val="tx1"/>
                </a:solidFill>
                <a:hlinkClick r:id="rId2"/>
              </a:rPr>
              <a:t>mmarkov@econoler.com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2400" dirty="0" smtClean="0">
                <a:solidFill>
                  <a:schemeClr val="tx1"/>
                </a:solidFill>
                <a:hlinkClick r:id="rId3"/>
              </a:rPr>
              <a:t>www.econoler.com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5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04250" cy="692150"/>
          </a:xfrm>
        </p:spPr>
        <p:txBody>
          <a:bodyPr>
            <a:normAutofit fontScale="90000"/>
          </a:bodyPr>
          <a:lstStyle/>
          <a:p>
            <a:pPr marL="0" lvl="0" defTabSz="914400"/>
            <a:r>
              <a:rPr lang="en-US" sz="3000" cap="none" dirty="0" smtClean="0">
                <a:solidFill>
                  <a:srgbClr val="003B70"/>
                </a:solidFill>
                <a:ea typeface="+mn-ea"/>
              </a:rPr>
              <a:t>Top 7 Demand Drivers for EE investments in Households (Bulgaria)</a:t>
            </a:r>
            <a:endParaRPr lang="en-US" sz="3000" cap="none" dirty="0">
              <a:solidFill>
                <a:srgbClr val="003B70"/>
              </a:solidFill>
              <a:ea typeface="+mn-ea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087078"/>
              </p:ext>
            </p:extLst>
          </p:nvPr>
        </p:nvGraphicFramePr>
        <p:xfrm>
          <a:off x="467544" y="1340769"/>
          <a:ext cx="8208912" cy="461977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08912"/>
              </a:tblGrid>
              <a:tr h="62881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DEMAND SIDE DRIVERS</a:t>
                      </a:r>
                      <a:endParaRPr lang="en-GB" dirty="0"/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48705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b="1" u="none" strike="noStrike" kern="1200" dirty="0">
                          <a:effectLst/>
                        </a:rPr>
                        <a:t>(Individual/ Owner) Payment Capacity</a:t>
                      </a:r>
                      <a:endParaRPr lang="en-GB" sz="1600" b="1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53922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b="1" u="none" strike="noStrike" kern="1200" dirty="0">
                          <a:effectLst/>
                        </a:rPr>
                        <a:t>Price of energy</a:t>
                      </a:r>
                      <a:endParaRPr lang="en-GB" sz="1600" b="1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53813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b="1" u="none" strike="noStrike" kern="1200" dirty="0">
                          <a:effectLst/>
                        </a:rPr>
                        <a:t>Fiscal Support</a:t>
                      </a:r>
                      <a:endParaRPr lang="en-GB" sz="1600" b="1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46974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"Green Premium" / Brown Discount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59804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b="1" u="none" strike="noStrike" kern="1200" dirty="0">
                          <a:effectLst/>
                        </a:rPr>
                        <a:t>Facilitation/ Technical Assistance</a:t>
                      </a:r>
                      <a:endParaRPr lang="en-GB" sz="1600" b="1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59804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b="1" u="none" strike="noStrike" kern="1200" dirty="0">
                          <a:effectLst/>
                        </a:rPr>
                        <a:t>Availability of Data</a:t>
                      </a:r>
                      <a:endParaRPr lang="en-GB" sz="1600" b="1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74943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600" b="1" u="none" strike="noStrike" kern="1200" dirty="0">
                          <a:effectLst/>
                        </a:rPr>
                        <a:t>Tailored Financial Product availability</a:t>
                      </a:r>
                      <a:endParaRPr lang="en-GB" sz="1600" b="1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9797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12776"/>
            <a:ext cx="8686800" cy="4557348"/>
          </a:xfrm>
        </p:spPr>
        <p:txBody>
          <a:bodyPr/>
          <a:lstStyle/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endParaRPr lang="en-CA" dirty="0" smtClean="0">
              <a:solidFill>
                <a:srgbClr val="003399"/>
              </a:solidFill>
              <a:cs typeface="Times New Roman" pitchFamily="18" charset="0"/>
            </a:endParaRP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Technically simple (usually single technology projects)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Well proven technologies only (simple </a:t>
            </a: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assessment &amp; measurement </a:t>
            </a: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procedures)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Easily scalable technologies (market best sellers)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Free of charge TA and investment grant availability </a:t>
            </a:r>
            <a:r>
              <a:rPr lang="en-CA" dirty="0" smtClean="0">
                <a:solidFill>
                  <a:srgbClr val="003399"/>
                </a:solidFill>
                <a:cs typeface="Times New Roman" pitchFamily="18" charset="0"/>
                <a:sym typeface="Wingdings" panose="05000000000000000000" pitchFamily="2" charset="2"/>
              </a:rPr>
              <a:t></a:t>
            </a:r>
            <a:endParaRPr lang="en-CA" dirty="0" smtClean="0">
              <a:solidFill>
                <a:srgbClr val="003399"/>
              </a:solidFill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03849" cy="692760"/>
          </a:xfrm>
        </p:spPr>
        <p:txBody>
          <a:bodyPr/>
          <a:lstStyle/>
          <a:p>
            <a:r>
              <a:rPr lang="en-US" sz="2800" dirty="0" smtClean="0"/>
              <a:t>how the (successful?) retail </a:t>
            </a:r>
            <a:r>
              <a:rPr lang="en-US" sz="2800" dirty="0" err="1" smtClean="0"/>
              <a:t>ee</a:t>
            </a:r>
            <a:r>
              <a:rPr lang="en-US" sz="2800" dirty="0" smtClean="0"/>
              <a:t> finance program looks like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216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12776"/>
            <a:ext cx="8686800" cy="4557348"/>
          </a:xfrm>
        </p:spPr>
        <p:txBody>
          <a:bodyPr/>
          <a:lstStyle/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Started 2005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Joint </a:t>
            </a: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progra</a:t>
            </a:r>
            <a:r>
              <a:rPr lang="en-CA" dirty="0">
                <a:solidFill>
                  <a:srgbClr val="003399"/>
                </a:solidFill>
                <a:cs typeface="Times New Roman" pitchFamily="18" charset="0"/>
              </a:rPr>
              <a:t>m</a:t>
            </a: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of EBRD and Ministry of Energy 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Credit mechanism for supporting EE in households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Grant component to facilitate the uptake (TA and investment grant)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Grant money coming from </a:t>
            </a: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KIDSF (administered by EBRD)</a:t>
            </a:r>
            <a:endParaRPr lang="en-CA" dirty="0" smtClean="0">
              <a:solidFill>
                <a:srgbClr val="003399"/>
              </a:solidFill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576000"/>
            <a:ext cx="8603849" cy="692760"/>
          </a:xfrm>
        </p:spPr>
        <p:txBody>
          <a:bodyPr/>
          <a:lstStyle/>
          <a:p>
            <a:r>
              <a:rPr lang="en-US" dirty="0" err="1" smtClean="0"/>
              <a:t>reecl</a:t>
            </a:r>
            <a:r>
              <a:rPr lang="en-US" dirty="0" smtClean="0"/>
              <a:t> – the spark &amp; the fuel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37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12776"/>
            <a:ext cx="8686800" cy="4557348"/>
          </a:xfrm>
        </p:spPr>
        <p:txBody>
          <a:bodyPr/>
          <a:lstStyle/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Implementation through local partner banks (currently UBB and Piraeus Bank)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Now in the third round of the program (almost all major Bulgarian banks took part in the previous windows)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The program (round 3) closes on December 31</a:t>
            </a:r>
            <a:r>
              <a:rPr lang="en-CA" baseline="30000" dirty="0" smtClean="0">
                <a:solidFill>
                  <a:srgbClr val="003399"/>
                </a:solidFill>
                <a:cs typeface="Times New Roman" pitchFamily="18" charset="0"/>
              </a:rPr>
              <a:t>st</a:t>
            </a: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 2018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Energy class B+ or higher should be achieved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endParaRPr lang="en-CA" dirty="0" smtClean="0">
              <a:solidFill>
                <a:srgbClr val="003399"/>
              </a:solidFill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576000"/>
            <a:ext cx="8603849" cy="692760"/>
          </a:xfrm>
        </p:spPr>
        <p:txBody>
          <a:bodyPr/>
          <a:lstStyle/>
          <a:p>
            <a:r>
              <a:rPr lang="en-US" dirty="0" err="1" smtClean="0"/>
              <a:t>reecl</a:t>
            </a:r>
            <a:r>
              <a:rPr lang="en-US" dirty="0" smtClean="0"/>
              <a:t> – the spark &amp; the fuel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70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40768"/>
            <a:ext cx="8686800" cy="4680520"/>
          </a:xfrm>
        </p:spPr>
        <p:txBody>
          <a:bodyPr/>
          <a:lstStyle/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sz="2600" dirty="0" smtClean="0">
                <a:solidFill>
                  <a:srgbClr val="003399"/>
                </a:solidFill>
                <a:cs typeface="Times New Roman" pitchFamily="18" charset="0"/>
              </a:rPr>
              <a:t>Project preparations: LEME and LESI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sz="2600" dirty="0" smtClean="0">
                <a:solidFill>
                  <a:srgbClr val="003399"/>
                </a:solidFill>
                <a:cs typeface="Times New Roman" pitchFamily="18" charset="0"/>
              </a:rPr>
              <a:t>Obtain technical and pricing offer from eligible contractor/installer 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sz="2600" dirty="0" smtClean="0">
                <a:solidFill>
                  <a:srgbClr val="003399"/>
                </a:solidFill>
                <a:cs typeface="Times New Roman" pitchFamily="18" charset="0"/>
              </a:rPr>
              <a:t>Approach partner bank and submit loan application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sz="2600" dirty="0" smtClean="0">
                <a:solidFill>
                  <a:srgbClr val="003399"/>
                </a:solidFill>
                <a:cs typeface="Times New Roman" pitchFamily="18" charset="0"/>
              </a:rPr>
              <a:t>Bank experts review the application for REECL eligibility / borrower credibility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sz="2600" dirty="0" smtClean="0">
                <a:solidFill>
                  <a:srgbClr val="003399"/>
                </a:solidFill>
                <a:cs typeface="Times New Roman" pitchFamily="18" charset="0"/>
              </a:rPr>
              <a:t>Upon implementation of the EE measures – application for grant payment (up to 4 months after the loan agreement date)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576000"/>
            <a:ext cx="8603849" cy="692760"/>
          </a:xfrm>
        </p:spPr>
        <p:txBody>
          <a:bodyPr/>
          <a:lstStyle/>
          <a:p>
            <a:r>
              <a:rPr lang="en-US" dirty="0" err="1" smtClean="0"/>
              <a:t>reecl</a:t>
            </a:r>
            <a:r>
              <a:rPr lang="en-US" dirty="0" smtClean="0"/>
              <a:t> – how it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99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40768"/>
            <a:ext cx="8686800" cy="4680520"/>
          </a:xfrm>
        </p:spPr>
        <p:txBody>
          <a:bodyPr/>
          <a:lstStyle/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sz="2600" dirty="0" smtClean="0">
                <a:solidFill>
                  <a:srgbClr val="003399"/>
                </a:solidFill>
                <a:cs typeface="Times New Roman" pitchFamily="18" charset="0"/>
              </a:rPr>
              <a:t>Up to 10% of the investment amount or loan amount (whichever smaller) for single/two family houses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sz="2600" dirty="0" smtClean="0">
                <a:solidFill>
                  <a:srgbClr val="003399"/>
                </a:solidFill>
                <a:cs typeface="Times New Roman" pitchFamily="18" charset="0"/>
              </a:rPr>
              <a:t>Up to 20% for multifamily building units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sz="2600" dirty="0" smtClean="0">
                <a:solidFill>
                  <a:srgbClr val="003399"/>
                </a:solidFill>
                <a:cs typeface="Times New Roman" pitchFamily="18" charset="0"/>
              </a:rPr>
              <a:t>Up to EUR 5,000 for individual borrowers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sz="2600" dirty="0" smtClean="0">
                <a:solidFill>
                  <a:srgbClr val="003399"/>
                </a:solidFill>
                <a:cs typeface="Times New Roman" pitchFamily="18" charset="0"/>
              </a:rPr>
              <a:t>Up to EUR 200,000 for companies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sz="2600" dirty="0" smtClean="0">
                <a:solidFill>
                  <a:srgbClr val="003399"/>
                </a:solidFill>
                <a:cs typeface="Times New Roman" pitchFamily="18" charset="0"/>
              </a:rPr>
              <a:t>Up to EUR 50,000 </a:t>
            </a:r>
            <a:r>
              <a:rPr lang="en-CA" sz="2600" dirty="0" smtClean="0">
                <a:solidFill>
                  <a:srgbClr val="003399"/>
                </a:solidFill>
                <a:cs typeface="Times New Roman" pitchFamily="18" charset="0"/>
              </a:rPr>
              <a:t>cumulatively for </a:t>
            </a:r>
            <a:r>
              <a:rPr lang="en-CA" sz="2600" dirty="0" smtClean="0">
                <a:solidFill>
                  <a:srgbClr val="003399"/>
                </a:solidFill>
                <a:cs typeface="Times New Roman" pitchFamily="18" charset="0"/>
              </a:rPr>
              <a:t>rehab. of a single house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sz="2600" dirty="0" smtClean="0">
                <a:solidFill>
                  <a:srgbClr val="003399"/>
                </a:solidFill>
                <a:cs typeface="Times New Roman" pitchFamily="18" charset="0"/>
              </a:rPr>
              <a:t>Up to EUR 1 million for projects in single multi-apartment building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576000"/>
            <a:ext cx="8603849" cy="692760"/>
          </a:xfrm>
        </p:spPr>
        <p:txBody>
          <a:bodyPr/>
          <a:lstStyle/>
          <a:p>
            <a:r>
              <a:rPr lang="en-US" dirty="0" err="1" smtClean="0"/>
              <a:t>reecl</a:t>
            </a:r>
            <a:r>
              <a:rPr lang="en-US" dirty="0" smtClean="0"/>
              <a:t> – grant size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38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12776"/>
            <a:ext cx="8686800" cy="4557348"/>
          </a:xfrm>
        </p:spPr>
        <p:txBody>
          <a:bodyPr/>
          <a:lstStyle/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endParaRPr lang="en-CA" sz="2400" dirty="0" smtClean="0">
              <a:solidFill>
                <a:srgbClr val="003399"/>
              </a:solidFill>
              <a:cs typeface="Times New Roman" pitchFamily="18" charset="0"/>
            </a:endParaRP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53,000 households financed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Loans for over EUR 83 million extended </a:t>
            </a:r>
            <a:endParaRPr lang="en-CA" dirty="0" smtClean="0">
              <a:solidFill>
                <a:srgbClr val="003399"/>
              </a:solidFill>
              <a:cs typeface="Times New Roman" pitchFamily="18" charset="0"/>
            </a:endParaRP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Average project size ~ EUR 1,600</a:t>
            </a:r>
            <a:endParaRPr lang="en-CA" dirty="0" smtClean="0">
              <a:solidFill>
                <a:srgbClr val="003399"/>
              </a:solidFill>
              <a:cs typeface="Times New Roman" pitchFamily="18" charset="0"/>
            </a:endParaRP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Grants for EUR 20,2 million distributed 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283,000 </a:t>
            </a:r>
            <a:r>
              <a:rPr lang="en-CA" dirty="0">
                <a:solidFill>
                  <a:srgbClr val="003399"/>
                </a:solidFill>
                <a:cs typeface="Times New Roman" pitchFamily="18" charset="0"/>
              </a:rPr>
              <a:t>M</a:t>
            </a: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Wh annual savings</a:t>
            </a:r>
          </a:p>
          <a:p>
            <a:pPr marL="715963" indent="-354013" eaLnBrk="1" hangingPunct="1">
              <a:spcAft>
                <a:spcPct val="50000"/>
              </a:spcAft>
              <a:buFont typeface="Batang" pitchFamily="18" charset="-127"/>
              <a:buChar char="&gt;"/>
            </a:pP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GHG emissions reduction: 247 tCO</a:t>
            </a:r>
            <a:r>
              <a:rPr lang="en-CA" sz="1800" dirty="0" smtClean="0">
                <a:solidFill>
                  <a:srgbClr val="003399"/>
                </a:solidFill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3399"/>
                </a:solidFill>
                <a:cs typeface="Times New Roman" pitchFamily="18" charset="0"/>
              </a:rPr>
              <a:t> equivalent annually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576000"/>
            <a:ext cx="8603849" cy="692760"/>
          </a:xfrm>
        </p:spPr>
        <p:txBody>
          <a:bodyPr/>
          <a:lstStyle/>
          <a:p>
            <a:r>
              <a:rPr lang="en-US" dirty="0" err="1" smtClean="0"/>
              <a:t>reecl</a:t>
            </a:r>
            <a:r>
              <a:rPr lang="en-US" dirty="0" smtClean="0"/>
              <a:t> results (as of 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98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12776"/>
            <a:ext cx="8686800" cy="4557348"/>
          </a:xfrm>
        </p:spPr>
        <p:txBody>
          <a:bodyPr/>
          <a:lstStyle/>
          <a:p>
            <a:pPr marL="876300" indent="-514350" eaLnBrk="1" hangingPunct="1">
              <a:spcAft>
                <a:spcPct val="50000"/>
              </a:spcAft>
              <a:buFont typeface="+mj-lt"/>
              <a:buAutoNum type="romanUcPeriod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Loan for apartment in an multi-unit building:</a:t>
            </a:r>
          </a:p>
          <a:p>
            <a:pPr marL="819150" indent="-457200" eaLnBrk="1" hangingPunct="1">
              <a:spcAft>
                <a:spcPct val="50000"/>
              </a:spcAft>
              <a:buFont typeface="+mj-lt"/>
              <a:buAutoNum type="arabicPeriod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Up to EUR 20,000 maximum loan amount</a:t>
            </a:r>
          </a:p>
          <a:p>
            <a:pPr marL="819150" indent="-457200" eaLnBrk="1" hangingPunct="1">
              <a:spcAft>
                <a:spcPct val="50000"/>
              </a:spcAft>
              <a:buFont typeface="+mj-lt"/>
              <a:buAutoNum type="arabicPeriod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Up to 10 years loan term</a:t>
            </a:r>
            <a:endParaRPr lang="en-CA" sz="2400" dirty="0">
              <a:solidFill>
                <a:srgbClr val="003399"/>
              </a:solidFill>
              <a:cs typeface="Times New Roman" pitchFamily="18" charset="0"/>
            </a:endParaRPr>
          </a:p>
          <a:p>
            <a:pPr marL="819150" indent="-457200" eaLnBrk="1" hangingPunct="1">
              <a:spcAft>
                <a:spcPct val="50000"/>
              </a:spcAft>
              <a:buFont typeface="+mj-lt"/>
              <a:buAutoNum type="arabicPeriod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Loan interest: 7.35% p.a. (</a:t>
            </a:r>
            <a:r>
              <a:rPr lang="en-CA" sz="2400" dirty="0" err="1" smtClean="0">
                <a:solidFill>
                  <a:srgbClr val="003399"/>
                </a:solidFill>
                <a:cs typeface="Times New Roman" pitchFamily="18" charset="0"/>
              </a:rPr>
              <a:t>Sofibor</a:t>
            </a: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 + margin)</a:t>
            </a:r>
          </a:p>
          <a:p>
            <a:pPr marL="819150" indent="-457200">
              <a:spcAft>
                <a:spcPct val="50000"/>
              </a:spcAft>
              <a:buFont typeface="+mj-lt"/>
              <a:buAutoNum type="arabicPeriod"/>
            </a:pPr>
            <a:r>
              <a:rPr lang="en-CA" sz="2400" dirty="0">
                <a:solidFill>
                  <a:srgbClr val="003399"/>
                </a:solidFill>
                <a:cs typeface="Times New Roman" pitchFamily="18" charset="0"/>
              </a:rPr>
              <a:t>Loan collateral: </a:t>
            </a: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not required</a:t>
            </a:r>
          </a:p>
          <a:p>
            <a:pPr marL="819150" indent="-457200">
              <a:spcAft>
                <a:spcPct val="50000"/>
              </a:spcAft>
              <a:buFont typeface="+mj-lt"/>
              <a:buAutoNum type="arabicPeriod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Investment grant: up to 20% of loan amount</a:t>
            </a:r>
          </a:p>
          <a:p>
            <a:pPr marL="819150" indent="-457200">
              <a:spcAft>
                <a:spcPct val="50000"/>
              </a:spcAft>
              <a:buFont typeface="+mj-lt"/>
              <a:buAutoNum type="arabicPeriod"/>
            </a:pP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Integrated building level EE project must be in place (min. 3 apartments in a building must commit to implement the project. Not </a:t>
            </a: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necessary </a:t>
            </a:r>
            <a:r>
              <a:rPr lang="en-CA" sz="2400" dirty="0" smtClean="0">
                <a:solidFill>
                  <a:srgbClr val="003399"/>
                </a:solidFill>
                <a:cs typeface="Times New Roman" pitchFamily="18" charset="0"/>
              </a:rPr>
              <a:t>all of them to get financing from the bank)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576000"/>
            <a:ext cx="8603849" cy="692760"/>
          </a:xfrm>
        </p:spPr>
        <p:txBody>
          <a:bodyPr/>
          <a:lstStyle/>
          <a:p>
            <a:r>
              <a:rPr lang="es-CO" dirty="0" smtClean="0"/>
              <a:t>PIRAEUS BANK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0420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onoler 2015">
  <a:themeElements>
    <a:clrScheme name="Econoler 2015">
      <a:dk1>
        <a:sysClr val="windowText" lastClr="000000"/>
      </a:dk1>
      <a:lt1>
        <a:srgbClr val="FFFFFF"/>
      </a:lt1>
      <a:dk2>
        <a:srgbClr val="00467F"/>
      </a:dk2>
      <a:lt2>
        <a:srgbClr val="FFFFFF"/>
      </a:lt2>
      <a:accent1>
        <a:srgbClr val="00467F"/>
      </a:accent1>
      <a:accent2>
        <a:srgbClr val="8CADCE"/>
      </a:accent2>
      <a:accent3>
        <a:srgbClr val="A5C935"/>
      </a:accent3>
      <a:accent4>
        <a:srgbClr val="A5A5A5"/>
      </a:accent4>
      <a:accent5>
        <a:srgbClr val="D8D8D8"/>
      </a:accent5>
      <a:accent6>
        <a:srgbClr val="F2F2F2"/>
      </a:accent6>
      <a:hlink>
        <a:srgbClr val="00467F"/>
      </a:hlink>
      <a:folHlink>
        <a:srgbClr val="A5C935"/>
      </a:folHlink>
    </a:clrScheme>
    <a:fontScheme name="Econoler 20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Econoler 2015_eng.potx [Read-Only]" id="{8FE3C2C1-A30C-4C83-B155-A13E55BEE5EE}" vid="{546E040A-EE89-466A-8A61-F284F5F31F5A}"/>
    </a:ext>
  </a:extLst>
</a:theme>
</file>

<file path=ppt/theme/theme2.xml><?xml version="1.0" encoding="utf-8"?>
<a:theme xmlns:a="http://schemas.openxmlformats.org/drawingml/2006/main" name="1_Econoler 2015">
  <a:themeElements>
    <a:clrScheme name="Econoler 2015">
      <a:dk1>
        <a:sysClr val="windowText" lastClr="000000"/>
      </a:dk1>
      <a:lt1>
        <a:srgbClr val="FFFFFF"/>
      </a:lt1>
      <a:dk2>
        <a:srgbClr val="00467F"/>
      </a:dk2>
      <a:lt2>
        <a:srgbClr val="FFFFFF"/>
      </a:lt2>
      <a:accent1>
        <a:srgbClr val="00467F"/>
      </a:accent1>
      <a:accent2>
        <a:srgbClr val="8CADCE"/>
      </a:accent2>
      <a:accent3>
        <a:srgbClr val="A5C935"/>
      </a:accent3>
      <a:accent4>
        <a:srgbClr val="A5A5A5"/>
      </a:accent4>
      <a:accent5>
        <a:srgbClr val="D8D8D8"/>
      </a:accent5>
      <a:accent6>
        <a:srgbClr val="F2F2F2"/>
      </a:accent6>
      <a:hlink>
        <a:srgbClr val="00467F"/>
      </a:hlink>
      <a:folHlink>
        <a:srgbClr val="A5C935"/>
      </a:folHlink>
    </a:clrScheme>
    <a:fontScheme name="Econoler 20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Econoler 2015_eng.potx [Read-Only]" id="{8FE3C2C1-A30C-4C83-B155-A13E55BEE5EE}" vid="{546E040A-EE89-466A-8A61-F284F5F31F5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Econoler 2015_eng</Template>
  <TotalTime>1154</TotalTime>
  <Words>806</Words>
  <Application>Microsoft Office PowerPoint</Application>
  <PresentationFormat>On-screen Show (4:3)</PresentationFormat>
  <Paragraphs>110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Econoler 2015</vt:lpstr>
      <vt:lpstr>1_Econoler 2015</vt:lpstr>
      <vt:lpstr>PowerPoint Presentation</vt:lpstr>
      <vt:lpstr>Top 7 Demand Drivers for EE investments in Households (Bulgaria)</vt:lpstr>
      <vt:lpstr>how the (successful?) retail ee finance program looks like</vt:lpstr>
      <vt:lpstr>reecl – the spark &amp; the fuel</vt:lpstr>
      <vt:lpstr>reecl – the spark &amp; the fuel</vt:lpstr>
      <vt:lpstr>reecl – how it works</vt:lpstr>
      <vt:lpstr>reecl – grant size</vt:lpstr>
      <vt:lpstr>reecl results (as of 2016)</vt:lpstr>
      <vt:lpstr>PIRAEUS BANK</vt:lpstr>
      <vt:lpstr>PIRAEUS BANK</vt:lpstr>
      <vt:lpstr>UNITED BULGARIAN BANK (KBC group)</vt:lpstr>
      <vt:lpstr>desireE gas program</vt:lpstr>
      <vt:lpstr>desireE gas program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 Gerginov / Econoler</dc:creator>
  <cp:lastModifiedBy>Marko Markov</cp:lastModifiedBy>
  <cp:revision>130</cp:revision>
  <dcterms:created xsi:type="dcterms:W3CDTF">2017-03-06T13:10:22Z</dcterms:created>
  <dcterms:modified xsi:type="dcterms:W3CDTF">2017-11-07T10:07:04Z</dcterms:modified>
</cp:coreProperties>
</file>