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handoutMasterIdLst>
    <p:handoutMasterId r:id="rId19"/>
  </p:handoutMasterIdLst>
  <p:sldIdLst>
    <p:sldId id="256" r:id="rId2"/>
    <p:sldId id="297" r:id="rId3"/>
    <p:sldId id="299" r:id="rId4"/>
    <p:sldId id="301" r:id="rId5"/>
    <p:sldId id="321" r:id="rId6"/>
    <p:sldId id="319" r:id="rId7"/>
    <p:sldId id="315" r:id="rId8"/>
    <p:sldId id="322" r:id="rId9"/>
    <p:sldId id="316" r:id="rId10"/>
    <p:sldId id="302" r:id="rId11"/>
    <p:sldId id="303" r:id="rId12"/>
    <p:sldId id="305" r:id="rId13"/>
    <p:sldId id="317" r:id="rId14"/>
    <p:sldId id="307" r:id="rId15"/>
    <p:sldId id="308" r:id="rId16"/>
    <p:sldId id="287" r:id="rId17"/>
  </p:sldIdLst>
  <p:sldSz cx="9144000" cy="6858000" type="screen4x3"/>
  <p:notesSz cx="7315200" cy="96012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D71752"/>
    <a:srgbClr val="00FF00"/>
    <a:srgbClr val="44DC52"/>
    <a:srgbClr val="0033CC"/>
    <a:srgbClr val="1A8A25"/>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62" autoAdjust="0"/>
    <p:restoredTop sz="88280" autoAdjust="0"/>
  </p:normalViewPr>
  <p:slideViewPr>
    <p:cSldViewPr>
      <p:cViewPr varScale="1">
        <p:scale>
          <a:sx n="76" d="100"/>
          <a:sy n="76" d="100"/>
        </p:scale>
        <p:origin x="1398" y="96"/>
      </p:cViewPr>
      <p:guideLst>
        <p:guide orient="horz" pos="2160"/>
        <p:guide pos="2880"/>
      </p:guideLst>
    </p:cSldViewPr>
  </p:slideViewPr>
  <p:outlineViewPr>
    <p:cViewPr>
      <p:scale>
        <a:sx n="33" d="100"/>
        <a:sy n="33" d="100"/>
      </p:scale>
      <p:origin x="0" y="-10074"/>
    </p:cViewPr>
  </p:outlineViewPr>
  <p:notesTextViewPr>
    <p:cViewPr>
      <p:scale>
        <a:sx n="150" d="100"/>
        <a:sy n="150" d="100"/>
      </p:scale>
      <p:origin x="0" y="0"/>
    </p:cViewPr>
  </p:notesTextViewPr>
  <p:sorterViewPr>
    <p:cViewPr>
      <p:scale>
        <a:sx n="100" d="100"/>
        <a:sy n="100" d="100"/>
      </p:scale>
      <p:origin x="0" y="0"/>
    </p:cViewPr>
  </p:sorterViewPr>
  <p:notesViewPr>
    <p:cSldViewPr>
      <p:cViewPr>
        <p:scale>
          <a:sx n="130" d="100"/>
          <a:sy n="130" d="100"/>
        </p:scale>
        <p:origin x="1074" y="-221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3169165" cy="48059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sz="quarter" idx="1"/>
          </p:nvPr>
        </p:nvSpPr>
        <p:spPr>
          <a:xfrm>
            <a:off x="4144293" y="0"/>
            <a:ext cx="3169165" cy="480598"/>
          </a:xfrm>
          <a:prstGeom prst="rect">
            <a:avLst/>
          </a:prstGeom>
        </p:spPr>
        <p:txBody>
          <a:bodyPr vert="horz" lIns="91440" tIns="45720" rIns="91440" bIns="45720" rtlCol="0"/>
          <a:lstStyle>
            <a:lvl1pPr algn="r">
              <a:defRPr sz="1200"/>
            </a:lvl1pPr>
          </a:lstStyle>
          <a:p>
            <a:fld id="{3855F9A0-4E2D-444F-B888-21589421CED1}" type="datetimeFigureOut">
              <a:rPr lang="ro-RO" smtClean="0"/>
              <a:pPr/>
              <a:t>08.11.2017</a:t>
            </a:fld>
            <a:endParaRPr lang="ro-RO"/>
          </a:p>
        </p:txBody>
      </p:sp>
      <p:sp>
        <p:nvSpPr>
          <p:cNvPr id="4" name="Substituent subsol 3"/>
          <p:cNvSpPr>
            <a:spLocks noGrp="1"/>
          </p:cNvSpPr>
          <p:nvPr>
            <p:ph type="ftr" sz="quarter" idx="2"/>
          </p:nvPr>
        </p:nvSpPr>
        <p:spPr>
          <a:xfrm>
            <a:off x="0" y="9119068"/>
            <a:ext cx="3169165" cy="480597"/>
          </a:xfrm>
          <a:prstGeom prst="rect">
            <a:avLst/>
          </a:prstGeom>
        </p:spPr>
        <p:txBody>
          <a:bodyPr vert="horz" lIns="91440" tIns="45720" rIns="91440" bIns="45720" rtlCol="0" anchor="b"/>
          <a:lstStyle>
            <a:lvl1pPr algn="l">
              <a:defRPr sz="1200"/>
            </a:lvl1pPr>
          </a:lstStyle>
          <a:p>
            <a:endParaRPr lang="ro-RO"/>
          </a:p>
        </p:txBody>
      </p:sp>
      <p:sp>
        <p:nvSpPr>
          <p:cNvPr id="5" name="Substituent număr diapozitiv 4"/>
          <p:cNvSpPr>
            <a:spLocks noGrp="1"/>
          </p:cNvSpPr>
          <p:nvPr>
            <p:ph type="sldNum" sz="quarter" idx="3"/>
          </p:nvPr>
        </p:nvSpPr>
        <p:spPr>
          <a:xfrm>
            <a:off x="4144293" y="9119068"/>
            <a:ext cx="3169165" cy="480597"/>
          </a:xfrm>
          <a:prstGeom prst="rect">
            <a:avLst/>
          </a:prstGeom>
        </p:spPr>
        <p:txBody>
          <a:bodyPr vert="horz" lIns="91440" tIns="45720" rIns="91440" bIns="45720" rtlCol="0" anchor="b"/>
          <a:lstStyle>
            <a:lvl1pPr algn="r">
              <a:defRPr sz="1200"/>
            </a:lvl1pPr>
          </a:lstStyle>
          <a:p>
            <a:fld id="{E7AC8342-D55B-4044-A75C-2FA5073364B6}" type="slidenum">
              <a:rPr lang="ro-RO" smtClean="0"/>
              <a:pPr/>
              <a:t>‹#›</a:t>
            </a:fld>
            <a:endParaRPr lang="ro-RO"/>
          </a:p>
        </p:txBody>
      </p:sp>
    </p:spTree>
    <p:extLst>
      <p:ext uri="{BB962C8B-B14F-4D97-AF65-F5344CB8AC3E}">
        <p14:creationId xmlns:p14="http://schemas.microsoft.com/office/powerpoint/2010/main" val="206675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4B888181-56DF-4303-9D25-18988AEF6F32}" type="datetimeFigureOut">
              <a:rPr lang="en-US" smtClean="0"/>
              <a:pPr/>
              <a:t>11/8/2017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497C5296-7366-44ED-8235-A0F5640A5ED7}" type="slidenum">
              <a:rPr lang="en-US" smtClean="0"/>
              <a:pPr/>
              <a:t>‹#›</a:t>
            </a:fld>
            <a:endParaRPr lang="en-US"/>
          </a:p>
        </p:txBody>
      </p:sp>
    </p:spTree>
    <p:extLst>
      <p:ext uri="{BB962C8B-B14F-4D97-AF65-F5344CB8AC3E}">
        <p14:creationId xmlns:p14="http://schemas.microsoft.com/office/powerpoint/2010/main" val="429242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a:p>
        </p:txBody>
      </p:sp>
      <p:sp>
        <p:nvSpPr>
          <p:cNvPr id="4" name="Substituent număr diapozitiv 3"/>
          <p:cNvSpPr>
            <a:spLocks noGrp="1"/>
          </p:cNvSpPr>
          <p:nvPr>
            <p:ph type="sldNum" sz="quarter" idx="10"/>
          </p:nvPr>
        </p:nvSpPr>
        <p:spPr/>
        <p:txBody>
          <a:bodyPr/>
          <a:lstStyle/>
          <a:p>
            <a:fld id="{497C5296-7366-44ED-8235-A0F5640A5ED7}" type="slidenum">
              <a:rPr lang="en-US" smtClean="0"/>
              <a:pPr/>
              <a:t>1</a:t>
            </a:fld>
            <a:endParaRPr lang="en-US"/>
          </a:p>
        </p:txBody>
      </p:sp>
    </p:spTree>
    <p:extLst>
      <p:ext uri="{BB962C8B-B14F-4D97-AF65-F5344CB8AC3E}">
        <p14:creationId xmlns:p14="http://schemas.microsoft.com/office/powerpoint/2010/main" val="164047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Autofit/>
          </a:bodyPr>
          <a:lstStyle/>
          <a:p>
            <a:endParaRPr lang="ro-RO" sz="1000" dirty="0"/>
          </a:p>
        </p:txBody>
      </p:sp>
      <p:sp>
        <p:nvSpPr>
          <p:cNvPr id="4" name="Substituent număr diapozitiv 3"/>
          <p:cNvSpPr>
            <a:spLocks noGrp="1"/>
          </p:cNvSpPr>
          <p:nvPr>
            <p:ph type="sldNum" sz="quarter" idx="10"/>
          </p:nvPr>
        </p:nvSpPr>
        <p:spPr/>
        <p:txBody>
          <a:bodyPr/>
          <a:lstStyle/>
          <a:p>
            <a:fld id="{497C5296-7366-44ED-8235-A0F5640A5ED7}" type="slidenum">
              <a:rPr lang="en-US" smtClean="0"/>
              <a:pPr/>
              <a:t>10</a:t>
            </a:fld>
            <a:endParaRPr lang="en-US"/>
          </a:p>
        </p:txBody>
      </p:sp>
    </p:spTree>
    <p:extLst>
      <p:ext uri="{BB962C8B-B14F-4D97-AF65-F5344CB8AC3E}">
        <p14:creationId xmlns:p14="http://schemas.microsoft.com/office/powerpoint/2010/main" val="3228125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Autofit/>
          </a:bodyPr>
          <a:lstStyle/>
          <a:p>
            <a:endParaRPr lang="ro-RO" sz="1000" dirty="0"/>
          </a:p>
        </p:txBody>
      </p:sp>
      <p:sp>
        <p:nvSpPr>
          <p:cNvPr id="4" name="Substituent număr diapozitiv 3"/>
          <p:cNvSpPr>
            <a:spLocks noGrp="1"/>
          </p:cNvSpPr>
          <p:nvPr>
            <p:ph type="sldNum" sz="quarter" idx="10"/>
          </p:nvPr>
        </p:nvSpPr>
        <p:spPr/>
        <p:txBody>
          <a:bodyPr/>
          <a:lstStyle/>
          <a:p>
            <a:fld id="{497C5296-7366-44ED-8235-A0F5640A5ED7}" type="slidenum">
              <a:rPr lang="en-US" smtClean="0"/>
              <a:pPr/>
              <a:t>11</a:t>
            </a:fld>
            <a:endParaRPr lang="en-US"/>
          </a:p>
        </p:txBody>
      </p:sp>
    </p:spTree>
    <p:extLst>
      <p:ext uri="{BB962C8B-B14F-4D97-AF65-F5344CB8AC3E}">
        <p14:creationId xmlns:p14="http://schemas.microsoft.com/office/powerpoint/2010/main" val="130564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Autofit/>
          </a:bodyPr>
          <a:lstStyle/>
          <a:p>
            <a:endParaRPr lang="ro-RO" sz="1000" dirty="0"/>
          </a:p>
        </p:txBody>
      </p:sp>
      <p:sp>
        <p:nvSpPr>
          <p:cNvPr id="4" name="Substituent număr diapozitiv 3"/>
          <p:cNvSpPr>
            <a:spLocks noGrp="1"/>
          </p:cNvSpPr>
          <p:nvPr>
            <p:ph type="sldNum" sz="quarter" idx="10"/>
          </p:nvPr>
        </p:nvSpPr>
        <p:spPr/>
        <p:txBody>
          <a:bodyPr/>
          <a:lstStyle/>
          <a:p>
            <a:fld id="{497C5296-7366-44ED-8235-A0F5640A5ED7}" type="slidenum">
              <a:rPr lang="en-US" smtClean="0"/>
              <a:pPr/>
              <a:t>12</a:t>
            </a:fld>
            <a:endParaRPr lang="en-US"/>
          </a:p>
        </p:txBody>
      </p:sp>
    </p:spTree>
    <p:extLst>
      <p:ext uri="{BB962C8B-B14F-4D97-AF65-F5344CB8AC3E}">
        <p14:creationId xmlns:p14="http://schemas.microsoft.com/office/powerpoint/2010/main" val="269086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Autofit/>
          </a:bodyPr>
          <a:lstStyle/>
          <a:p>
            <a:endParaRPr lang="ro-RO" sz="1000" dirty="0"/>
          </a:p>
        </p:txBody>
      </p:sp>
      <p:sp>
        <p:nvSpPr>
          <p:cNvPr id="4" name="Substituent număr diapozitiv 3"/>
          <p:cNvSpPr>
            <a:spLocks noGrp="1"/>
          </p:cNvSpPr>
          <p:nvPr>
            <p:ph type="sldNum" sz="quarter" idx="10"/>
          </p:nvPr>
        </p:nvSpPr>
        <p:spPr/>
        <p:txBody>
          <a:bodyPr/>
          <a:lstStyle/>
          <a:p>
            <a:fld id="{497C5296-7366-44ED-8235-A0F5640A5ED7}" type="slidenum">
              <a:rPr lang="en-US" smtClean="0"/>
              <a:pPr/>
              <a:t>13</a:t>
            </a:fld>
            <a:endParaRPr lang="en-US"/>
          </a:p>
        </p:txBody>
      </p:sp>
    </p:spTree>
    <p:extLst>
      <p:ext uri="{BB962C8B-B14F-4D97-AF65-F5344CB8AC3E}">
        <p14:creationId xmlns:p14="http://schemas.microsoft.com/office/powerpoint/2010/main" val="2821667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Autofit/>
          </a:bodyPr>
          <a:lstStyle/>
          <a:p>
            <a:endParaRPr lang="ro-RO" sz="1000" dirty="0"/>
          </a:p>
        </p:txBody>
      </p:sp>
      <p:sp>
        <p:nvSpPr>
          <p:cNvPr id="4" name="Substituent număr diapozitiv 3"/>
          <p:cNvSpPr>
            <a:spLocks noGrp="1"/>
          </p:cNvSpPr>
          <p:nvPr>
            <p:ph type="sldNum" sz="quarter" idx="10"/>
          </p:nvPr>
        </p:nvSpPr>
        <p:spPr/>
        <p:txBody>
          <a:bodyPr/>
          <a:lstStyle/>
          <a:p>
            <a:fld id="{497C5296-7366-44ED-8235-A0F5640A5ED7}" type="slidenum">
              <a:rPr lang="en-US" smtClean="0"/>
              <a:pPr/>
              <a:t>14</a:t>
            </a:fld>
            <a:endParaRPr lang="en-US"/>
          </a:p>
        </p:txBody>
      </p:sp>
    </p:spTree>
    <p:extLst>
      <p:ext uri="{BB962C8B-B14F-4D97-AF65-F5344CB8AC3E}">
        <p14:creationId xmlns:p14="http://schemas.microsoft.com/office/powerpoint/2010/main" val="267669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Autofit/>
          </a:bodyPr>
          <a:lstStyle/>
          <a:p>
            <a:endParaRPr lang="ro-RO" sz="1000" dirty="0"/>
          </a:p>
        </p:txBody>
      </p:sp>
      <p:sp>
        <p:nvSpPr>
          <p:cNvPr id="4" name="Substituent număr diapozitiv 3"/>
          <p:cNvSpPr>
            <a:spLocks noGrp="1"/>
          </p:cNvSpPr>
          <p:nvPr>
            <p:ph type="sldNum" sz="quarter" idx="10"/>
          </p:nvPr>
        </p:nvSpPr>
        <p:spPr/>
        <p:txBody>
          <a:bodyPr/>
          <a:lstStyle/>
          <a:p>
            <a:fld id="{497C5296-7366-44ED-8235-A0F5640A5ED7}" type="slidenum">
              <a:rPr lang="en-US" smtClean="0"/>
              <a:pPr/>
              <a:t>15</a:t>
            </a:fld>
            <a:endParaRPr lang="en-US"/>
          </a:p>
        </p:txBody>
      </p:sp>
    </p:spTree>
    <p:extLst>
      <p:ext uri="{BB962C8B-B14F-4D97-AF65-F5344CB8AC3E}">
        <p14:creationId xmlns:p14="http://schemas.microsoft.com/office/powerpoint/2010/main" val="593378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a:p>
        </p:txBody>
      </p:sp>
      <p:sp>
        <p:nvSpPr>
          <p:cNvPr id="4" name="Substituent număr diapozitiv 3"/>
          <p:cNvSpPr>
            <a:spLocks noGrp="1"/>
          </p:cNvSpPr>
          <p:nvPr>
            <p:ph type="sldNum" sz="quarter" idx="10"/>
          </p:nvPr>
        </p:nvSpPr>
        <p:spPr/>
        <p:txBody>
          <a:bodyPr/>
          <a:lstStyle/>
          <a:p>
            <a:fld id="{497C5296-7366-44ED-8235-A0F5640A5ED7}" type="slidenum">
              <a:rPr lang="en-US" smtClean="0"/>
              <a:pPr/>
              <a:t>16</a:t>
            </a:fld>
            <a:endParaRPr lang="en-US"/>
          </a:p>
        </p:txBody>
      </p:sp>
    </p:spTree>
    <p:extLst>
      <p:ext uri="{BB962C8B-B14F-4D97-AF65-F5344CB8AC3E}">
        <p14:creationId xmlns:p14="http://schemas.microsoft.com/office/powerpoint/2010/main" val="383747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Autofit/>
          </a:bodyPr>
          <a:lstStyle/>
          <a:p>
            <a:endParaRPr lang="ro-RO" sz="1000" dirty="0"/>
          </a:p>
        </p:txBody>
      </p:sp>
      <p:sp>
        <p:nvSpPr>
          <p:cNvPr id="4" name="Substituent număr diapozitiv 3"/>
          <p:cNvSpPr>
            <a:spLocks noGrp="1"/>
          </p:cNvSpPr>
          <p:nvPr>
            <p:ph type="sldNum" sz="quarter" idx="10"/>
          </p:nvPr>
        </p:nvSpPr>
        <p:spPr/>
        <p:txBody>
          <a:bodyPr/>
          <a:lstStyle/>
          <a:p>
            <a:fld id="{497C5296-7366-44ED-8235-A0F5640A5ED7}" type="slidenum">
              <a:rPr lang="en-US" smtClean="0"/>
              <a:pPr/>
              <a:t>2</a:t>
            </a:fld>
            <a:endParaRPr lang="en-US"/>
          </a:p>
        </p:txBody>
      </p:sp>
    </p:spTree>
    <p:extLst>
      <p:ext uri="{BB962C8B-B14F-4D97-AF65-F5344CB8AC3E}">
        <p14:creationId xmlns:p14="http://schemas.microsoft.com/office/powerpoint/2010/main" val="384709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000000"/>
              </a:solidFill>
            </a:endParaRPr>
          </a:p>
        </p:txBody>
      </p:sp>
      <p:sp>
        <p:nvSpPr>
          <p:cNvPr id="4" name="Substituent număr diapozitiv 3"/>
          <p:cNvSpPr>
            <a:spLocks noGrp="1"/>
          </p:cNvSpPr>
          <p:nvPr>
            <p:ph type="sldNum" sz="quarter" idx="10"/>
          </p:nvPr>
        </p:nvSpPr>
        <p:spPr/>
        <p:txBody>
          <a:bodyPr/>
          <a:lstStyle/>
          <a:p>
            <a:fld id="{497C5296-7366-44ED-8235-A0F5640A5ED7}" type="slidenum">
              <a:rPr lang="en-US" smtClean="0"/>
              <a:pPr/>
              <a:t>3</a:t>
            </a:fld>
            <a:endParaRPr lang="en-US"/>
          </a:p>
        </p:txBody>
      </p:sp>
    </p:spTree>
    <p:extLst>
      <p:ext uri="{BB962C8B-B14F-4D97-AF65-F5344CB8AC3E}">
        <p14:creationId xmlns:p14="http://schemas.microsoft.com/office/powerpoint/2010/main" val="53845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Autofit/>
          </a:bodyPr>
          <a:lstStyle/>
          <a:p>
            <a:endParaRPr lang="ro-RO" sz="1000" dirty="0"/>
          </a:p>
        </p:txBody>
      </p:sp>
      <p:sp>
        <p:nvSpPr>
          <p:cNvPr id="4" name="Substituent număr diapozitiv 3"/>
          <p:cNvSpPr>
            <a:spLocks noGrp="1"/>
          </p:cNvSpPr>
          <p:nvPr>
            <p:ph type="sldNum" sz="quarter" idx="10"/>
          </p:nvPr>
        </p:nvSpPr>
        <p:spPr/>
        <p:txBody>
          <a:bodyPr/>
          <a:lstStyle/>
          <a:p>
            <a:fld id="{497C5296-7366-44ED-8235-A0F5640A5ED7}" type="slidenum">
              <a:rPr lang="en-US" smtClean="0"/>
              <a:pPr/>
              <a:t>4</a:t>
            </a:fld>
            <a:endParaRPr lang="en-US"/>
          </a:p>
        </p:txBody>
      </p:sp>
    </p:spTree>
    <p:extLst>
      <p:ext uri="{BB962C8B-B14F-4D97-AF65-F5344CB8AC3E}">
        <p14:creationId xmlns:p14="http://schemas.microsoft.com/office/powerpoint/2010/main" val="4188231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Autofit/>
          </a:bodyPr>
          <a:lstStyle/>
          <a:p>
            <a:endParaRPr lang="ro-RO" sz="1000" dirty="0"/>
          </a:p>
        </p:txBody>
      </p:sp>
      <p:sp>
        <p:nvSpPr>
          <p:cNvPr id="4" name="Substituent număr diapozitiv 3"/>
          <p:cNvSpPr>
            <a:spLocks noGrp="1"/>
          </p:cNvSpPr>
          <p:nvPr>
            <p:ph type="sldNum" sz="quarter" idx="10"/>
          </p:nvPr>
        </p:nvSpPr>
        <p:spPr/>
        <p:txBody>
          <a:bodyPr/>
          <a:lstStyle/>
          <a:p>
            <a:fld id="{497C5296-7366-44ED-8235-A0F5640A5ED7}" type="slidenum">
              <a:rPr lang="en-US" smtClean="0"/>
              <a:pPr/>
              <a:t>5</a:t>
            </a:fld>
            <a:endParaRPr lang="en-US"/>
          </a:p>
        </p:txBody>
      </p:sp>
    </p:spTree>
    <p:extLst>
      <p:ext uri="{BB962C8B-B14F-4D97-AF65-F5344CB8AC3E}">
        <p14:creationId xmlns:p14="http://schemas.microsoft.com/office/powerpoint/2010/main" val="201007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Autofit/>
          </a:bodyPr>
          <a:lstStyle/>
          <a:p>
            <a:endParaRPr lang="ro-RO" sz="1000" dirty="0"/>
          </a:p>
        </p:txBody>
      </p:sp>
      <p:sp>
        <p:nvSpPr>
          <p:cNvPr id="4" name="Substituent număr diapozitiv 3"/>
          <p:cNvSpPr>
            <a:spLocks noGrp="1"/>
          </p:cNvSpPr>
          <p:nvPr>
            <p:ph type="sldNum" sz="quarter" idx="10"/>
          </p:nvPr>
        </p:nvSpPr>
        <p:spPr/>
        <p:txBody>
          <a:bodyPr/>
          <a:lstStyle/>
          <a:p>
            <a:fld id="{497C5296-7366-44ED-8235-A0F5640A5ED7}" type="slidenum">
              <a:rPr lang="en-US" smtClean="0"/>
              <a:pPr/>
              <a:t>6</a:t>
            </a:fld>
            <a:endParaRPr lang="en-US"/>
          </a:p>
        </p:txBody>
      </p:sp>
    </p:spTree>
    <p:extLst>
      <p:ext uri="{BB962C8B-B14F-4D97-AF65-F5344CB8AC3E}">
        <p14:creationId xmlns:p14="http://schemas.microsoft.com/office/powerpoint/2010/main" val="237715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Autofit/>
          </a:bodyPr>
          <a:lstStyle/>
          <a:p>
            <a:endParaRPr lang="ro-RO" sz="1000" dirty="0"/>
          </a:p>
        </p:txBody>
      </p:sp>
      <p:sp>
        <p:nvSpPr>
          <p:cNvPr id="4" name="Substituent număr diapozitiv 3"/>
          <p:cNvSpPr>
            <a:spLocks noGrp="1"/>
          </p:cNvSpPr>
          <p:nvPr>
            <p:ph type="sldNum" sz="quarter" idx="10"/>
          </p:nvPr>
        </p:nvSpPr>
        <p:spPr/>
        <p:txBody>
          <a:bodyPr/>
          <a:lstStyle/>
          <a:p>
            <a:fld id="{497C5296-7366-44ED-8235-A0F5640A5ED7}" type="slidenum">
              <a:rPr lang="en-US" smtClean="0"/>
              <a:pPr/>
              <a:t>7</a:t>
            </a:fld>
            <a:endParaRPr lang="en-US"/>
          </a:p>
        </p:txBody>
      </p:sp>
    </p:spTree>
    <p:extLst>
      <p:ext uri="{BB962C8B-B14F-4D97-AF65-F5344CB8AC3E}">
        <p14:creationId xmlns:p14="http://schemas.microsoft.com/office/powerpoint/2010/main" val="2192106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Autofit/>
          </a:bodyPr>
          <a:lstStyle/>
          <a:p>
            <a:endParaRPr lang="ro-RO" sz="1000" dirty="0"/>
          </a:p>
        </p:txBody>
      </p:sp>
      <p:sp>
        <p:nvSpPr>
          <p:cNvPr id="4" name="Substituent număr diapozitiv 3"/>
          <p:cNvSpPr>
            <a:spLocks noGrp="1"/>
          </p:cNvSpPr>
          <p:nvPr>
            <p:ph type="sldNum" sz="quarter" idx="10"/>
          </p:nvPr>
        </p:nvSpPr>
        <p:spPr/>
        <p:txBody>
          <a:bodyPr/>
          <a:lstStyle/>
          <a:p>
            <a:fld id="{497C5296-7366-44ED-8235-A0F5640A5ED7}" type="slidenum">
              <a:rPr lang="en-US" smtClean="0"/>
              <a:pPr/>
              <a:t>8</a:t>
            </a:fld>
            <a:endParaRPr lang="en-US"/>
          </a:p>
        </p:txBody>
      </p:sp>
    </p:spTree>
    <p:extLst>
      <p:ext uri="{BB962C8B-B14F-4D97-AF65-F5344CB8AC3E}">
        <p14:creationId xmlns:p14="http://schemas.microsoft.com/office/powerpoint/2010/main" val="4271414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Autofit/>
          </a:bodyPr>
          <a:lstStyle/>
          <a:p>
            <a:endParaRPr lang="ro-RO" sz="1000" dirty="0"/>
          </a:p>
        </p:txBody>
      </p:sp>
      <p:sp>
        <p:nvSpPr>
          <p:cNvPr id="4" name="Substituent număr diapozitiv 3"/>
          <p:cNvSpPr>
            <a:spLocks noGrp="1"/>
          </p:cNvSpPr>
          <p:nvPr>
            <p:ph type="sldNum" sz="quarter" idx="10"/>
          </p:nvPr>
        </p:nvSpPr>
        <p:spPr/>
        <p:txBody>
          <a:bodyPr/>
          <a:lstStyle/>
          <a:p>
            <a:fld id="{497C5296-7366-44ED-8235-A0F5640A5ED7}" type="slidenum">
              <a:rPr lang="en-US" smtClean="0"/>
              <a:pPr/>
              <a:t>9</a:t>
            </a:fld>
            <a:endParaRPr lang="en-US"/>
          </a:p>
        </p:txBody>
      </p:sp>
    </p:spTree>
    <p:extLst>
      <p:ext uri="{BB962C8B-B14F-4D97-AF65-F5344CB8AC3E}">
        <p14:creationId xmlns:p14="http://schemas.microsoft.com/office/powerpoint/2010/main" val="322778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1CB535B-4BB8-49FB-9511-59113C5208A8}" type="datetime1">
              <a:rPr lang="en-US" smtClean="0"/>
              <a:pPr/>
              <a:t>11/8/2017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103296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E1CB535B-4BB8-49FB-9511-59113C5208A8}" type="datetime1">
              <a:rPr lang="en-US" smtClean="0"/>
              <a:pPr/>
              <a:t>11/8/2017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687496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E1CB535B-4BB8-49FB-9511-59113C5208A8}" type="datetime1">
              <a:rPr lang="en-US" smtClean="0"/>
              <a:pPr/>
              <a:t>11/8/2017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10339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E1CB535B-4BB8-49FB-9511-59113C5208A8}" type="datetime1">
              <a:rPr lang="en-US" smtClean="0"/>
              <a:pPr/>
              <a:t>11/8/2017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496947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1CB535B-4BB8-49FB-9511-59113C5208A8}" type="datetime1">
              <a:rPr lang="en-US" smtClean="0"/>
              <a:pPr/>
              <a:t>11/8/2017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550602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E1CB535B-4BB8-49FB-9511-59113C5208A8}" type="datetime1">
              <a:rPr lang="en-US" smtClean="0"/>
              <a:pPr/>
              <a:t>11/8/2017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748871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E1CB535B-4BB8-49FB-9511-59113C5208A8}" type="datetime1">
              <a:rPr lang="en-US" smtClean="0"/>
              <a:pPr/>
              <a:t>11/8/2017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125885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1CB535B-4BB8-49FB-9511-59113C5208A8}" type="datetime1">
              <a:rPr lang="en-US" smtClean="0"/>
              <a:pPr/>
              <a:t>11/8/2017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67761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1CB535B-4BB8-49FB-9511-59113C5208A8}" type="datetime1">
              <a:rPr lang="en-US" smtClean="0"/>
              <a:pPr/>
              <a:t>11/8/2017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89586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1CB535B-4BB8-49FB-9511-59113C5208A8}" type="datetime1">
              <a:rPr lang="en-US" smtClean="0"/>
              <a:pPr/>
              <a:t>11/8/2017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5960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1CB535B-4BB8-49FB-9511-59113C5208A8}" type="datetime1">
              <a:rPr lang="en-US" smtClean="0"/>
              <a:pPr/>
              <a:t>11/8/2017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789284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B535B-4BB8-49FB-9511-59113C5208A8}" type="datetime1">
              <a:rPr lang="en-US" smtClean="0"/>
              <a:pPr/>
              <a:t>11/8/2017</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03724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scorom.ro/"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hyperlink" Target="mailto:carmen.pavel@escorom.r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928866"/>
            <a:ext cx="8534400" cy="2852934"/>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609600"/>
            <a:ext cx="6400800" cy="1331708"/>
          </a:xfrm>
          <a:prstGeom prst="rect">
            <a:avLst/>
          </a:prstGeom>
        </p:spPr>
      </p:pic>
      <p:pic>
        <p:nvPicPr>
          <p:cNvPr id="10" name="صورة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8010" y="1"/>
            <a:ext cx="242190" cy="6858000"/>
          </a:xfrm>
          <a:prstGeom prst="rect">
            <a:avLst/>
          </a:prstGeom>
        </p:spPr>
      </p:pic>
      <p:sp>
        <p:nvSpPr>
          <p:cNvPr id="5" name="Title 4"/>
          <p:cNvSpPr>
            <a:spLocks noGrp="1"/>
          </p:cNvSpPr>
          <p:nvPr>
            <p:ph type="ctrTitle"/>
          </p:nvPr>
        </p:nvSpPr>
        <p:spPr>
          <a:xfrm>
            <a:off x="685800" y="3810000"/>
            <a:ext cx="7772400" cy="1470025"/>
          </a:xfrm>
        </p:spPr>
        <p:txBody>
          <a:bodyPr>
            <a:normAutofit fontScale="90000"/>
          </a:bodyPr>
          <a:lstStyle/>
          <a:p>
            <a:r>
              <a:rPr lang="en-US" b="1" kern="0" dirty="0">
                <a:solidFill>
                  <a:srgbClr val="D71752"/>
                </a:solidFill>
                <a:effectLst>
                  <a:outerShdw dist="19048" dir="2700000">
                    <a:srgbClr val="000000"/>
                  </a:outerShdw>
                </a:effectLst>
              </a:rPr>
              <a:t>Building Residents: Vulnerable Consumers or Demanding Clients?</a:t>
            </a:r>
            <a:endParaRPr lang="ro-RO" b="1" dirty="0">
              <a:solidFill>
                <a:srgbClr val="D71752"/>
              </a:solidFill>
            </a:endParaRPr>
          </a:p>
        </p:txBody>
      </p:sp>
      <p:sp>
        <p:nvSpPr>
          <p:cNvPr id="8" name="Title 1"/>
          <p:cNvSpPr txBox="1">
            <a:spLocks/>
          </p:cNvSpPr>
          <p:nvPr/>
        </p:nvSpPr>
        <p:spPr>
          <a:xfrm>
            <a:off x="838200" y="2286000"/>
            <a:ext cx="7162800" cy="1219200"/>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92D050"/>
                </a:solidFill>
                <a:effectLst>
                  <a:outerShdw blurRad="38100" dist="38100" dir="2700000" algn="tl">
                    <a:srgbClr val="000000">
                      <a:alpha val="43137"/>
                    </a:srgbClr>
                  </a:outerShdw>
                </a:effectLst>
              </a:rPr>
              <a:t>“Provision of Highly Efficient Heating and Cooling Solutions for Residential Buildings with Focus on Eastern EU Member States”</a:t>
            </a:r>
          </a:p>
        </p:txBody>
      </p:sp>
      <p:sp>
        <p:nvSpPr>
          <p:cNvPr id="11" name="Subtitle 2"/>
          <p:cNvSpPr txBox="1">
            <a:spLocks noGrp="1"/>
          </p:cNvSpPr>
          <p:nvPr>
            <p:ph type="subTitle" idx="1"/>
          </p:nvPr>
        </p:nvSpPr>
        <p:spPr>
          <a:xfrm>
            <a:off x="1371600" y="6172200"/>
            <a:ext cx="6215058" cy="536926"/>
          </a:xfrm>
        </p:spPr>
        <p:txBody>
          <a:bodyPr>
            <a:normAutofit/>
          </a:bodyPr>
          <a:lstStyle/>
          <a:p>
            <a:pPr lvl="0"/>
            <a:r>
              <a:rPr lang="en-US" sz="2400" dirty="0"/>
              <a:t>Carmen Pavel – ESCOROM - </a:t>
            </a:r>
            <a:r>
              <a:rPr lang="en-US" sz="2400" dirty="0" err="1"/>
              <a:t>Vicepresident</a:t>
            </a:r>
            <a:endParaRPr lang="en-US" sz="2400" dirty="0"/>
          </a:p>
        </p:txBody>
      </p:sp>
      <p:sp>
        <p:nvSpPr>
          <p:cNvPr id="12" name="TextBox 11"/>
          <p:cNvSpPr txBox="1"/>
          <p:nvPr/>
        </p:nvSpPr>
        <p:spPr>
          <a:xfrm>
            <a:off x="2133600" y="5410200"/>
            <a:ext cx="4572000" cy="369332"/>
          </a:xfrm>
          <a:prstGeom prst="rect">
            <a:avLst/>
          </a:prstGeom>
          <a:noFill/>
        </p:spPr>
        <p:txBody>
          <a:bodyPr wrap="square" rtlCol="0">
            <a:spAutoFit/>
          </a:bodyPr>
          <a:lstStyle/>
          <a:p>
            <a:r>
              <a:rPr lang="en-GB" b="1" dirty="0">
                <a:solidFill>
                  <a:srgbClr val="44DC52"/>
                </a:solidFill>
              </a:rPr>
              <a:t>Workshop Bratislava, </a:t>
            </a:r>
            <a:r>
              <a:rPr lang="ro-RO" b="1" dirty="0">
                <a:solidFill>
                  <a:srgbClr val="44DC52"/>
                </a:solidFill>
              </a:rPr>
              <a:t>7-8 </a:t>
            </a:r>
            <a:r>
              <a:rPr lang="ro-RO" b="1" dirty="0" err="1">
                <a:solidFill>
                  <a:srgbClr val="44DC52"/>
                </a:solidFill>
              </a:rPr>
              <a:t>November</a:t>
            </a:r>
            <a:r>
              <a:rPr lang="ro-RO" b="1" dirty="0">
                <a:solidFill>
                  <a:srgbClr val="44DC52"/>
                </a:solidFill>
              </a:rPr>
              <a:t> 2017</a:t>
            </a:r>
          </a:p>
        </p:txBody>
      </p:sp>
    </p:spTree>
    <p:extLst>
      <p:ext uri="{BB962C8B-B14F-4D97-AF65-F5344CB8AC3E}">
        <p14:creationId xmlns:p14="http://schemas.microsoft.com/office/powerpoint/2010/main" val="49875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438400" y="381000"/>
            <a:ext cx="6324600" cy="609600"/>
          </a:xfrm>
        </p:spPr>
        <p:txBody>
          <a:bodyPr>
            <a:noAutofit/>
          </a:bodyPr>
          <a:lstStyle/>
          <a:p>
            <a:pPr algn="l"/>
            <a:r>
              <a:rPr lang="en-GB" sz="3000" dirty="0">
                <a:solidFill>
                  <a:srgbClr val="D71752"/>
                </a:solidFill>
              </a:rPr>
              <a:t>Perspective 2: RO Energy Audit (1)</a:t>
            </a:r>
            <a:endParaRPr lang="ro-RO" sz="3000" dirty="0">
              <a:solidFill>
                <a:srgbClr val="D71752"/>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10</a:t>
            </a:fld>
            <a:endParaRPr lang="en-US" dirty="0"/>
          </a:p>
        </p:txBody>
      </p:sp>
      <p:sp>
        <p:nvSpPr>
          <p:cNvPr id="5" name="Content Placeholder 4"/>
          <p:cNvSpPr>
            <a:spLocks noGrp="1"/>
          </p:cNvSpPr>
          <p:nvPr>
            <p:ph idx="1"/>
          </p:nvPr>
        </p:nvSpPr>
        <p:spPr>
          <a:xfrm>
            <a:off x="457200" y="1600200"/>
            <a:ext cx="8305800" cy="4876800"/>
          </a:xfrm>
        </p:spPr>
        <p:txBody>
          <a:bodyPr>
            <a:normAutofit fontScale="77500" lnSpcReduction="20000"/>
          </a:bodyPr>
          <a:lstStyle/>
          <a:p>
            <a:pPr marL="0" indent="0">
              <a:buNone/>
            </a:pPr>
            <a:r>
              <a:rPr lang="en-GB" sz="2400" b="1" dirty="0"/>
              <a:t>Factual data</a:t>
            </a:r>
            <a:br>
              <a:rPr lang="en-GB" dirty="0"/>
            </a:br>
            <a:r>
              <a:rPr lang="en-GB" sz="2300" dirty="0"/>
              <a:t>-     Scope: 1st design phase of thermal rehabilitation projects;</a:t>
            </a:r>
          </a:p>
          <a:p>
            <a:pPr marL="0" indent="0">
              <a:buNone/>
            </a:pPr>
            <a:r>
              <a:rPr lang="en-GB" sz="2300" dirty="0"/>
              <a:t>                    technical evaluation of applications for projects financing</a:t>
            </a:r>
          </a:p>
          <a:p>
            <a:pPr>
              <a:buFontTx/>
              <a:buChar char="-"/>
            </a:pPr>
            <a:r>
              <a:rPr lang="en-GB" sz="2300" dirty="0"/>
              <a:t>10 years old Calculation Methodology (CM);</a:t>
            </a:r>
          </a:p>
          <a:p>
            <a:pPr>
              <a:buFontTx/>
              <a:buChar char="-"/>
            </a:pPr>
            <a:r>
              <a:rPr lang="en-GB" sz="2300" dirty="0"/>
              <a:t>CM comprises 850 pages out of which:</a:t>
            </a:r>
          </a:p>
          <a:p>
            <a:pPr marL="0" indent="0">
              <a:buNone/>
            </a:pPr>
            <a:r>
              <a:rPr lang="en-GB" sz="2300" dirty="0"/>
              <a:t>                     170 dedicated to EPC related calculations for apartments in block of flats;</a:t>
            </a:r>
          </a:p>
          <a:p>
            <a:pPr marL="0" indent="0">
              <a:buNone/>
            </a:pPr>
            <a:r>
              <a:rPr lang="en-GB" sz="2300" dirty="0"/>
              <a:t>                     650 dedicated to EPC related calculations for all type of buildings;</a:t>
            </a:r>
          </a:p>
          <a:p>
            <a:pPr marL="0" indent="0">
              <a:buNone/>
            </a:pPr>
            <a:r>
              <a:rPr lang="en-GB" sz="2300" dirty="0"/>
              <a:t>                       </a:t>
            </a:r>
            <a:r>
              <a:rPr lang="en-GB" sz="2300" dirty="0">
                <a:solidFill>
                  <a:srgbClr val="FF5050"/>
                </a:solidFill>
              </a:rPr>
              <a:t>30 pages </a:t>
            </a:r>
            <a:r>
              <a:rPr lang="en-GB" sz="2300" dirty="0"/>
              <a:t>dedicated to the Energy Audit (EA) of buildings (as Annex);</a:t>
            </a:r>
          </a:p>
          <a:p>
            <a:pPr>
              <a:buFontTx/>
              <a:buChar char="-"/>
            </a:pPr>
            <a:r>
              <a:rPr lang="en-GB" sz="2300" dirty="0"/>
              <a:t>CM is based on ≈100 related technical norms, technical guides, framework technical solutions etc.; </a:t>
            </a:r>
          </a:p>
          <a:p>
            <a:pPr>
              <a:buFontTx/>
              <a:buChar char="-"/>
            </a:pPr>
            <a:r>
              <a:rPr lang="en-GB" sz="2300" dirty="0"/>
              <a:t>Does not include calculation methods or procedures related to the </a:t>
            </a:r>
            <a:r>
              <a:rPr lang="en-GB" sz="2300" dirty="0">
                <a:solidFill>
                  <a:srgbClr val="FF0000"/>
                </a:solidFill>
              </a:rPr>
              <a:t>monitoring </a:t>
            </a:r>
            <a:r>
              <a:rPr lang="en-GB" sz="2300" dirty="0"/>
              <a:t>of thermal renovation results;</a:t>
            </a:r>
          </a:p>
          <a:p>
            <a:pPr>
              <a:buFontTx/>
              <a:buChar char="-"/>
            </a:pPr>
            <a:r>
              <a:rPr lang="en-GB" sz="2300" dirty="0"/>
              <a:t>No direct verifiable criteria and/or connection between initial and final EPC is considered;</a:t>
            </a:r>
          </a:p>
          <a:p>
            <a:pPr>
              <a:buFontTx/>
              <a:buChar char="-"/>
            </a:pPr>
            <a:r>
              <a:rPr lang="en-GB" sz="2300" dirty="0"/>
              <a:t>Very weak financial evaluation of solutions package – </a:t>
            </a:r>
            <a:r>
              <a:rPr lang="en-GB" sz="2300" dirty="0">
                <a:solidFill>
                  <a:srgbClr val="FF0000"/>
                </a:solidFill>
              </a:rPr>
              <a:t>based on Cost Standard issued in 2010 (only 6 modernization measures are considered);</a:t>
            </a:r>
          </a:p>
          <a:p>
            <a:pPr>
              <a:buFontTx/>
              <a:buChar char="-"/>
            </a:pPr>
            <a:r>
              <a:rPr lang="ro-RO" sz="2300" dirty="0"/>
              <a:t>≈1,600 </a:t>
            </a:r>
            <a:r>
              <a:rPr lang="ro-RO" sz="2300" dirty="0" err="1"/>
              <a:t>energy</a:t>
            </a:r>
            <a:r>
              <a:rPr lang="ro-RO" sz="2300" dirty="0"/>
              <a:t> </a:t>
            </a:r>
            <a:r>
              <a:rPr lang="ro-RO" sz="2300" dirty="0" err="1"/>
              <a:t>auditors</a:t>
            </a:r>
            <a:r>
              <a:rPr lang="ro-RO" sz="2300" dirty="0"/>
              <a:t> for </a:t>
            </a:r>
            <a:r>
              <a:rPr lang="ro-RO" sz="2300" dirty="0" err="1"/>
              <a:t>buildings</a:t>
            </a:r>
            <a:r>
              <a:rPr lang="ro-RO" sz="2300" dirty="0"/>
              <a:t> </a:t>
            </a:r>
            <a:r>
              <a:rPr lang="en-GB" sz="2300" dirty="0"/>
              <a:t>certified </a:t>
            </a:r>
            <a:r>
              <a:rPr lang="ro-RO" sz="2300" dirty="0" err="1"/>
              <a:t>by</a:t>
            </a:r>
            <a:r>
              <a:rPr lang="en-GB" sz="2300" dirty="0"/>
              <a:t> </a:t>
            </a:r>
            <a:r>
              <a:rPr lang="ro-RO" sz="2300" dirty="0"/>
              <a:t>MDRAP</a:t>
            </a:r>
            <a:r>
              <a:rPr lang="en-GB" sz="2300" dirty="0"/>
              <a:t> (</a:t>
            </a:r>
            <a:r>
              <a:rPr lang="ro-RO" sz="2300" dirty="0"/>
              <a:t>≈</a:t>
            </a:r>
            <a:r>
              <a:rPr lang="en-GB" sz="2300" dirty="0"/>
              <a:t>1,000 active);</a:t>
            </a:r>
          </a:p>
          <a:p>
            <a:pPr>
              <a:buFontTx/>
              <a:buChar char="-"/>
            </a:pPr>
            <a:r>
              <a:rPr lang="en-GB" sz="2300" dirty="0"/>
              <a:t>No unitary training of the </a:t>
            </a:r>
            <a:r>
              <a:rPr lang="ro-RO" sz="2300" dirty="0" err="1"/>
              <a:t>energy</a:t>
            </a:r>
            <a:r>
              <a:rPr lang="ro-RO" sz="2300" dirty="0"/>
              <a:t> </a:t>
            </a:r>
            <a:r>
              <a:rPr lang="ro-RO" sz="2300" dirty="0" err="1"/>
              <a:t>auditors</a:t>
            </a:r>
            <a:r>
              <a:rPr lang="ro-RO" sz="2300" dirty="0"/>
              <a:t> for </a:t>
            </a:r>
            <a:r>
              <a:rPr lang="ro-RO" sz="2300" dirty="0" err="1"/>
              <a:t>buildings</a:t>
            </a:r>
            <a:r>
              <a:rPr lang="en-GB" sz="2300" dirty="0"/>
              <a:t>.</a:t>
            </a:r>
          </a:p>
        </p:txBody>
      </p:sp>
      <p:pic>
        <p:nvPicPr>
          <p:cNvPr id="6" name="Picture 10"/>
          <p:cNvPicPr>
            <a:picLocks noChangeAspect="1"/>
          </p:cNvPicPr>
          <p:nvPr/>
        </p:nvPicPr>
        <p:blipFill>
          <a:blip r:embed="rId3"/>
          <a:stretch>
            <a:fillRect/>
          </a:stretch>
        </p:blipFill>
        <p:spPr>
          <a:xfrm>
            <a:off x="304800" y="457200"/>
            <a:ext cx="1904996" cy="396337"/>
          </a:xfrm>
          <a:prstGeom prst="rect">
            <a:avLst/>
          </a:prstGeom>
          <a:noFill/>
          <a:ln cap="flat">
            <a:noFill/>
          </a:ln>
        </p:spPr>
      </p:pic>
    </p:spTree>
    <p:extLst>
      <p:ext uri="{BB962C8B-B14F-4D97-AF65-F5344CB8AC3E}">
        <p14:creationId xmlns:p14="http://schemas.microsoft.com/office/powerpoint/2010/main" val="80079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286000" y="381000"/>
            <a:ext cx="6477000" cy="609600"/>
          </a:xfrm>
        </p:spPr>
        <p:txBody>
          <a:bodyPr>
            <a:normAutofit/>
          </a:bodyPr>
          <a:lstStyle/>
          <a:p>
            <a:pPr algn="l"/>
            <a:r>
              <a:rPr lang="en-GB" sz="3000" dirty="0">
                <a:solidFill>
                  <a:srgbClr val="D71752"/>
                </a:solidFill>
              </a:rPr>
              <a:t>Perspective 2: RO Energy Audit (2)</a:t>
            </a:r>
            <a:endParaRPr lang="ro-RO" sz="3000" b="1" dirty="0">
              <a:solidFill>
                <a:srgbClr val="D71752"/>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6" name="Picture 10"/>
          <p:cNvPicPr>
            <a:picLocks noChangeAspect="1"/>
          </p:cNvPicPr>
          <p:nvPr/>
        </p:nvPicPr>
        <p:blipFill>
          <a:blip r:embed="rId3"/>
          <a:stretch>
            <a:fillRect/>
          </a:stretch>
        </p:blipFill>
        <p:spPr>
          <a:xfrm>
            <a:off x="304800" y="457200"/>
            <a:ext cx="1904996" cy="396337"/>
          </a:xfrm>
          <a:prstGeom prst="rect">
            <a:avLst/>
          </a:prstGeom>
          <a:noFill/>
          <a:ln cap="flat">
            <a:noFill/>
          </a:ln>
        </p:spPr>
      </p:pic>
      <p:sp>
        <p:nvSpPr>
          <p:cNvPr id="3" name="Content Placeholder 2"/>
          <p:cNvSpPr>
            <a:spLocks noGrp="1"/>
          </p:cNvSpPr>
          <p:nvPr>
            <p:ph idx="1"/>
          </p:nvPr>
        </p:nvSpPr>
        <p:spPr>
          <a:xfrm>
            <a:off x="457200" y="1600200"/>
            <a:ext cx="6705600" cy="5257800"/>
          </a:xfrm>
        </p:spPr>
        <p:txBody>
          <a:bodyPr>
            <a:normAutofit fontScale="77500" lnSpcReduction="20000"/>
          </a:bodyPr>
          <a:lstStyle/>
          <a:p>
            <a:pPr marL="0" indent="0">
              <a:buNone/>
            </a:pPr>
            <a:r>
              <a:rPr lang="en-GB" b="1" dirty="0"/>
              <a:t>Client’s perception (residential energy consumer)</a:t>
            </a:r>
          </a:p>
          <a:p>
            <a:r>
              <a:rPr lang="en-GB" sz="2800" dirty="0"/>
              <a:t>Individual needs not addressed:</a:t>
            </a:r>
          </a:p>
          <a:p>
            <a:pPr>
              <a:buFontTx/>
              <a:buChar char="-"/>
            </a:pPr>
            <a:r>
              <a:rPr lang="en-GB" sz="2800" dirty="0"/>
              <a:t>   individual comfort;</a:t>
            </a:r>
          </a:p>
          <a:p>
            <a:pPr>
              <a:buFontTx/>
              <a:buChar char="-"/>
            </a:pPr>
            <a:r>
              <a:rPr lang="en-GB" sz="2800" dirty="0"/>
              <a:t>   type of measures (closing of balconies);</a:t>
            </a:r>
          </a:p>
          <a:p>
            <a:pPr>
              <a:buFontTx/>
              <a:buChar char="-"/>
            </a:pPr>
            <a:r>
              <a:rPr lang="en-GB" sz="2800" dirty="0"/>
              <a:t>   quality of measures;</a:t>
            </a:r>
          </a:p>
          <a:p>
            <a:pPr>
              <a:buFontTx/>
              <a:buChar char="-"/>
            </a:pPr>
            <a:r>
              <a:rPr lang="en-GB" sz="2800" dirty="0"/>
              <a:t>   visual aspect of measures (new colour of the building);</a:t>
            </a:r>
          </a:p>
          <a:p>
            <a:pPr>
              <a:buFontTx/>
              <a:buChar char="-"/>
            </a:pPr>
            <a:r>
              <a:rPr lang="en-GB" sz="2800" dirty="0"/>
              <a:t>   information on project results;</a:t>
            </a:r>
          </a:p>
          <a:p>
            <a:pPr>
              <a:buFontTx/>
              <a:buChar char="-"/>
            </a:pPr>
            <a:r>
              <a:rPr lang="en-GB" sz="2800" dirty="0"/>
              <a:t>   etc.</a:t>
            </a:r>
          </a:p>
          <a:p>
            <a:r>
              <a:rPr lang="en-GB" sz="2800" dirty="0"/>
              <a:t>Lack of access to technical documentation (during renovation works execution).</a:t>
            </a:r>
          </a:p>
          <a:p>
            <a:pPr marL="0" indent="0">
              <a:buNone/>
            </a:pPr>
            <a:endParaRPr lang="en-GB" sz="1200" b="1" dirty="0">
              <a:solidFill>
                <a:srgbClr val="92D050"/>
              </a:solidFill>
            </a:endParaRPr>
          </a:p>
          <a:p>
            <a:pPr marL="0" indent="0" algn="ctr">
              <a:buNone/>
            </a:pPr>
            <a:r>
              <a:rPr lang="en-GB" sz="2400" b="1" dirty="0">
                <a:solidFill>
                  <a:srgbClr val="D71752"/>
                </a:solidFill>
              </a:rPr>
              <a:t>Bloc of flats renovation mechanism: </a:t>
            </a:r>
            <a:r>
              <a:rPr lang="en-GB" sz="2400" dirty="0">
                <a:solidFill>
                  <a:srgbClr val="D71752"/>
                </a:solidFill>
              </a:rPr>
              <a:t>Reversed PPP: public authority is financing the renovation of the private property!</a:t>
            </a:r>
          </a:p>
          <a:p>
            <a:pPr marL="0" indent="0" algn="ctr">
              <a:buNone/>
            </a:pPr>
            <a:r>
              <a:rPr lang="en-GB" sz="2400" dirty="0">
                <a:solidFill>
                  <a:srgbClr val="D71752"/>
                </a:solidFill>
              </a:rPr>
              <a:t>Bad effects for ESCOs!</a:t>
            </a:r>
          </a:p>
        </p:txBody>
      </p:sp>
      <p:pic>
        <p:nvPicPr>
          <p:cNvPr id="7" name="Imagine 6">
            <a:extLst>
              <a:ext uri="{FF2B5EF4-FFF2-40B4-BE49-F238E27FC236}">
                <a16:creationId xmlns:a16="http://schemas.microsoft.com/office/drawing/2014/main" id="{C7525531-FB56-4F7C-9582-040BFF685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2218266"/>
            <a:ext cx="1981201" cy="2277534"/>
          </a:xfrm>
          <a:prstGeom prst="rect">
            <a:avLst/>
          </a:prstGeom>
        </p:spPr>
      </p:pic>
    </p:spTree>
    <p:extLst>
      <p:ext uri="{BB962C8B-B14F-4D97-AF65-F5344CB8AC3E}">
        <p14:creationId xmlns:p14="http://schemas.microsoft.com/office/powerpoint/2010/main" val="203365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438400" y="381000"/>
            <a:ext cx="6324600" cy="609600"/>
          </a:xfrm>
        </p:spPr>
        <p:txBody>
          <a:bodyPr>
            <a:noAutofit/>
          </a:bodyPr>
          <a:lstStyle/>
          <a:p>
            <a:pPr algn="l"/>
            <a:r>
              <a:rPr lang="en-GB" sz="3000" dirty="0">
                <a:solidFill>
                  <a:srgbClr val="D71752"/>
                </a:solidFill>
              </a:rPr>
              <a:t>Perspective 3: RO building residents (1)</a:t>
            </a:r>
            <a:endParaRPr lang="ro-RO" sz="3000" b="1" dirty="0">
              <a:solidFill>
                <a:srgbClr val="D71752"/>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12</a:t>
            </a:fld>
            <a:endParaRPr lang="en-US" dirty="0"/>
          </a:p>
        </p:txBody>
      </p:sp>
      <p:sp>
        <p:nvSpPr>
          <p:cNvPr id="5" name="Content Placeholder 4"/>
          <p:cNvSpPr>
            <a:spLocks noGrp="1"/>
          </p:cNvSpPr>
          <p:nvPr>
            <p:ph idx="1"/>
          </p:nvPr>
        </p:nvSpPr>
        <p:spPr/>
        <p:txBody>
          <a:bodyPr>
            <a:normAutofit fontScale="70000" lnSpcReduction="20000"/>
          </a:bodyPr>
          <a:lstStyle/>
          <a:p>
            <a:pPr marL="0" indent="0">
              <a:buNone/>
            </a:pPr>
            <a:r>
              <a:rPr lang="en-GB" sz="3500" b="1" dirty="0"/>
              <a:t>Present status </a:t>
            </a:r>
          </a:p>
          <a:p>
            <a:pPr marL="0" indent="0">
              <a:buNone/>
            </a:pPr>
            <a:r>
              <a:rPr lang="en-GB" b="1" dirty="0"/>
              <a:t>Q</a:t>
            </a:r>
            <a:r>
              <a:rPr lang="en-GB" dirty="0"/>
              <a:t>: Who is the energy consumer: the resident or the building?</a:t>
            </a:r>
          </a:p>
          <a:p>
            <a:pPr marL="0" indent="0">
              <a:buNone/>
            </a:pPr>
            <a:endParaRPr lang="en-GB" b="1" dirty="0"/>
          </a:p>
          <a:p>
            <a:pPr marL="0" indent="0">
              <a:buNone/>
            </a:pPr>
            <a:r>
              <a:rPr lang="en-GB" sz="3600" b="1" dirty="0"/>
              <a:t>Assessment based on Criteria:</a:t>
            </a:r>
          </a:p>
          <a:p>
            <a:pPr>
              <a:buFontTx/>
              <a:buChar char="-"/>
            </a:pPr>
            <a:r>
              <a:rPr lang="en-GB" dirty="0"/>
              <a:t>More of less “captive clients”;</a:t>
            </a:r>
          </a:p>
          <a:p>
            <a:pPr>
              <a:buFontTx/>
              <a:buChar char="-"/>
            </a:pPr>
            <a:r>
              <a:rPr lang="en-GB" dirty="0"/>
              <a:t>Lack of valuable information;</a:t>
            </a:r>
          </a:p>
          <a:p>
            <a:pPr>
              <a:buFontTx/>
              <a:buChar char="-"/>
            </a:pPr>
            <a:r>
              <a:rPr lang="en-GB" dirty="0"/>
              <a:t>Lack of understanding of the information received – when available;</a:t>
            </a:r>
          </a:p>
          <a:p>
            <a:pPr>
              <a:buFontTx/>
              <a:buChar char="-"/>
            </a:pPr>
            <a:r>
              <a:rPr lang="en-GB" dirty="0"/>
              <a:t>Concerned by the energy cost only;</a:t>
            </a:r>
          </a:p>
          <a:p>
            <a:pPr>
              <a:buFontTx/>
              <a:buChar char="-"/>
            </a:pPr>
            <a:r>
              <a:rPr lang="en-GB" dirty="0"/>
              <a:t>Comfort and health depend on affordability;</a:t>
            </a:r>
          </a:p>
          <a:p>
            <a:pPr>
              <a:buFontTx/>
              <a:buChar char="-"/>
            </a:pPr>
            <a:r>
              <a:rPr lang="en-GB" dirty="0"/>
              <a:t>Are not demanding.</a:t>
            </a:r>
          </a:p>
          <a:p>
            <a:pPr marL="0" indent="0">
              <a:buNone/>
            </a:pPr>
            <a:endParaRPr lang="en-GB" dirty="0"/>
          </a:p>
          <a:p>
            <a:pPr marL="0" indent="0">
              <a:buNone/>
            </a:pPr>
            <a:r>
              <a:rPr lang="en-GB" sz="3600" b="1" dirty="0"/>
              <a:t>Assessment Result: </a:t>
            </a:r>
            <a:r>
              <a:rPr lang="en-GB" b="1" dirty="0">
                <a:solidFill>
                  <a:srgbClr val="D71752"/>
                </a:solidFill>
              </a:rPr>
              <a:t>High level of Vulnerability!</a:t>
            </a:r>
          </a:p>
        </p:txBody>
      </p:sp>
      <p:pic>
        <p:nvPicPr>
          <p:cNvPr id="6" name="Picture 10"/>
          <p:cNvPicPr>
            <a:picLocks noChangeAspect="1"/>
          </p:cNvPicPr>
          <p:nvPr/>
        </p:nvPicPr>
        <p:blipFill>
          <a:blip r:embed="rId3"/>
          <a:stretch>
            <a:fillRect/>
          </a:stretch>
        </p:blipFill>
        <p:spPr>
          <a:xfrm>
            <a:off x="304800" y="457200"/>
            <a:ext cx="1904996" cy="396337"/>
          </a:xfrm>
          <a:prstGeom prst="rect">
            <a:avLst/>
          </a:prstGeom>
          <a:noFill/>
          <a:ln cap="flat">
            <a:noFill/>
          </a:ln>
        </p:spPr>
      </p:pic>
    </p:spTree>
    <p:extLst>
      <p:ext uri="{BB962C8B-B14F-4D97-AF65-F5344CB8AC3E}">
        <p14:creationId xmlns:p14="http://schemas.microsoft.com/office/powerpoint/2010/main" val="1798055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438400" y="381000"/>
            <a:ext cx="6324600" cy="609600"/>
          </a:xfrm>
        </p:spPr>
        <p:txBody>
          <a:bodyPr>
            <a:noAutofit/>
          </a:bodyPr>
          <a:lstStyle/>
          <a:p>
            <a:pPr algn="l"/>
            <a:r>
              <a:rPr lang="en-GB" sz="3000" dirty="0">
                <a:solidFill>
                  <a:srgbClr val="D71752"/>
                </a:solidFill>
              </a:rPr>
              <a:t>Perspective 3: RO building residents (2)</a:t>
            </a:r>
            <a:endParaRPr lang="ro-RO" sz="3000" b="1" dirty="0">
              <a:solidFill>
                <a:srgbClr val="D71752"/>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13</a:t>
            </a:fld>
            <a:endParaRPr lang="en-US" dirty="0"/>
          </a:p>
        </p:txBody>
      </p:sp>
      <p:sp>
        <p:nvSpPr>
          <p:cNvPr id="5" name="Content Placeholder 4"/>
          <p:cNvSpPr>
            <a:spLocks noGrp="1"/>
          </p:cNvSpPr>
          <p:nvPr>
            <p:ph idx="1"/>
          </p:nvPr>
        </p:nvSpPr>
        <p:spPr>
          <a:xfrm>
            <a:off x="457200" y="1600200"/>
            <a:ext cx="8229600" cy="4800600"/>
          </a:xfrm>
        </p:spPr>
        <p:txBody>
          <a:bodyPr>
            <a:normAutofit fontScale="92500" lnSpcReduction="10000"/>
          </a:bodyPr>
          <a:lstStyle/>
          <a:p>
            <a:pPr marL="0" indent="0">
              <a:buNone/>
            </a:pPr>
            <a:r>
              <a:rPr lang="en-GB" b="1" dirty="0"/>
              <a:t>Future status with regard to "Energy Revolution“</a:t>
            </a:r>
          </a:p>
          <a:p>
            <a:pPr>
              <a:buFontTx/>
              <a:buChar char="-"/>
            </a:pPr>
            <a:r>
              <a:rPr lang="en-GB" sz="2200" dirty="0"/>
              <a:t>New definitions: no more “energy consumer” but “end-user” or “prosumer” or “energy citizens” on “demand side”;</a:t>
            </a:r>
          </a:p>
          <a:p>
            <a:pPr>
              <a:buFontTx/>
              <a:buChar char="-"/>
            </a:pPr>
            <a:r>
              <a:rPr lang="en-GB" sz="2200" dirty="0"/>
              <a:t>New abilities needed;</a:t>
            </a:r>
          </a:p>
          <a:p>
            <a:pPr>
              <a:buFontTx/>
              <a:buChar char="-"/>
            </a:pPr>
            <a:r>
              <a:rPr lang="en-GB" sz="2200" dirty="0"/>
              <a:t>New communication skills;</a:t>
            </a:r>
          </a:p>
          <a:p>
            <a:pPr>
              <a:buFontTx/>
              <a:buChar char="-"/>
            </a:pPr>
            <a:r>
              <a:rPr lang="en-GB" sz="2200" dirty="0"/>
              <a:t>Behavioural (life style) changes – need to time shifting activities;</a:t>
            </a:r>
          </a:p>
          <a:p>
            <a:pPr>
              <a:buFontTx/>
              <a:buChar char="-"/>
            </a:pPr>
            <a:r>
              <a:rPr lang="en-GB" sz="2200" dirty="0"/>
              <a:t>Switch between comfort priorities to financial (dynamic prices) priorities;</a:t>
            </a:r>
          </a:p>
          <a:p>
            <a:pPr>
              <a:buFontTx/>
              <a:buChar char="-"/>
            </a:pPr>
            <a:r>
              <a:rPr lang="en-GB" sz="2200" dirty="0"/>
              <a:t>Switch between centralized control to individual control – is it 100% possible in block of flats?</a:t>
            </a:r>
          </a:p>
          <a:p>
            <a:pPr>
              <a:buFontTx/>
              <a:buChar char="-"/>
            </a:pPr>
            <a:r>
              <a:rPr lang="en-GB" sz="2200" dirty="0"/>
              <a:t>Raised energy awareness required;</a:t>
            </a:r>
          </a:p>
          <a:p>
            <a:pPr>
              <a:buFontTx/>
              <a:buChar char="-"/>
            </a:pPr>
            <a:r>
              <a:rPr lang="en-GB" sz="2200" dirty="0"/>
              <a:t>Smart technology will take the lead over end-users?</a:t>
            </a:r>
          </a:p>
          <a:p>
            <a:pPr marL="0" indent="0">
              <a:buNone/>
            </a:pPr>
            <a:endParaRPr lang="en-GB" sz="2200" dirty="0">
              <a:solidFill>
                <a:srgbClr val="D71752"/>
              </a:solidFill>
            </a:endParaRPr>
          </a:p>
          <a:p>
            <a:pPr marL="0" indent="0">
              <a:buNone/>
            </a:pPr>
            <a:r>
              <a:rPr lang="en-GB" sz="2200" dirty="0">
                <a:solidFill>
                  <a:srgbClr val="D71752"/>
                </a:solidFill>
              </a:rPr>
              <a:t>Big challenge: Adapting smart technology to end-users!</a:t>
            </a:r>
          </a:p>
        </p:txBody>
      </p:sp>
      <p:pic>
        <p:nvPicPr>
          <p:cNvPr id="6" name="Picture 10"/>
          <p:cNvPicPr>
            <a:picLocks noChangeAspect="1"/>
          </p:cNvPicPr>
          <p:nvPr/>
        </p:nvPicPr>
        <p:blipFill>
          <a:blip r:embed="rId3"/>
          <a:stretch>
            <a:fillRect/>
          </a:stretch>
        </p:blipFill>
        <p:spPr>
          <a:xfrm>
            <a:off x="304800" y="457200"/>
            <a:ext cx="1904996" cy="396337"/>
          </a:xfrm>
          <a:prstGeom prst="rect">
            <a:avLst/>
          </a:prstGeom>
          <a:noFill/>
          <a:ln cap="flat">
            <a:noFill/>
          </a:ln>
        </p:spPr>
      </p:pic>
      <p:pic>
        <p:nvPicPr>
          <p:cNvPr id="7" name="Imagine 6">
            <a:extLst>
              <a:ext uri="{FF2B5EF4-FFF2-40B4-BE49-F238E27FC236}">
                <a16:creationId xmlns:a16="http://schemas.microsoft.com/office/drawing/2014/main" id="{5D082EA3-4153-49B4-842B-3BA18BD83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556" y="4343400"/>
            <a:ext cx="2365244" cy="1771650"/>
          </a:xfrm>
          <a:prstGeom prst="rect">
            <a:avLst/>
          </a:prstGeom>
        </p:spPr>
      </p:pic>
    </p:spTree>
    <p:extLst>
      <p:ext uri="{BB962C8B-B14F-4D97-AF65-F5344CB8AC3E}">
        <p14:creationId xmlns:p14="http://schemas.microsoft.com/office/powerpoint/2010/main" val="353069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E2B043D2-A159-4449-9BD0-297E152BC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441"/>
            <a:ext cx="8991600" cy="5990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2000"/>
              </a:srgbClr>
            </a:outerShdw>
          </a:effectLst>
          <a:scene3d>
            <a:camera prst="orthographicFront"/>
            <a:lightRig rig="twoPt" dir="t">
              <a:rot lat="0" lon="0" rev="7200000"/>
            </a:lightRig>
          </a:scene3d>
          <a:sp3d>
            <a:bevelT w="25400" h="19050"/>
            <a:contourClr>
              <a:srgbClr val="FFFFFF"/>
            </a:contourClr>
          </a:sp3d>
        </p:spPr>
      </p:pic>
      <p:sp>
        <p:nvSpPr>
          <p:cNvPr id="4" name="Substituent număr diapozitiv 3"/>
          <p:cNvSpPr>
            <a:spLocks noGrp="1"/>
          </p:cNvSpPr>
          <p:nvPr>
            <p:ph type="sldNum" sz="quarter" idx="12"/>
          </p:nvPr>
        </p:nvSpPr>
        <p:spPr/>
        <p:txBody>
          <a:bodyPr/>
          <a:lstStyle/>
          <a:p>
            <a:fld id="{B6F15528-21DE-4FAA-801E-634DDDAF4B2B}" type="slidenum">
              <a:rPr lang="en-US" smtClean="0"/>
              <a:pPr/>
              <a:t>14</a:t>
            </a:fld>
            <a:endParaRPr lang="en-US" dirty="0"/>
          </a:p>
        </p:txBody>
      </p:sp>
      <p:sp>
        <p:nvSpPr>
          <p:cNvPr id="5" name="Content Placeholder 4"/>
          <p:cNvSpPr>
            <a:spLocks noGrp="1"/>
          </p:cNvSpPr>
          <p:nvPr>
            <p:ph idx="1"/>
          </p:nvPr>
        </p:nvSpPr>
        <p:spPr>
          <a:xfrm>
            <a:off x="2438400" y="1752600"/>
            <a:ext cx="6248400" cy="4419600"/>
          </a:xfrm>
        </p:spPr>
        <p:txBody>
          <a:bodyPr>
            <a:normAutofit fontScale="62500" lnSpcReduction="20000"/>
          </a:bodyPr>
          <a:lstStyle/>
          <a:p>
            <a:r>
              <a:rPr lang="en-GB" sz="4000" b="1" dirty="0">
                <a:solidFill>
                  <a:schemeClr val="bg1"/>
                </a:solidFill>
              </a:rPr>
              <a:t>Current situation:</a:t>
            </a:r>
          </a:p>
          <a:p>
            <a:pPr>
              <a:buFontTx/>
              <a:buChar char="-"/>
            </a:pPr>
            <a:r>
              <a:rPr lang="en-GB" dirty="0">
                <a:solidFill>
                  <a:schemeClr val="bg1"/>
                </a:solidFill>
              </a:rPr>
              <a:t>proper definition needed: type of services supplied;</a:t>
            </a:r>
          </a:p>
          <a:p>
            <a:pPr>
              <a:buFontTx/>
              <a:buChar char="-"/>
            </a:pPr>
            <a:r>
              <a:rPr lang="en-GB" dirty="0">
                <a:solidFill>
                  <a:schemeClr val="bg1"/>
                </a:solidFill>
              </a:rPr>
              <a:t>certification system needed;</a:t>
            </a:r>
          </a:p>
          <a:p>
            <a:pPr>
              <a:buFontTx/>
              <a:buChar char="-"/>
            </a:pPr>
            <a:r>
              <a:rPr lang="en-GB" dirty="0">
                <a:solidFill>
                  <a:schemeClr val="bg1"/>
                </a:solidFill>
              </a:rPr>
              <a:t>measurement and verification procedure needed;</a:t>
            </a:r>
          </a:p>
          <a:p>
            <a:pPr>
              <a:buFontTx/>
              <a:buChar char="-"/>
            </a:pPr>
            <a:r>
              <a:rPr lang="en-GB" dirty="0">
                <a:solidFill>
                  <a:schemeClr val="bg1"/>
                </a:solidFill>
              </a:rPr>
              <a:t>lack of dedicated </a:t>
            </a:r>
            <a:r>
              <a:rPr lang="ro-RO" dirty="0">
                <a:solidFill>
                  <a:schemeClr val="bg1"/>
                </a:solidFill>
              </a:rPr>
              <a:t>legal </a:t>
            </a:r>
            <a:r>
              <a:rPr lang="en-GB" dirty="0">
                <a:solidFill>
                  <a:schemeClr val="bg1"/>
                </a:solidFill>
              </a:rPr>
              <a:t>framework (</a:t>
            </a:r>
            <a:r>
              <a:rPr lang="ro-RO" dirty="0">
                <a:solidFill>
                  <a:schemeClr val="bg1"/>
                </a:solidFill>
              </a:rPr>
              <a:t>standard </a:t>
            </a:r>
            <a:r>
              <a:rPr lang="ro-RO" dirty="0" err="1">
                <a:solidFill>
                  <a:schemeClr val="bg1"/>
                </a:solidFill>
              </a:rPr>
              <a:t>EnPC</a:t>
            </a:r>
            <a:r>
              <a:rPr lang="ro-RO" dirty="0">
                <a:solidFill>
                  <a:schemeClr val="bg1"/>
                </a:solidFill>
              </a:rPr>
              <a:t> Contract</a:t>
            </a:r>
            <a:r>
              <a:rPr lang="en-GB" dirty="0">
                <a:solidFill>
                  <a:schemeClr val="bg1"/>
                </a:solidFill>
              </a:rPr>
              <a:t>; public procurement procedure; financial and fiscal treatment, guarantee instruments etc.);</a:t>
            </a:r>
          </a:p>
          <a:p>
            <a:pPr>
              <a:buFontTx/>
              <a:buChar char="-"/>
            </a:pPr>
            <a:r>
              <a:rPr lang="en-GB" dirty="0">
                <a:solidFill>
                  <a:schemeClr val="bg1"/>
                </a:solidFill>
              </a:rPr>
              <a:t>bad behaviour of local authorities in terms of payments;</a:t>
            </a:r>
          </a:p>
          <a:p>
            <a:pPr>
              <a:buFontTx/>
              <a:buChar char="-"/>
            </a:pPr>
            <a:r>
              <a:rPr lang="en-GB" dirty="0">
                <a:solidFill>
                  <a:schemeClr val="bg1"/>
                </a:solidFill>
              </a:rPr>
              <a:t>high amount of investment needed;</a:t>
            </a:r>
          </a:p>
          <a:p>
            <a:pPr>
              <a:buFontTx/>
              <a:buChar char="-"/>
            </a:pPr>
            <a:r>
              <a:rPr lang="en-GB" dirty="0">
                <a:solidFill>
                  <a:schemeClr val="bg1"/>
                </a:solidFill>
              </a:rPr>
              <a:t>high level of </a:t>
            </a:r>
            <a:r>
              <a:rPr lang="en-GB" dirty="0" err="1">
                <a:solidFill>
                  <a:schemeClr val="bg1"/>
                </a:solidFill>
              </a:rPr>
              <a:t>burocracy</a:t>
            </a:r>
            <a:r>
              <a:rPr lang="en-GB" dirty="0">
                <a:solidFill>
                  <a:schemeClr val="bg1"/>
                </a:solidFill>
              </a:rPr>
              <a:t> when accessing ROP</a:t>
            </a:r>
          </a:p>
          <a:p>
            <a:pPr marL="0" indent="0" algn="ctr">
              <a:buNone/>
            </a:pPr>
            <a:endParaRPr lang="en-GB" b="1" dirty="0">
              <a:solidFill>
                <a:schemeClr val="bg1"/>
              </a:solidFill>
            </a:endParaRPr>
          </a:p>
          <a:p>
            <a:pPr marL="0" indent="0" algn="ctr">
              <a:buNone/>
            </a:pPr>
            <a:r>
              <a:rPr lang="en-GB" b="1" dirty="0">
                <a:solidFill>
                  <a:srgbClr val="FF5050"/>
                </a:solidFill>
              </a:rPr>
              <a:t>Presently, </a:t>
            </a:r>
            <a:r>
              <a:rPr lang="ro-RO" b="1" dirty="0" err="1">
                <a:solidFill>
                  <a:srgbClr val="FF5050"/>
                </a:solidFill>
              </a:rPr>
              <a:t>EnPC</a:t>
            </a:r>
            <a:r>
              <a:rPr lang="ro-RO" b="1" dirty="0">
                <a:solidFill>
                  <a:srgbClr val="FF5050"/>
                </a:solidFill>
              </a:rPr>
              <a:t> </a:t>
            </a:r>
            <a:r>
              <a:rPr lang="en-GB" b="1" dirty="0">
                <a:solidFill>
                  <a:srgbClr val="FF5050"/>
                </a:solidFill>
              </a:rPr>
              <a:t>public </a:t>
            </a:r>
            <a:r>
              <a:rPr lang="ro-RO" b="1" dirty="0" err="1">
                <a:solidFill>
                  <a:srgbClr val="FF5050"/>
                </a:solidFill>
              </a:rPr>
              <a:t>projects</a:t>
            </a:r>
            <a:r>
              <a:rPr lang="en-GB" b="1" dirty="0">
                <a:solidFill>
                  <a:srgbClr val="FF5050"/>
                </a:solidFill>
              </a:rPr>
              <a:t> market is closed in RO</a:t>
            </a:r>
          </a:p>
        </p:txBody>
      </p:sp>
      <p:pic>
        <p:nvPicPr>
          <p:cNvPr id="6" name="Picture 10"/>
          <p:cNvPicPr>
            <a:picLocks noChangeAspect="1"/>
          </p:cNvPicPr>
          <p:nvPr/>
        </p:nvPicPr>
        <p:blipFill>
          <a:blip r:embed="rId4"/>
          <a:stretch>
            <a:fillRect/>
          </a:stretch>
        </p:blipFill>
        <p:spPr>
          <a:xfrm>
            <a:off x="304800" y="457200"/>
            <a:ext cx="1904996" cy="396337"/>
          </a:xfrm>
          <a:prstGeom prst="rect">
            <a:avLst/>
          </a:prstGeom>
          <a:noFill/>
          <a:ln cap="flat">
            <a:noFill/>
          </a:ln>
        </p:spPr>
      </p:pic>
      <p:sp>
        <p:nvSpPr>
          <p:cNvPr id="7" name="Titlu 1"/>
          <p:cNvSpPr txBox="1">
            <a:spLocks/>
          </p:cNvSpPr>
          <p:nvPr/>
        </p:nvSpPr>
        <p:spPr>
          <a:xfrm>
            <a:off x="2362200" y="381000"/>
            <a:ext cx="6324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chemeClr val="bg1"/>
                </a:solidFill>
              </a:rPr>
              <a:t>Perspective 4: RO ESCOs in Buildings (2)</a:t>
            </a:r>
            <a:endParaRPr lang="ro-RO" sz="3000" b="1" dirty="0">
              <a:solidFill>
                <a:schemeClr val="bg1"/>
              </a:solidFill>
            </a:endParaRPr>
          </a:p>
        </p:txBody>
      </p:sp>
    </p:spTree>
    <p:extLst>
      <p:ext uri="{BB962C8B-B14F-4D97-AF65-F5344CB8AC3E}">
        <p14:creationId xmlns:p14="http://schemas.microsoft.com/office/powerpoint/2010/main" val="218916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438400" y="381000"/>
            <a:ext cx="6324600" cy="609600"/>
          </a:xfrm>
        </p:spPr>
        <p:txBody>
          <a:bodyPr>
            <a:normAutofit fontScale="90000"/>
          </a:bodyPr>
          <a:lstStyle/>
          <a:p>
            <a:pPr algn="l"/>
            <a:r>
              <a:rPr lang="ro-RO" sz="4000" b="1" dirty="0">
                <a:solidFill>
                  <a:srgbClr val="D71752"/>
                </a:solidFill>
              </a:rPr>
              <a:t>C</a:t>
            </a:r>
            <a:r>
              <a:rPr lang="en-GB" sz="4000" b="1" dirty="0">
                <a:solidFill>
                  <a:srgbClr val="D71752"/>
                </a:solidFill>
              </a:rPr>
              <a:t>ONCLUSIONS</a:t>
            </a:r>
            <a:endParaRPr lang="ro-RO" sz="4000" b="1" dirty="0">
              <a:solidFill>
                <a:srgbClr val="D71752"/>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5" name="Content Placeholder 4"/>
          <p:cNvSpPr>
            <a:spLocks noGrp="1"/>
          </p:cNvSpPr>
          <p:nvPr>
            <p:ph idx="1"/>
          </p:nvPr>
        </p:nvSpPr>
        <p:spPr/>
        <p:txBody>
          <a:bodyPr>
            <a:normAutofit lnSpcReduction="10000"/>
          </a:bodyPr>
          <a:lstStyle/>
          <a:p>
            <a:pPr marL="457200" lvl="1" indent="0">
              <a:buNone/>
            </a:pPr>
            <a:r>
              <a:rPr lang="en-GB" sz="2200" b="1" dirty="0"/>
              <a:t>RO residential energy end-user:</a:t>
            </a:r>
          </a:p>
          <a:p>
            <a:pPr lvl="1">
              <a:buFontTx/>
              <a:buChar char="-"/>
            </a:pPr>
            <a:r>
              <a:rPr lang="en-GB" sz="2200" dirty="0"/>
              <a:t>Should be the core of the Renovation Strategy;</a:t>
            </a:r>
          </a:p>
          <a:p>
            <a:pPr lvl="1">
              <a:buFontTx/>
              <a:buChar char="-"/>
            </a:pPr>
            <a:r>
              <a:rPr lang="en-GB" sz="2200" dirty="0"/>
              <a:t>Should have access to attractive financial incentives;</a:t>
            </a:r>
          </a:p>
          <a:p>
            <a:pPr lvl="1">
              <a:buFontTx/>
              <a:buChar char="-"/>
            </a:pPr>
            <a:r>
              <a:rPr lang="en-GB" sz="2200" dirty="0"/>
              <a:t>Should have access to high quality data regarding energy use;</a:t>
            </a:r>
          </a:p>
          <a:p>
            <a:pPr lvl="1">
              <a:buFontTx/>
              <a:buChar char="-"/>
            </a:pPr>
            <a:r>
              <a:rPr lang="en-GB" sz="2200" dirty="0"/>
              <a:t>Should have confidence in energy assessment tools and renovation measures;</a:t>
            </a:r>
          </a:p>
          <a:p>
            <a:pPr lvl="1">
              <a:buFontTx/>
              <a:buChar char="-"/>
            </a:pPr>
            <a:r>
              <a:rPr lang="en-GB" sz="2200" dirty="0"/>
              <a:t>Should live in a healthy and safe building.</a:t>
            </a:r>
          </a:p>
          <a:p>
            <a:pPr marL="457200" lvl="1" indent="0">
              <a:buNone/>
            </a:pPr>
            <a:r>
              <a:rPr lang="en-GB" sz="2200" b="1" dirty="0"/>
              <a:t>Renovation issues:</a:t>
            </a:r>
          </a:p>
          <a:p>
            <a:pPr marL="457200" lvl="1" indent="0">
              <a:buNone/>
            </a:pPr>
            <a:r>
              <a:rPr lang="en-GB" sz="2200" dirty="0"/>
              <a:t>- EPCs content and CM should be carefully revised, based on the residential energy end-user needs;</a:t>
            </a:r>
          </a:p>
          <a:p>
            <a:pPr marL="457200" lvl="1" indent="0">
              <a:buNone/>
            </a:pPr>
            <a:r>
              <a:rPr lang="en-GB" sz="2200" dirty="0"/>
              <a:t>- Renovation Strategy should provide sustainable solutions for the end user, building and energy efficiency market.</a:t>
            </a:r>
          </a:p>
        </p:txBody>
      </p:sp>
      <p:pic>
        <p:nvPicPr>
          <p:cNvPr id="6" name="Picture 10"/>
          <p:cNvPicPr>
            <a:picLocks noChangeAspect="1"/>
          </p:cNvPicPr>
          <p:nvPr/>
        </p:nvPicPr>
        <p:blipFill>
          <a:blip r:embed="rId3"/>
          <a:stretch>
            <a:fillRect/>
          </a:stretch>
        </p:blipFill>
        <p:spPr>
          <a:xfrm>
            <a:off x="304800" y="457200"/>
            <a:ext cx="1904996" cy="396337"/>
          </a:xfrm>
          <a:prstGeom prst="rect">
            <a:avLst/>
          </a:prstGeom>
          <a:noFill/>
          <a:ln cap="flat">
            <a:noFill/>
          </a:ln>
        </p:spPr>
      </p:pic>
    </p:spTree>
    <p:extLst>
      <p:ext uri="{BB962C8B-B14F-4D97-AF65-F5344CB8AC3E}">
        <p14:creationId xmlns:p14="http://schemas.microsoft.com/office/powerpoint/2010/main" val="408545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
        <p:nvSpPr>
          <p:cNvPr id="5" name="Title 1"/>
          <p:cNvSpPr txBox="1">
            <a:spLocks/>
          </p:cNvSpPr>
          <p:nvPr/>
        </p:nvSpPr>
        <p:spPr>
          <a:xfrm>
            <a:off x="3657600" y="4847131"/>
            <a:ext cx="4572000" cy="129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1800" dirty="0" err="1">
                <a:latin typeface="+mn-lt"/>
                <a:hlinkClick r:id="rId3"/>
              </a:rPr>
              <a:t>www.escorom.ro</a:t>
            </a:r>
            <a:endParaRPr lang="ro-RO" sz="1800" dirty="0">
              <a:latin typeface="+mn-lt"/>
            </a:endParaRPr>
          </a:p>
          <a:p>
            <a:endParaRPr lang="ro-RO" sz="1800" dirty="0">
              <a:latin typeface="+mn-lt"/>
            </a:endParaRPr>
          </a:p>
          <a:p>
            <a:pPr lvl="0">
              <a:spcBef>
                <a:spcPts val="0"/>
              </a:spcBef>
              <a:defRPr sz="1800" b="0" i="0" u="none" strike="noStrike" kern="0" cap="none" spc="0" baseline="0">
                <a:solidFill>
                  <a:srgbClr val="000000"/>
                </a:solidFill>
                <a:uFillTx/>
              </a:defRPr>
            </a:pPr>
            <a:r>
              <a:rPr lang="ro-RO" sz="1800" b="1" dirty="0">
                <a:solidFill>
                  <a:srgbClr val="548235"/>
                </a:solidFill>
              </a:rPr>
              <a:t>Carmen Pavel – </a:t>
            </a:r>
            <a:r>
              <a:rPr lang="en-US" sz="1800" b="1" dirty="0">
                <a:solidFill>
                  <a:srgbClr val="548235"/>
                </a:solidFill>
              </a:rPr>
              <a:t>ESCOROM </a:t>
            </a:r>
            <a:r>
              <a:rPr lang="ro-RO" sz="1800" b="1" dirty="0" err="1">
                <a:solidFill>
                  <a:srgbClr val="548235"/>
                </a:solidFill>
              </a:rPr>
              <a:t>Vicepre</a:t>
            </a:r>
            <a:r>
              <a:rPr lang="en-GB" sz="1800" b="1" dirty="0" err="1">
                <a:solidFill>
                  <a:srgbClr val="548235"/>
                </a:solidFill>
              </a:rPr>
              <a:t>si</a:t>
            </a:r>
            <a:r>
              <a:rPr lang="ro-RO" sz="1800" b="1" dirty="0">
                <a:solidFill>
                  <a:srgbClr val="548235"/>
                </a:solidFill>
              </a:rPr>
              <a:t>d</a:t>
            </a:r>
            <a:r>
              <a:rPr lang="en-GB" sz="1800" b="1" dirty="0" err="1">
                <a:solidFill>
                  <a:srgbClr val="548235"/>
                </a:solidFill>
              </a:rPr>
              <a:t>en</a:t>
            </a:r>
            <a:r>
              <a:rPr lang="ro-RO" sz="1800" b="1" dirty="0">
                <a:solidFill>
                  <a:srgbClr val="548235"/>
                </a:solidFill>
              </a:rPr>
              <a:t>t</a:t>
            </a:r>
            <a:endParaRPr lang="en-US" sz="1800" b="1" dirty="0">
              <a:solidFill>
                <a:srgbClr val="548235"/>
              </a:solidFill>
            </a:endParaRPr>
          </a:p>
          <a:p>
            <a:r>
              <a:rPr lang="ro-RO" sz="1800" dirty="0">
                <a:latin typeface="+mn-lt"/>
                <a:hlinkClick r:id="rId4"/>
              </a:rPr>
              <a:t>carmen.pavel@escorom.ro</a:t>
            </a:r>
            <a:endParaRPr lang="ro-RO" sz="1800" dirty="0">
              <a:latin typeface="+mn-lt"/>
            </a:endParaRPr>
          </a:p>
          <a:p>
            <a:r>
              <a:rPr lang="ro-RO" sz="1800" dirty="0" err="1">
                <a:latin typeface="+mn-lt"/>
              </a:rPr>
              <a:t>Mob</a:t>
            </a:r>
            <a:r>
              <a:rPr lang="ro-RO" sz="1800" dirty="0">
                <a:latin typeface="+mn-lt"/>
              </a:rPr>
              <a:t>: </a:t>
            </a:r>
            <a:r>
              <a:rPr lang="en-GB" sz="1800" dirty="0">
                <a:latin typeface="+mn-lt"/>
              </a:rPr>
              <a:t>+40 </a:t>
            </a:r>
            <a:r>
              <a:rPr lang="ro-RO" sz="1800" dirty="0">
                <a:latin typeface="+mn-lt"/>
              </a:rPr>
              <a:t>723 588 070</a:t>
            </a:r>
          </a:p>
        </p:txBody>
      </p:sp>
      <p:sp>
        <p:nvSpPr>
          <p:cNvPr id="7" name="TextBox 6"/>
          <p:cNvSpPr txBox="1"/>
          <p:nvPr/>
        </p:nvSpPr>
        <p:spPr>
          <a:xfrm>
            <a:off x="609600" y="762000"/>
            <a:ext cx="7848600" cy="707886"/>
          </a:xfrm>
          <a:prstGeom prst="rect">
            <a:avLst/>
          </a:prstGeom>
          <a:noFill/>
        </p:spPr>
        <p:txBody>
          <a:bodyPr wrap="square" rtlCol="0">
            <a:spAutoFit/>
          </a:bodyPr>
          <a:lstStyle/>
          <a:p>
            <a:pPr algn="ctr"/>
            <a:r>
              <a:rPr lang="en-GB" sz="4000" b="1" dirty="0">
                <a:solidFill>
                  <a:srgbClr val="D71752"/>
                </a:solidFill>
              </a:rPr>
              <a:t>THANK YOU FOR YOUR </a:t>
            </a:r>
            <a:r>
              <a:rPr lang="en-US" sz="4000" b="1" dirty="0">
                <a:solidFill>
                  <a:srgbClr val="D71752"/>
                </a:solidFill>
              </a:rPr>
              <a:t>ATTEN</a:t>
            </a:r>
            <a:r>
              <a:rPr lang="en-GB" sz="4000" b="1" dirty="0">
                <a:solidFill>
                  <a:srgbClr val="D71752"/>
                </a:solidFill>
              </a:rPr>
              <a:t>T</a:t>
            </a:r>
            <a:r>
              <a:rPr lang="en-US" sz="4000" b="1" dirty="0">
                <a:solidFill>
                  <a:srgbClr val="D71752"/>
                </a:solidFill>
              </a:rPr>
              <a:t>ION</a:t>
            </a:r>
            <a:r>
              <a:rPr lang="ro-RO" sz="4000" b="1" dirty="0">
                <a:solidFill>
                  <a:srgbClr val="D71752"/>
                </a:solidFill>
              </a:rPr>
              <a:t>!</a:t>
            </a:r>
          </a:p>
        </p:txBody>
      </p:sp>
      <p:pic>
        <p:nvPicPr>
          <p:cNvPr id="11"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2054923"/>
            <a:ext cx="6400800" cy="1331708"/>
          </a:xfrm>
          <a:prstGeom prst="rect">
            <a:avLst/>
          </a:prstGeom>
        </p:spPr>
      </p:pic>
      <p:pic>
        <p:nvPicPr>
          <p:cNvPr id="12" name="صورة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6018" y="0"/>
            <a:ext cx="244182" cy="6914395"/>
          </a:xfrm>
          <a:prstGeom prst="rect">
            <a:avLst/>
          </a:prstGeom>
        </p:spPr>
      </p:pic>
      <p:sp>
        <p:nvSpPr>
          <p:cNvPr id="8" name="CasetăText 7"/>
          <p:cNvSpPr txBox="1"/>
          <p:nvPr/>
        </p:nvSpPr>
        <p:spPr>
          <a:xfrm>
            <a:off x="1295400" y="4724400"/>
            <a:ext cx="2438400" cy="461665"/>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US" sz="2400" dirty="0">
                <a:solidFill>
                  <a:srgbClr val="548235"/>
                </a:solidFill>
              </a:rPr>
              <a:t>Contact data:</a:t>
            </a:r>
          </a:p>
        </p:txBody>
      </p:sp>
    </p:spTree>
    <p:extLst>
      <p:ext uri="{BB962C8B-B14F-4D97-AF65-F5344CB8AC3E}">
        <p14:creationId xmlns:p14="http://schemas.microsoft.com/office/powerpoint/2010/main" val="222550078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438400" y="381000"/>
            <a:ext cx="6324600" cy="609600"/>
          </a:xfrm>
        </p:spPr>
        <p:txBody>
          <a:bodyPr>
            <a:normAutofit/>
          </a:bodyPr>
          <a:lstStyle/>
          <a:p>
            <a:pPr algn="l"/>
            <a:r>
              <a:rPr lang="en-US" sz="3000" dirty="0">
                <a:solidFill>
                  <a:srgbClr val="D71752"/>
                </a:solidFill>
              </a:rPr>
              <a:t>SUMMARY</a:t>
            </a:r>
            <a:endParaRPr lang="ro-RO" sz="3000" dirty="0">
              <a:solidFill>
                <a:srgbClr val="D71752"/>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Content Placeholder 4"/>
          <p:cNvSpPr>
            <a:spLocks noGrp="1"/>
          </p:cNvSpPr>
          <p:nvPr>
            <p:ph idx="1"/>
          </p:nvPr>
        </p:nvSpPr>
        <p:spPr>
          <a:xfrm>
            <a:off x="1524000" y="1600200"/>
            <a:ext cx="7162800" cy="4525963"/>
          </a:xfrm>
        </p:spPr>
        <p:txBody>
          <a:bodyPr>
            <a:normAutofit fontScale="47500" lnSpcReduction="20000"/>
          </a:bodyPr>
          <a:lstStyle/>
          <a:p>
            <a:r>
              <a:rPr lang="en-GB" sz="3800" b="1" dirty="0"/>
              <a:t>ESCOROM: Who are we &amp; what we do?</a:t>
            </a:r>
          </a:p>
          <a:p>
            <a:r>
              <a:rPr lang="en-GB" sz="3800" b="1" dirty="0"/>
              <a:t>Vulnerable Consumer – Definition</a:t>
            </a:r>
          </a:p>
          <a:p>
            <a:r>
              <a:rPr lang="en-GB" sz="3800" b="1" dirty="0"/>
              <a:t>RO Buildings - Status</a:t>
            </a:r>
          </a:p>
          <a:p>
            <a:r>
              <a:rPr lang="en-GB" sz="3800" b="1" dirty="0"/>
              <a:t>Perspective 1: RO EPC</a:t>
            </a:r>
          </a:p>
          <a:p>
            <a:pPr marL="857250" lvl="1" indent="-457200">
              <a:buFont typeface="Courier New" panose="02070309020205020404" pitchFamily="49" charset="0"/>
              <a:buChar char="o"/>
            </a:pPr>
            <a:r>
              <a:rPr lang="en-GB" sz="3300" dirty="0"/>
              <a:t>Factual data</a:t>
            </a:r>
          </a:p>
          <a:p>
            <a:pPr marL="857250" lvl="1" indent="-457200">
              <a:buFont typeface="Courier New" panose="02070309020205020404" pitchFamily="49" charset="0"/>
              <a:buChar char="o"/>
            </a:pPr>
            <a:r>
              <a:rPr lang="en-GB" sz="3300" dirty="0"/>
              <a:t>Client’s perception (residential energy consumer)</a:t>
            </a:r>
          </a:p>
          <a:p>
            <a:r>
              <a:rPr lang="en-GB" sz="3800" b="1" dirty="0"/>
              <a:t>Perspective 2: RO Energy Audit</a:t>
            </a:r>
          </a:p>
          <a:p>
            <a:pPr marL="857250" lvl="1" indent="-457200">
              <a:buFont typeface="Courier New" panose="02070309020205020404" pitchFamily="49" charset="0"/>
              <a:buChar char="o"/>
            </a:pPr>
            <a:r>
              <a:rPr lang="en-GB" sz="3300" dirty="0"/>
              <a:t>Factual data</a:t>
            </a:r>
          </a:p>
          <a:p>
            <a:pPr marL="857250" lvl="1" indent="-457200">
              <a:buFont typeface="Courier New" panose="02070309020205020404" pitchFamily="49" charset="0"/>
              <a:buChar char="o"/>
            </a:pPr>
            <a:r>
              <a:rPr lang="en-GB" sz="3300" dirty="0"/>
              <a:t>Client’s perception (residential energy consumer)</a:t>
            </a:r>
          </a:p>
          <a:p>
            <a:r>
              <a:rPr lang="en-GB" sz="3800" b="1" dirty="0"/>
              <a:t>Perspective 3: RO Building Residents</a:t>
            </a:r>
          </a:p>
          <a:p>
            <a:pPr marL="857250" lvl="1" indent="-457200">
              <a:buFont typeface="Courier New" panose="02070309020205020404" pitchFamily="49" charset="0"/>
              <a:buChar char="o"/>
            </a:pPr>
            <a:r>
              <a:rPr lang="en-GB" sz="3300" dirty="0"/>
              <a:t>Present status</a:t>
            </a:r>
          </a:p>
          <a:p>
            <a:pPr marL="857250" lvl="1" indent="-457200">
              <a:buFont typeface="Courier New" panose="02070309020205020404" pitchFamily="49" charset="0"/>
              <a:buChar char="o"/>
            </a:pPr>
            <a:r>
              <a:rPr lang="en-GB" sz="3300" dirty="0"/>
              <a:t>Future status with regard to "Energy Revolution“</a:t>
            </a:r>
          </a:p>
          <a:p>
            <a:r>
              <a:rPr lang="en-GB" sz="3800" b="1" dirty="0"/>
              <a:t>Perspective 4: RO ESCOs in buildings</a:t>
            </a:r>
          </a:p>
          <a:p>
            <a:pPr marL="857250" lvl="1" indent="-457200">
              <a:buFont typeface="Courier New" panose="02070309020205020404" pitchFamily="49" charset="0"/>
              <a:buChar char="o"/>
            </a:pPr>
            <a:r>
              <a:rPr lang="en-GB" sz="3300" dirty="0"/>
              <a:t>activity field for ESCOs.</a:t>
            </a:r>
          </a:p>
          <a:p>
            <a:pPr marL="857250" lvl="1" indent="-457200">
              <a:buFont typeface="Courier New" panose="02070309020205020404" pitchFamily="49" charset="0"/>
              <a:buChar char="o"/>
            </a:pPr>
            <a:r>
              <a:rPr lang="en-GB" sz="3300" dirty="0"/>
              <a:t>definition needed;</a:t>
            </a:r>
          </a:p>
          <a:p>
            <a:r>
              <a:rPr lang="en-GB" sz="3800" b="1" dirty="0"/>
              <a:t>Conclusions</a:t>
            </a:r>
            <a:endParaRPr lang="ro-RO" sz="3800" b="1" dirty="0"/>
          </a:p>
          <a:p>
            <a:endParaRPr lang="ro-RO" dirty="0"/>
          </a:p>
        </p:txBody>
      </p:sp>
      <p:pic>
        <p:nvPicPr>
          <p:cNvPr id="6" name="Picture 10"/>
          <p:cNvPicPr>
            <a:picLocks noChangeAspect="1"/>
          </p:cNvPicPr>
          <p:nvPr/>
        </p:nvPicPr>
        <p:blipFill>
          <a:blip r:embed="rId3"/>
          <a:stretch>
            <a:fillRect/>
          </a:stretch>
        </p:blipFill>
        <p:spPr>
          <a:xfrm>
            <a:off x="304800" y="457200"/>
            <a:ext cx="1904996" cy="396337"/>
          </a:xfrm>
          <a:prstGeom prst="rect">
            <a:avLst/>
          </a:prstGeom>
          <a:noFill/>
          <a:ln cap="flat">
            <a:noFill/>
          </a:ln>
        </p:spPr>
      </p:pic>
    </p:spTree>
    <p:extLst>
      <p:ext uri="{BB962C8B-B14F-4D97-AF65-F5344CB8AC3E}">
        <p14:creationId xmlns:p14="http://schemas.microsoft.com/office/powerpoint/2010/main" val="268064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438400" y="381000"/>
            <a:ext cx="6324600" cy="609600"/>
          </a:xfrm>
        </p:spPr>
        <p:txBody>
          <a:bodyPr>
            <a:normAutofit/>
          </a:bodyPr>
          <a:lstStyle/>
          <a:p>
            <a:pPr algn="l"/>
            <a:r>
              <a:rPr lang="en-GB" sz="3000" dirty="0">
                <a:solidFill>
                  <a:srgbClr val="D71752"/>
                </a:solidFill>
              </a:rPr>
              <a:t>Who are we &amp; what we do? (1)</a:t>
            </a:r>
            <a:endParaRPr lang="ro-RO" sz="3000" dirty="0">
              <a:solidFill>
                <a:srgbClr val="D71752"/>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5" name="Content Placeholder 4"/>
          <p:cNvSpPr>
            <a:spLocks noGrp="1"/>
          </p:cNvSpPr>
          <p:nvPr>
            <p:ph idx="1"/>
          </p:nvPr>
        </p:nvSpPr>
        <p:spPr>
          <a:xfrm>
            <a:off x="457200" y="1208087"/>
            <a:ext cx="8229600" cy="4691063"/>
          </a:xfrm>
        </p:spPr>
        <p:txBody>
          <a:bodyPr>
            <a:noAutofit/>
          </a:bodyPr>
          <a:lstStyle/>
          <a:p>
            <a:pPr>
              <a:spcBef>
                <a:spcPts val="0"/>
              </a:spcBef>
            </a:pPr>
            <a:r>
              <a:rPr lang="en-GB" sz="2000" dirty="0">
                <a:solidFill>
                  <a:srgbClr val="000000"/>
                </a:solidFill>
              </a:rPr>
              <a:t>Born in </a:t>
            </a:r>
            <a:r>
              <a:rPr lang="en-GB" sz="2000" dirty="0"/>
              <a:t>2015</a:t>
            </a:r>
          </a:p>
          <a:p>
            <a:pPr>
              <a:spcBef>
                <a:spcPts val="0"/>
              </a:spcBef>
            </a:pPr>
            <a:r>
              <a:rPr lang="en-GB" sz="2000" dirty="0">
                <a:solidFill>
                  <a:srgbClr val="000000"/>
                </a:solidFill>
              </a:rPr>
              <a:t>8 members active in the ESCO industry + independent EE consultants</a:t>
            </a:r>
          </a:p>
          <a:p>
            <a:pPr>
              <a:spcBef>
                <a:spcPts val="0"/>
              </a:spcBef>
            </a:pPr>
            <a:r>
              <a:rPr lang="en-GB" sz="2000" dirty="0"/>
              <a:t>Communication with national bodies (National Regulatory Energy Authority, Energy Commission of the Management Authority of the Large Infrastructure Operational Programme, </a:t>
            </a:r>
            <a:r>
              <a:rPr lang="ro-RO" sz="2000" dirty="0" err="1"/>
              <a:t>Chamber</a:t>
            </a:r>
            <a:r>
              <a:rPr lang="ro-RO" sz="2000" dirty="0"/>
              <a:t> of </a:t>
            </a:r>
            <a:r>
              <a:rPr lang="ro-RO" sz="2000" dirty="0" err="1"/>
              <a:t>Deputies</a:t>
            </a:r>
            <a:r>
              <a:rPr lang="en-GB" sz="2000" dirty="0"/>
              <a:t> - Committee for Industries and Services etc.) having as main goal removal of legal barriers hampering the activity of ESCOs in the RO public sector; </a:t>
            </a:r>
          </a:p>
          <a:p>
            <a:pPr>
              <a:spcBef>
                <a:spcPts val="0"/>
              </a:spcBef>
            </a:pPr>
            <a:r>
              <a:rPr lang="en-GB" sz="2000" dirty="0"/>
              <a:t>Awareness and capacity building campaigns (EDUESCO project) on EPCs dedicated to public authorities, specifically on development and implementation of energy efficiency action plans and capacity of ESCOROM to provide of tailored advice in design and implementation of energy efficiency improvement programs; Training of ESCOs professionals in M&amp;V procedures - in progress;</a:t>
            </a:r>
          </a:p>
          <a:p>
            <a:r>
              <a:rPr lang="en-GB" sz="2000" dirty="0"/>
              <a:t>Elaboration of procedures for ESCOs certification in RO – in progress</a:t>
            </a:r>
          </a:p>
        </p:txBody>
      </p:sp>
      <p:pic>
        <p:nvPicPr>
          <p:cNvPr id="6" name="Picture 10"/>
          <p:cNvPicPr>
            <a:picLocks noChangeAspect="1"/>
          </p:cNvPicPr>
          <p:nvPr/>
        </p:nvPicPr>
        <p:blipFill>
          <a:blip r:embed="rId3"/>
          <a:stretch>
            <a:fillRect/>
          </a:stretch>
        </p:blipFill>
        <p:spPr>
          <a:xfrm>
            <a:off x="304800" y="457200"/>
            <a:ext cx="1904996" cy="396337"/>
          </a:xfrm>
          <a:prstGeom prst="rect">
            <a:avLst/>
          </a:prstGeom>
          <a:noFill/>
          <a:ln cap="flat">
            <a:noFill/>
          </a:ln>
        </p:spPr>
      </p:pic>
      <p:pic>
        <p:nvPicPr>
          <p:cNvPr id="3" name="Imagine 2">
            <a:extLst>
              <a:ext uri="{FF2B5EF4-FFF2-40B4-BE49-F238E27FC236}">
                <a16:creationId xmlns:a16="http://schemas.microsoft.com/office/drawing/2014/main" id="{A6CC9027-9BDF-4B0E-AED4-518AADEE791E}"/>
              </a:ext>
            </a:extLst>
          </p:cNvPr>
          <p:cNvPicPr>
            <a:picLocks noChangeAspect="1"/>
          </p:cNvPicPr>
          <p:nvPr/>
        </p:nvPicPr>
        <p:blipFill>
          <a:blip r:embed="rId4"/>
          <a:stretch>
            <a:fillRect/>
          </a:stretch>
        </p:blipFill>
        <p:spPr>
          <a:xfrm>
            <a:off x="0" y="5795695"/>
            <a:ext cx="9144000" cy="1062305"/>
          </a:xfrm>
          <a:prstGeom prst="rect">
            <a:avLst/>
          </a:prstGeom>
        </p:spPr>
      </p:pic>
    </p:spTree>
    <p:extLst>
      <p:ext uri="{BB962C8B-B14F-4D97-AF65-F5344CB8AC3E}">
        <p14:creationId xmlns:p14="http://schemas.microsoft.com/office/powerpoint/2010/main" val="88879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438400" y="381000"/>
            <a:ext cx="6324600" cy="609600"/>
          </a:xfrm>
        </p:spPr>
        <p:txBody>
          <a:bodyPr>
            <a:normAutofit/>
          </a:bodyPr>
          <a:lstStyle/>
          <a:p>
            <a:pPr algn="l"/>
            <a:r>
              <a:rPr lang="en-GB" sz="3000" dirty="0">
                <a:solidFill>
                  <a:srgbClr val="D71752"/>
                </a:solidFill>
              </a:rPr>
              <a:t>Who are we &amp; what we do? (2)</a:t>
            </a:r>
            <a:endParaRPr lang="ro-RO" sz="3000" dirty="0">
              <a:solidFill>
                <a:srgbClr val="D71752"/>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5" name="Content Placeholder 4"/>
          <p:cNvSpPr>
            <a:spLocks noGrp="1"/>
          </p:cNvSpPr>
          <p:nvPr>
            <p:ph idx="1"/>
          </p:nvPr>
        </p:nvSpPr>
        <p:spPr>
          <a:xfrm>
            <a:off x="304800" y="1295400"/>
            <a:ext cx="6563000" cy="5135563"/>
          </a:xfrm>
        </p:spPr>
        <p:txBody>
          <a:bodyPr>
            <a:noAutofit/>
          </a:bodyPr>
          <a:lstStyle/>
          <a:p>
            <a:r>
              <a:rPr lang="en-GB" sz="2000" dirty="0"/>
              <a:t>Contribution in Energy Efficiency Directive 2012/27/EU revision and in different surveys, analysis of relevant EPC related issues;</a:t>
            </a:r>
          </a:p>
          <a:p>
            <a:r>
              <a:rPr lang="en-GB" sz="2000" dirty="0"/>
              <a:t>Activities at national level for assessing the impact of the Eurostat Guidance Note from 07/08/2015 on national EPC markets;</a:t>
            </a:r>
          </a:p>
          <a:p>
            <a:r>
              <a:rPr lang="en-GB" sz="2000" dirty="0"/>
              <a:t>Ally of </a:t>
            </a:r>
            <a:r>
              <a:rPr lang="en-GB" sz="2000" dirty="0" err="1"/>
              <a:t>eu.ESCO</a:t>
            </a:r>
            <a:r>
              <a:rPr lang="en-GB" sz="2000" dirty="0"/>
              <a:t>, The European Association of Energy Services Companies for promoting Energy Performance Contracting as the economically sustainable solution for improving the energy performance in existing buildings;</a:t>
            </a:r>
          </a:p>
          <a:p>
            <a:r>
              <a:rPr lang="en-GB" sz="2000" dirty="0"/>
              <a:t>National Co-administrator of the European Code of Conduct for Energy Performance Contracting (EPC).</a:t>
            </a:r>
          </a:p>
          <a:p>
            <a:r>
              <a:rPr lang="en-GB" sz="2000" dirty="0">
                <a:solidFill>
                  <a:srgbClr val="000000"/>
                </a:solidFill>
              </a:rPr>
              <a:t>Nominees at Romanian Energy Awards 2016 – to recognize the </a:t>
            </a:r>
            <a:r>
              <a:rPr lang="en-GB" sz="2000" dirty="0"/>
              <a:t>achievements of non-profit organization (NGO) whose activities have had a positive impact on the energy sector.</a:t>
            </a:r>
          </a:p>
        </p:txBody>
      </p:sp>
      <p:pic>
        <p:nvPicPr>
          <p:cNvPr id="6" name="Picture 10"/>
          <p:cNvPicPr>
            <a:picLocks noChangeAspect="1"/>
          </p:cNvPicPr>
          <p:nvPr/>
        </p:nvPicPr>
        <p:blipFill>
          <a:blip r:embed="rId3"/>
          <a:stretch>
            <a:fillRect/>
          </a:stretch>
        </p:blipFill>
        <p:spPr>
          <a:xfrm>
            <a:off x="304800" y="457200"/>
            <a:ext cx="1904996" cy="396337"/>
          </a:xfrm>
          <a:prstGeom prst="rect">
            <a:avLst/>
          </a:prstGeom>
          <a:noFill/>
          <a:ln cap="flat">
            <a:noFill/>
          </a:ln>
        </p:spPr>
      </p:pic>
      <p:pic>
        <p:nvPicPr>
          <p:cNvPr id="3" name="Imagine 2">
            <a:extLst>
              <a:ext uri="{FF2B5EF4-FFF2-40B4-BE49-F238E27FC236}">
                <a16:creationId xmlns:a16="http://schemas.microsoft.com/office/drawing/2014/main" id="{FC738023-71CE-48BB-AE92-A0C9E0C82491}"/>
              </a:ext>
            </a:extLst>
          </p:cNvPr>
          <p:cNvPicPr>
            <a:picLocks noChangeAspect="1"/>
          </p:cNvPicPr>
          <p:nvPr/>
        </p:nvPicPr>
        <p:blipFill>
          <a:blip r:embed="rId4"/>
          <a:stretch>
            <a:fillRect/>
          </a:stretch>
        </p:blipFill>
        <p:spPr>
          <a:xfrm>
            <a:off x="6867800" y="1295400"/>
            <a:ext cx="2200000" cy="5380952"/>
          </a:xfrm>
          <a:prstGeom prst="rect">
            <a:avLst/>
          </a:prstGeom>
        </p:spPr>
      </p:pic>
    </p:spTree>
    <p:extLst>
      <p:ext uri="{BB962C8B-B14F-4D97-AF65-F5344CB8AC3E}">
        <p14:creationId xmlns:p14="http://schemas.microsoft.com/office/powerpoint/2010/main" val="1926900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438400" y="381000"/>
            <a:ext cx="6324600" cy="609600"/>
          </a:xfrm>
        </p:spPr>
        <p:txBody>
          <a:bodyPr>
            <a:normAutofit/>
          </a:bodyPr>
          <a:lstStyle/>
          <a:p>
            <a:pPr algn="l"/>
            <a:r>
              <a:rPr lang="en-GB" sz="3000" dirty="0">
                <a:solidFill>
                  <a:srgbClr val="D71752"/>
                </a:solidFill>
              </a:rPr>
              <a:t>Vulnerable Consumer - Definition</a:t>
            </a:r>
            <a:endParaRPr lang="ro-RO" sz="3000" dirty="0">
              <a:solidFill>
                <a:srgbClr val="D71752"/>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5" name="Content Placeholder 4"/>
          <p:cNvSpPr>
            <a:spLocks noGrp="1"/>
          </p:cNvSpPr>
          <p:nvPr>
            <p:ph idx="1"/>
          </p:nvPr>
        </p:nvSpPr>
        <p:spPr>
          <a:xfrm>
            <a:off x="76200" y="1471899"/>
            <a:ext cx="5854700" cy="4727305"/>
          </a:xfrm>
        </p:spPr>
        <p:txBody>
          <a:bodyPr>
            <a:noAutofit/>
          </a:bodyPr>
          <a:lstStyle/>
          <a:p>
            <a:pPr marL="0" indent="0">
              <a:buNone/>
            </a:pPr>
            <a:r>
              <a:rPr lang="en-GB" sz="1800" dirty="0"/>
              <a:t>“A </a:t>
            </a:r>
            <a:r>
              <a:rPr lang="en-GB" sz="1800" b="1" dirty="0">
                <a:solidFill>
                  <a:srgbClr val="FF5050"/>
                </a:solidFill>
              </a:rPr>
              <a:t>vulnerable consumer </a:t>
            </a:r>
            <a:r>
              <a:rPr lang="en-GB" sz="1800" dirty="0"/>
              <a:t>could be defined as:</a:t>
            </a:r>
          </a:p>
          <a:p>
            <a:r>
              <a:rPr lang="en-GB" sz="1800" dirty="0"/>
              <a:t>A consumer, who, as a result of socio-demographic characteristics, behavioural characteristics, personal situation, or market environment:</a:t>
            </a:r>
          </a:p>
          <a:p>
            <a:pPr lvl="1"/>
            <a:r>
              <a:rPr lang="en-GB" sz="1800" i="1" dirty="0"/>
              <a:t>Is at higher risk of experiencing negative outcomes in the market;</a:t>
            </a:r>
          </a:p>
          <a:p>
            <a:pPr lvl="1"/>
            <a:r>
              <a:rPr lang="en-GB" sz="1800" i="1" dirty="0"/>
              <a:t>Has limited ability to maximise his/her well-being;</a:t>
            </a:r>
          </a:p>
          <a:p>
            <a:pPr lvl="1"/>
            <a:r>
              <a:rPr lang="en-GB" sz="1800" i="1" dirty="0"/>
              <a:t>Has difficulty in obtaining or assimilating information;</a:t>
            </a:r>
          </a:p>
          <a:p>
            <a:pPr lvl="1"/>
            <a:r>
              <a:rPr lang="en-GB" sz="1800" i="1" dirty="0"/>
              <a:t>Is less able to buy, choose or access suitable products; or</a:t>
            </a:r>
          </a:p>
          <a:p>
            <a:pPr lvl="1"/>
            <a:r>
              <a:rPr lang="en-GB" sz="1800" i="1" dirty="0"/>
              <a:t>Is more susceptible to certain marketing practices.</a:t>
            </a:r>
          </a:p>
          <a:p>
            <a:r>
              <a:rPr lang="en-GB" sz="1800" dirty="0"/>
              <a:t>This definition takes into account that consumer vulnerability is situational, meaning that a consumer can be vulnerable in one situation but not in others, and that some consumers may be more vulnerable than others.”</a:t>
            </a:r>
          </a:p>
        </p:txBody>
      </p:sp>
      <p:pic>
        <p:nvPicPr>
          <p:cNvPr id="6" name="Picture 10"/>
          <p:cNvPicPr>
            <a:picLocks noChangeAspect="1"/>
          </p:cNvPicPr>
          <p:nvPr/>
        </p:nvPicPr>
        <p:blipFill>
          <a:blip r:embed="rId3"/>
          <a:stretch>
            <a:fillRect/>
          </a:stretch>
        </p:blipFill>
        <p:spPr>
          <a:xfrm>
            <a:off x="304800" y="457200"/>
            <a:ext cx="1904996" cy="396337"/>
          </a:xfrm>
          <a:prstGeom prst="rect">
            <a:avLst/>
          </a:prstGeom>
          <a:noFill/>
          <a:ln cap="flat">
            <a:noFill/>
          </a:ln>
        </p:spPr>
      </p:pic>
      <p:pic>
        <p:nvPicPr>
          <p:cNvPr id="3" name="Imagine 2">
            <a:extLst>
              <a:ext uri="{FF2B5EF4-FFF2-40B4-BE49-F238E27FC236}">
                <a16:creationId xmlns:a16="http://schemas.microsoft.com/office/drawing/2014/main" id="{4E3F26AC-6D15-40F3-B55A-16C94B8C64B4}"/>
              </a:ext>
            </a:extLst>
          </p:cNvPr>
          <p:cNvPicPr>
            <a:picLocks noChangeAspect="1"/>
          </p:cNvPicPr>
          <p:nvPr/>
        </p:nvPicPr>
        <p:blipFill>
          <a:blip r:embed="rId4"/>
          <a:stretch>
            <a:fillRect/>
          </a:stretch>
        </p:blipFill>
        <p:spPr>
          <a:xfrm>
            <a:off x="6187725" y="1497300"/>
            <a:ext cx="2956275" cy="4293900"/>
          </a:xfrm>
          <a:prstGeom prst="rect">
            <a:avLst/>
          </a:prstGeom>
        </p:spPr>
      </p:pic>
      <p:sp>
        <p:nvSpPr>
          <p:cNvPr id="7" name="Dreptunghi 6">
            <a:extLst>
              <a:ext uri="{FF2B5EF4-FFF2-40B4-BE49-F238E27FC236}">
                <a16:creationId xmlns:a16="http://schemas.microsoft.com/office/drawing/2014/main" id="{C87FC8D1-F9A3-49AB-B7B0-BEF64CCC0BB2}"/>
              </a:ext>
            </a:extLst>
          </p:cNvPr>
          <p:cNvSpPr/>
          <p:nvPr/>
        </p:nvSpPr>
        <p:spPr>
          <a:xfrm>
            <a:off x="304800" y="6336268"/>
            <a:ext cx="8369300" cy="323165"/>
          </a:xfrm>
          <a:prstGeom prst="rect">
            <a:avLst/>
          </a:prstGeom>
        </p:spPr>
        <p:txBody>
          <a:bodyPr wrap="square">
            <a:spAutoFit/>
          </a:bodyPr>
          <a:lstStyle/>
          <a:p>
            <a:r>
              <a:rPr lang="en-GB" sz="1500" i="1" dirty="0"/>
              <a:t>Understanding consumer vulnerability in the EU's key markets (EC</a:t>
            </a:r>
            <a:r>
              <a:rPr lang="ro-RO" sz="1500" i="1" dirty="0"/>
              <a:t> </a:t>
            </a:r>
            <a:r>
              <a:rPr lang="ro-RO" sz="1500" i="1" dirty="0" err="1"/>
              <a:t>research</a:t>
            </a:r>
            <a:r>
              <a:rPr lang="ro-RO" sz="1500" i="1" dirty="0"/>
              <a:t> </a:t>
            </a:r>
            <a:r>
              <a:rPr lang="ro-RO" sz="1500" i="1" dirty="0" err="1"/>
              <a:t>project</a:t>
            </a:r>
            <a:r>
              <a:rPr lang="en-US" sz="1500" i="1" dirty="0"/>
              <a:t>, </a:t>
            </a:r>
            <a:r>
              <a:rPr lang="ro-RO" sz="1500" i="1" dirty="0"/>
              <a:t>Nov 23, 2016</a:t>
            </a:r>
            <a:r>
              <a:rPr lang="en-GB" sz="1500" i="1" dirty="0"/>
              <a:t>)</a:t>
            </a:r>
          </a:p>
        </p:txBody>
      </p:sp>
    </p:spTree>
    <p:extLst>
      <p:ext uri="{BB962C8B-B14F-4D97-AF65-F5344CB8AC3E}">
        <p14:creationId xmlns:p14="http://schemas.microsoft.com/office/powerpoint/2010/main" val="1527096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438400" y="381000"/>
            <a:ext cx="6324600" cy="609600"/>
          </a:xfrm>
        </p:spPr>
        <p:txBody>
          <a:bodyPr>
            <a:normAutofit/>
          </a:bodyPr>
          <a:lstStyle/>
          <a:p>
            <a:pPr algn="l"/>
            <a:r>
              <a:rPr lang="en-GB" sz="3000" dirty="0">
                <a:solidFill>
                  <a:srgbClr val="D71752"/>
                </a:solidFill>
              </a:rPr>
              <a:t>RO Buildings - Status</a:t>
            </a:r>
            <a:endParaRPr lang="ro-RO" sz="3000" dirty="0">
              <a:solidFill>
                <a:srgbClr val="D71752"/>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5" name="Content Placeholder 4"/>
          <p:cNvSpPr>
            <a:spLocks noGrp="1"/>
          </p:cNvSpPr>
          <p:nvPr>
            <p:ph idx="1"/>
          </p:nvPr>
        </p:nvSpPr>
        <p:spPr>
          <a:xfrm>
            <a:off x="457200" y="1600201"/>
            <a:ext cx="8229600" cy="3657600"/>
          </a:xfrm>
        </p:spPr>
        <p:txBody>
          <a:bodyPr>
            <a:normAutofit fontScale="85000" lnSpcReduction="20000"/>
          </a:bodyPr>
          <a:lstStyle/>
          <a:p>
            <a:r>
              <a:rPr lang="en-GB" sz="2400" b="1" dirty="0"/>
              <a:t>Factual data</a:t>
            </a:r>
            <a:r>
              <a:rPr lang="en-GB" sz="2400" dirty="0">
                <a:solidFill>
                  <a:srgbClr val="000000"/>
                </a:solidFill>
              </a:rPr>
              <a:t>	</a:t>
            </a:r>
          </a:p>
          <a:p>
            <a:pPr>
              <a:buFontTx/>
              <a:buChar char="-"/>
            </a:pPr>
            <a:r>
              <a:rPr lang="en-GB" sz="2400" dirty="0"/>
              <a:t>Existing buildings: 493,000,000m², ≈86% residential buildings; ≈9 million apartments, ≈60% single-family dwellings;</a:t>
            </a:r>
          </a:p>
          <a:p>
            <a:pPr>
              <a:buFontTx/>
              <a:buChar char="-"/>
            </a:pPr>
            <a:r>
              <a:rPr lang="en-GB" sz="2400" dirty="0"/>
              <a:t>Ownership: ≈85% private property, ≈7% public property and ≈8% mixed property;</a:t>
            </a:r>
          </a:p>
          <a:p>
            <a:pPr>
              <a:buFontTx/>
              <a:buChar char="-"/>
            </a:pPr>
            <a:r>
              <a:rPr lang="en-GB" sz="2400" dirty="0"/>
              <a:t>≈4 million apartments were built before 1985 and require thermal renovation (according to new standards);</a:t>
            </a:r>
          </a:p>
          <a:p>
            <a:pPr>
              <a:buFontTx/>
              <a:buChar char="-"/>
            </a:pPr>
            <a:r>
              <a:rPr lang="en-GB" sz="2400" dirty="0"/>
              <a:t>Public buildings: 3,500,000m² counts for 24% energy consumption;</a:t>
            </a:r>
          </a:p>
          <a:p>
            <a:pPr>
              <a:buFontTx/>
              <a:buChar char="-"/>
            </a:pPr>
            <a:r>
              <a:rPr lang="en-GB" sz="2400" dirty="0"/>
              <a:t>ROP 2007-2013: 41,311 apartments; 182.4 mil euro allocated;</a:t>
            </a:r>
          </a:p>
          <a:p>
            <a:pPr>
              <a:buFontTx/>
              <a:buChar char="-"/>
            </a:pPr>
            <a:r>
              <a:rPr lang="en-GB" sz="2400" dirty="0"/>
              <a:t>Results of the renovation programmes in Bucharest (started in 2009): ≈3,000 block of flats out of 8300.</a:t>
            </a:r>
          </a:p>
          <a:p>
            <a:pPr>
              <a:buFontTx/>
              <a:buChar char="-"/>
            </a:pPr>
            <a:r>
              <a:rPr lang="en-GB" sz="2400" dirty="0"/>
              <a:t>ROP 2014-2020: 129,000 apartments; 2074 mil euro allocated</a:t>
            </a:r>
          </a:p>
        </p:txBody>
      </p:sp>
      <p:pic>
        <p:nvPicPr>
          <p:cNvPr id="6" name="Picture 10"/>
          <p:cNvPicPr>
            <a:picLocks noChangeAspect="1"/>
          </p:cNvPicPr>
          <p:nvPr/>
        </p:nvPicPr>
        <p:blipFill>
          <a:blip r:embed="rId3"/>
          <a:stretch>
            <a:fillRect/>
          </a:stretch>
        </p:blipFill>
        <p:spPr>
          <a:xfrm>
            <a:off x="304800" y="457200"/>
            <a:ext cx="1904996" cy="396337"/>
          </a:xfrm>
          <a:prstGeom prst="rect">
            <a:avLst/>
          </a:prstGeom>
          <a:noFill/>
          <a:ln cap="flat">
            <a:noFill/>
          </a:ln>
        </p:spPr>
      </p:pic>
      <p:pic>
        <p:nvPicPr>
          <p:cNvPr id="7" name="Imagine 6">
            <a:extLst>
              <a:ext uri="{FF2B5EF4-FFF2-40B4-BE49-F238E27FC236}">
                <a16:creationId xmlns:a16="http://schemas.microsoft.com/office/drawing/2014/main" id="{0AC0E5BA-E934-4D94-B9BE-88D1B2022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 y="5257800"/>
            <a:ext cx="7498080" cy="1325880"/>
          </a:xfrm>
          <a:prstGeom prst="rect">
            <a:avLst/>
          </a:prstGeom>
        </p:spPr>
      </p:pic>
    </p:spTree>
    <p:extLst>
      <p:ext uri="{BB962C8B-B14F-4D97-AF65-F5344CB8AC3E}">
        <p14:creationId xmlns:p14="http://schemas.microsoft.com/office/powerpoint/2010/main" val="2267258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286000" y="381000"/>
            <a:ext cx="6477000" cy="609600"/>
          </a:xfrm>
        </p:spPr>
        <p:txBody>
          <a:bodyPr>
            <a:normAutofit/>
          </a:bodyPr>
          <a:lstStyle/>
          <a:p>
            <a:pPr algn="l"/>
            <a:r>
              <a:rPr lang="en-GB" sz="3000" dirty="0">
                <a:solidFill>
                  <a:srgbClr val="D71752"/>
                </a:solidFill>
              </a:rPr>
              <a:t>Perspective 1: RO EPC (1)</a:t>
            </a:r>
            <a:endParaRPr lang="ro-RO" sz="3000" b="1" dirty="0">
              <a:solidFill>
                <a:srgbClr val="D71752"/>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7</a:t>
            </a:fld>
            <a:endParaRPr lang="en-US" dirty="0"/>
          </a:p>
        </p:txBody>
      </p:sp>
      <p:pic>
        <p:nvPicPr>
          <p:cNvPr id="6" name="Picture 10"/>
          <p:cNvPicPr>
            <a:picLocks noChangeAspect="1"/>
          </p:cNvPicPr>
          <p:nvPr/>
        </p:nvPicPr>
        <p:blipFill>
          <a:blip r:embed="rId3"/>
          <a:stretch>
            <a:fillRect/>
          </a:stretch>
        </p:blipFill>
        <p:spPr>
          <a:xfrm>
            <a:off x="304800" y="457200"/>
            <a:ext cx="1904996" cy="396337"/>
          </a:xfrm>
          <a:prstGeom prst="rect">
            <a:avLst/>
          </a:prstGeom>
          <a:noFill/>
          <a:ln cap="flat">
            <a:noFill/>
          </a:ln>
        </p:spPr>
      </p:pic>
      <p:sp>
        <p:nvSpPr>
          <p:cNvPr id="3" name="Content Placeholder 2"/>
          <p:cNvSpPr>
            <a:spLocks noGrp="1"/>
          </p:cNvSpPr>
          <p:nvPr>
            <p:ph idx="1"/>
          </p:nvPr>
        </p:nvSpPr>
        <p:spPr>
          <a:xfrm>
            <a:off x="457200" y="1371600"/>
            <a:ext cx="8229600" cy="5181600"/>
          </a:xfrm>
        </p:spPr>
        <p:txBody>
          <a:bodyPr>
            <a:noAutofit/>
          </a:bodyPr>
          <a:lstStyle/>
          <a:p>
            <a:pPr marL="0" indent="0">
              <a:buNone/>
            </a:pPr>
            <a:r>
              <a:rPr lang="en-GB" sz="2000" b="1" dirty="0"/>
              <a:t>Factual data </a:t>
            </a:r>
          </a:p>
          <a:p>
            <a:pPr>
              <a:spcBef>
                <a:spcPts val="0"/>
              </a:spcBef>
              <a:buFontTx/>
              <a:buChar char="-"/>
            </a:pPr>
            <a:r>
              <a:rPr lang="en-GB" sz="2000" dirty="0"/>
              <a:t>EPC is the main component of the EA;</a:t>
            </a:r>
          </a:p>
          <a:p>
            <a:pPr>
              <a:spcBef>
                <a:spcPts val="0"/>
              </a:spcBef>
              <a:buFontTx/>
              <a:buChar char="-"/>
            </a:pPr>
            <a:r>
              <a:rPr lang="en-GB" sz="2000" dirty="0"/>
              <a:t>Does not include the primary energy consumption;</a:t>
            </a:r>
          </a:p>
          <a:p>
            <a:pPr>
              <a:spcBef>
                <a:spcPts val="0"/>
              </a:spcBef>
              <a:buFontTx/>
              <a:buChar char="-"/>
            </a:pPr>
            <a:r>
              <a:rPr lang="en-GB" sz="2000" dirty="0"/>
              <a:t>EPCs are collected in a centralised database on a voluntary basis;</a:t>
            </a:r>
          </a:p>
          <a:p>
            <a:pPr>
              <a:spcBef>
                <a:spcPts val="0"/>
              </a:spcBef>
              <a:buFontTx/>
              <a:buChar char="-"/>
            </a:pPr>
            <a:r>
              <a:rPr lang="en-GB" sz="2000" dirty="0"/>
              <a:t>Private software tools are</a:t>
            </a:r>
            <a:r>
              <a:rPr lang="ro-RO" sz="2000" dirty="0"/>
              <a:t> </a:t>
            </a:r>
            <a:r>
              <a:rPr lang="ro-RO" sz="2000" dirty="0" err="1"/>
              <a:t>available</a:t>
            </a:r>
            <a:r>
              <a:rPr lang="ro-RO" sz="2000" dirty="0"/>
              <a:t> </a:t>
            </a:r>
            <a:r>
              <a:rPr lang="en-GB" sz="2000" dirty="0"/>
              <a:t>on the market for EPC related calculation </a:t>
            </a:r>
            <a:r>
              <a:rPr lang="ro-RO" sz="2000" dirty="0"/>
              <a:t>but </a:t>
            </a:r>
            <a:r>
              <a:rPr lang="ro-RO" sz="2000" dirty="0" err="1"/>
              <a:t>there</a:t>
            </a:r>
            <a:r>
              <a:rPr lang="ro-RO" sz="2000" dirty="0"/>
              <a:t> </a:t>
            </a:r>
            <a:r>
              <a:rPr lang="ro-RO" sz="2000" dirty="0" err="1"/>
              <a:t>is</a:t>
            </a:r>
            <a:r>
              <a:rPr lang="ro-RO" sz="2000" dirty="0"/>
              <a:t> </a:t>
            </a:r>
            <a:r>
              <a:rPr lang="ro-RO" sz="2000" dirty="0" err="1"/>
              <a:t>no</a:t>
            </a:r>
            <a:r>
              <a:rPr lang="ro-RO" sz="2000" dirty="0"/>
              <a:t> </a:t>
            </a:r>
            <a:r>
              <a:rPr lang="ro-RO" sz="2000" dirty="0" err="1"/>
              <a:t>clear</a:t>
            </a:r>
            <a:r>
              <a:rPr lang="ro-RO" sz="2000" dirty="0"/>
              <a:t> </a:t>
            </a:r>
            <a:r>
              <a:rPr lang="ro-RO" sz="2000" dirty="0" err="1"/>
              <a:t>evidence</a:t>
            </a:r>
            <a:r>
              <a:rPr lang="ro-RO" sz="2000" dirty="0"/>
              <a:t> </a:t>
            </a:r>
            <a:r>
              <a:rPr lang="ro-RO" sz="2000" dirty="0" err="1"/>
              <a:t>that</a:t>
            </a:r>
            <a:r>
              <a:rPr lang="ro-RO" sz="2000" dirty="0"/>
              <a:t> </a:t>
            </a:r>
            <a:r>
              <a:rPr lang="en-GB" sz="2000" dirty="0"/>
              <a:t>they have </a:t>
            </a:r>
            <a:r>
              <a:rPr lang="ro-RO" sz="2000" dirty="0" err="1"/>
              <a:t>been</a:t>
            </a:r>
            <a:r>
              <a:rPr lang="ro-RO" sz="2000" dirty="0"/>
              <a:t> </a:t>
            </a:r>
            <a:r>
              <a:rPr lang="ro-RO" sz="2000" dirty="0" err="1"/>
              <a:t>established</a:t>
            </a:r>
            <a:r>
              <a:rPr lang="ro-RO" sz="2000" dirty="0"/>
              <a:t> in line </a:t>
            </a:r>
            <a:r>
              <a:rPr lang="ro-RO" sz="2000" dirty="0" err="1"/>
              <a:t>with</a:t>
            </a:r>
            <a:r>
              <a:rPr lang="ro-RO" sz="2000" dirty="0"/>
              <a:t> </a:t>
            </a:r>
            <a:r>
              <a:rPr lang="ro-RO" sz="2000" dirty="0" err="1"/>
              <a:t>the</a:t>
            </a:r>
            <a:r>
              <a:rPr lang="ro-RO" sz="2000" dirty="0"/>
              <a:t> </a:t>
            </a:r>
            <a:r>
              <a:rPr lang="en-US" sz="2000" dirty="0"/>
              <a:t>Methodology Calculation in force </a:t>
            </a:r>
            <a:r>
              <a:rPr lang="en-GB" sz="2000" dirty="0"/>
              <a:t>(only software tools for EPC of apartments need to be certified);</a:t>
            </a:r>
          </a:p>
          <a:p>
            <a:pPr marL="0" indent="0" fontAlgn="auto">
              <a:spcBef>
                <a:spcPts val="0"/>
              </a:spcBef>
              <a:buNone/>
            </a:pPr>
            <a:r>
              <a:rPr lang="en-GB" sz="2000" dirty="0"/>
              <a:t>- EPCs are required according the law:</a:t>
            </a:r>
          </a:p>
          <a:p>
            <a:pPr marL="0" indent="0" fontAlgn="auto">
              <a:spcBef>
                <a:spcPts val="0"/>
              </a:spcBef>
              <a:buNone/>
            </a:pPr>
            <a:r>
              <a:rPr lang="en-GB" sz="2000" dirty="0"/>
              <a:t>         - individually for:</a:t>
            </a:r>
          </a:p>
          <a:p>
            <a:pPr marL="0" indent="0" fontAlgn="auto">
              <a:spcBef>
                <a:spcPts val="0"/>
              </a:spcBef>
              <a:buNone/>
            </a:pPr>
            <a:r>
              <a:rPr lang="en-GB" sz="2000" dirty="0"/>
              <a:t>              - buildings (apartments) transactions;</a:t>
            </a:r>
          </a:p>
          <a:p>
            <a:pPr marL="0" indent="0" fontAlgn="auto">
              <a:spcBef>
                <a:spcPts val="0"/>
              </a:spcBef>
              <a:buNone/>
            </a:pPr>
            <a:r>
              <a:rPr lang="en-GB" sz="2000" dirty="0"/>
              <a:t>         - in EA of buildings (apartments) for:</a:t>
            </a:r>
          </a:p>
          <a:p>
            <a:pPr marL="0" indent="0" fontAlgn="auto">
              <a:spcBef>
                <a:spcPts val="0"/>
              </a:spcBef>
              <a:buNone/>
            </a:pPr>
            <a:r>
              <a:rPr lang="en-GB" sz="2000" dirty="0"/>
              <a:t>             - description of existing situation;</a:t>
            </a:r>
          </a:p>
          <a:p>
            <a:pPr marL="0" indent="0" fontAlgn="auto">
              <a:spcBef>
                <a:spcPts val="0"/>
              </a:spcBef>
              <a:buNone/>
            </a:pPr>
            <a:r>
              <a:rPr lang="en-GB" sz="2000" dirty="0"/>
              <a:t>             - description of planned measures result;</a:t>
            </a:r>
          </a:p>
          <a:p>
            <a:pPr marL="0" indent="0">
              <a:spcBef>
                <a:spcPts val="0"/>
              </a:spcBef>
              <a:buNone/>
            </a:pPr>
            <a:r>
              <a:rPr lang="en-GB" sz="2000" dirty="0"/>
              <a:t>             - commissioning of new buildings &amp; major renovation of old buildings</a:t>
            </a:r>
          </a:p>
          <a:p>
            <a:pPr>
              <a:spcBef>
                <a:spcPts val="0"/>
              </a:spcBef>
              <a:buFontTx/>
              <a:buChar char="-"/>
            </a:pPr>
            <a:r>
              <a:rPr lang="en-GB" sz="2000" dirty="0"/>
              <a:t>EPC is currently under revision.</a:t>
            </a:r>
          </a:p>
        </p:txBody>
      </p:sp>
      <p:pic>
        <p:nvPicPr>
          <p:cNvPr id="7" name="Imagine 6">
            <a:extLst>
              <a:ext uri="{FF2B5EF4-FFF2-40B4-BE49-F238E27FC236}">
                <a16:creationId xmlns:a16="http://schemas.microsoft.com/office/drawing/2014/main" id="{7F9CA59E-8A12-431C-A14D-B76DC7C0F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3622675"/>
            <a:ext cx="2276475" cy="2009775"/>
          </a:xfrm>
          <a:prstGeom prst="rect">
            <a:avLst/>
          </a:prstGeom>
        </p:spPr>
      </p:pic>
    </p:spTree>
    <p:extLst>
      <p:ext uri="{BB962C8B-B14F-4D97-AF65-F5344CB8AC3E}">
        <p14:creationId xmlns:p14="http://schemas.microsoft.com/office/powerpoint/2010/main" val="330307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286000" y="381000"/>
            <a:ext cx="6477000" cy="609600"/>
          </a:xfrm>
        </p:spPr>
        <p:txBody>
          <a:bodyPr>
            <a:normAutofit/>
          </a:bodyPr>
          <a:lstStyle/>
          <a:p>
            <a:pPr algn="l"/>
            <a:r>
              <a:rPr lang="en-GB" sz="3000" dirty="0">
                <a:solidFill>
                  <a:srgbClr val="D71752"/>
                </a:solidFill>
              </a:rPr>
              <a:t>Perspective 1: RO EPC (2)</a:t>
            </a:r>
            <a:endParaRPr lang="ro-RO" sz="3000" b="1" dirty="0">
              <a:solidFill>
                <a:srgbClr val="D71752"/>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6" name="Picture 10"/>
          <p:cNvPicPr>
            <a:picLocks noChangeAspect="1"/>
          </p:cNvPicPr>
          <p:nvPr/>
        </p:nvPicPr>
        <p:blipFill>
          <a:blip r:embed="rId3"/>
          <a:stretch>
            <a:fillRect/>
          </a:stretch>
        </p:blipFill>
        <p:spPr>
          <a:xfrm>
            <a:off x="304800" y="457200"/>
            <a:ext cx="1904996" cy="396337"/>
          </a:xfrm>
          <a:prstGeom prst="rect">
            <a:avLst/>
          </a:prstGeom>
          <a:noFill/>
          <a:ln cap="flat">
            <a:noFill/>
          </a:ln>
        </p:spPr>
      </p:pic>
      <p:pic>
        <p:nvPicPr>
          <p:cNvPr id="9" name="Picture 8"/>
          <p:cNvPicPr>
            <a:picLocks noChangeAspect="1"/>
          </p:cNvPicPr>
          <p:nvPr/>
        </p:nvPicPr>
        <p:blipFill>
          <a:blip r:embed="rId4"/>
          <a:stretch>
            <a:fillRect/>
          </a:stretch>
        </p:blipFill>
        <p:spPr>
          <a:xfrm>
            <a:off x="838200" y="1219200"/>
            <a:ext cx="7458075" cy="5514975"/>
          </a:xfrm>
          <a:prstGeom prst="rect">
            <a:avLst/>
          </a:prstGeom>
        </p:spPr>
      </p:pic>
    </p:spTree>
    <p:extLst>
      <p:ext uri="{BB962C8B-B14F-4D97-AF65-F5344CB8AC3E}">
        <p14:creationId xmlns:p14="http://schemas.microsoft.com/office/powerpoint/2010/main" val="84794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286000" y="381000"/>
            <a:ext cx="6477000" cy="609600"/>
          </a:xfrm>
        </p:spPr>
        <p:txBody>
          <a:bodyPr>
            <a:normAutofit/>
          </a:bodyPr>
          <a:lstStyle/>
          <a:p>
            <a:pPr algn="l"/>
            <a:r>
              <a:rPr lang="en-GB" sz="3000" dirty="0">
                <a:solidFill>
                  <a:srgbClr val="D71752"/>
                </a:solidFill>
              </a:rPr>
              <a:t>Perspective 1: RO EPC (3)</a:t>
            </a:r>
            <a:endParaRPr lang="ro-RO" sz="3000" b="1" dirty="0">
              <a:solidFill>
                <a:srgbClr val="D71752"/>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6" name="Picture 10"/>
          <p:cNvPicPr>
            <a:picLocks noChangeAspect="1"/>
          </p:cNvPicPr>
          <p:nvPr/>
        </p:nvPicPr>
        <p:blipFill>
          <a:blip r:embed="rId3"/>
          <a:stretch>
            <a:fillRect/>
          </a:stretch>
        </p:blipFill>
        <p:spPr>
          <a:xfrm>
            <a:off x="304800" y="457200"/>
            <a:ext cx="1904996" cy="396337"/>
          </a:xfrm>
          <a:prstGeom prst="rect">
            <a:avLst/>
          </a:prstGeom>
          <a:noFill/>
          <a:ln cap="flat">
            <a:noFill/>
          </a:ln>
        </p:spPr>
      </p:pic>
      <p:sp>
        <p:nvSpPr>
          <p:cNvPr id="3" name="Content Placeholder 2"/>
          <p:cNvSpPr>
            <a:spLocks noGrp="1"/>
          </p:cNvSpPr>
          <p:nvPr>
            <p:ph idx="1"/>
          </p:nvPr>
        </p:nvSpPr>
        <p:spPr>
          <a:xfrm>
            <a:off x="838200" y="1752600"/>
            <a:ext cx="6096000" cy="4343400"/>
          </a:xfrm>
        </p:spPr>
        <p:txBody>
          <a:bodyPr>
            <a:normAutofit fontScale="85000" lnSpcReduction="20000"/>
          </a:bodyPr>
          <a:lstStyle/>
          <a:p>
            <a:pPr marL="0" indent="0">
              <a:buNone/>
            </a:pPr>
            <a:r>
              <a:rPr lang="en-GB" b="1" dirty="0"/>
              <a:t>Client’s perception (residential energy consumer)</a:t>
            </a:r>
          </a:p>
          <a:p>
            <a:r>
              <a:rPr lang="en-GB" dirty="0"/>
              <a:t>Lack of trust;</a:t>
            </a:r>
          </a:p>
          <a:p>
            <a:r>
              <a:rPr lang="en-GB" dirty="0"/>
              <a:t>Lack of interest in reading and understanding the EPC information excepted they are involved in a </a:t>
            </a:r>
            <a:r>
              <a:rPr lang="ro-RO" dirty="0"/>
              <a:t>Law suit</a:t>
            </a:r>
            <a:r>
              <a:rPr lang="en-GB" dirty="0"/>
              <a:t>;</a:t>
            </a:r>
          </a:p>
          <a:p>
            <a:r>
              <a:rPr lang="en-GB" dirty="0"/>
              <a:t>Not so much concerned about energy use;</a:t>
            </a:r>
          </a:p>
          <a:p>
            <a:r>
              <a:rPr lang="en-GB" dirty="0"/>
              <a:t>Does not have many options to change the energy use pattern.</a:t>
            </a:r>
          </a:p>
        </p:txBody>
      </p:sp>
      <p:pic>
        <p:nvPicPr>
          <p:cNvPr id="7" name="Imagine 6">
            <a:extLst>
              <a:ext uri="{FF2B5EF4-FFF2-40B4-BE49-F238E27FC236}">
                <a16:creationId xmlns:a16="http://schemas.microsoft.com/office/drawing/2014/main" id="{68C32ADC-1A3C-422D-8AB5-3585EE10C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175" y="2133600"/>
            <a:ext cx="2143125" cy="2133600"/>
          </a:xfrm>
          <a:prstGeom prst="rect">
            <a:avLst/>
          </a:prstGeom>
        </p:spPr>
      </p:pic>
    </p:spTree>
    <p:extLst>
      <p:ext uri="{BB962C8B-B14F-4D97-AF65-F5344CB8AC3E}">
        <p14:creationId xmlns:p14="http://schemas.microsoft.com/office/powerpoint/2010/main" val="823757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8945</TotalTime>
  <Words>1318</Words>
  <Application>Microsoft Office PowerPoint</Application>
  <PresentationFormat>Expunere pe ecran (4:3)</PresentationFormat>
  <Paragraphs>186</Paragraphs>
  <Slides>16</Slides>
  <Notes>16</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16</vt:i4>
      </vt:variant>
    </vt:vector>
  </HeadingPairs>
  <TitlesOfParts>
    <vt:vector size="21" baseType="lpstr">
      <vt:lpstr>Arial</vt:lpstr>
      <vt:lpstr>Courier New</vt:lpstr>
      <vt:lpstr>Calibri</vt:lpstr>
      <vt:lpstr>Times New Roman</vt:lpstr>
      <vt:lpstr>نسق Office</vt:lpstr>
      <vt:lpstr>Building Residents: Vulnerable Consumers or Demanding Clients?</vt:lpstr>
      <vt:lpstr>SUMMARY</vt:lpstr>
      <vt:lpstr>Who are we &amp; what we do? (1)</vt:lpstr>
      <vt:lpstr>Who are we &amp; what we do? (2)</vt:lpstr>
      <vt:lpstr>Vulnerable Consumer - Definition</vt:lpstr>
      <vt:lpstr>RO Buildings - Status</vt:lpstr>
      <vt:lpstr>Perspective 1: RO EPC (1)</vt:lpstr>
      <vt:lpstr>Perspective 1: RO EPC (2)</vt:lpstr>
      <vt:lpstr>Perspective 1: RO EPC (3)</vt:lpstr>
      <vt:lpstr>Perspective 2: RO Energy Audit (1)</vt:lpstr>
      <vt:lpstr>Perspective 2: RO Energy Audit (2)</vt:lpstr>
      <vt:lpstr>Perspective 3: RO building residents (1)</vt:lpstr>
      <vt:lpstr>Perspective 3: RO building residents (2)</vt:lpstr>
      <vt:lpstr>Prezentare PowerPoint</vt:lpstr>
      <vt:lpstr>CONCLUSIONS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MARTIE 2015</dc:title>
  <dc:creator>User</dc:creator>
  <cp:lastModifiedBy>Carmen Pavel</cp:lastModifiedBy>
  <cp:revision>621</cp:revision>
  <dcterms:created xsi:type="dcterms:W3CDTF">2006-08-16T00:00:00Z</dcterms:created>
  <dcterms:modified xsi:type="dcterms:W3CDTF">2017-11-08T05:58:12Z</dcterms:modified>
</cp:coreProperties>
</file>