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2" r:id="rId7"/>
    <p:sldId id="261" r:id="rId8"/>
    <p:sldId id="266" r:id="rId9"/>
    <p:sldId id="267" r:id="rId10"/>
    <p:sldId id="268" r:id="rId11"/>
    <p:sldId id="278" r:id="rId12"/>
    <p:sldId id="269" r:id="rId13"/>
    <p:sldId id="271" r:id="rId14"/>
    <p:sldId id="272" r:id="rId15"/>
    <p:sldId id="263" r:id="rId16"/>
    <p:sldId id="273" r:id="rId17"/>
    <p:sldId id="275" r:id="rId18"/>
    <p:sldId id="276" r:id="rId19"/>
    <p:sldId id="277" r:id="rId20"/>
  </p:sldIdLst>
  <p:sldSz cx="12192000" cy="6858000"/>
  <p:notesSz cx="9926638" cy="6797675"/>
  <p:defaultTextStyle>
    <a:defPPr>
      <a:defRPr lang="lt-LT"/>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C4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1033" autoAdjust="0"/>
  </p:normalViewPr>
  <p:slideViewPr>
    <p:cSldViewPr snapToGrid="0">
      <p:cViewPr varScale="1">
        <p:scale>
          <a:sx n="48" d="100"/>
          <a:sy n="48" d="100"/>
        </p:scale>
        <p:origin x="1500" y="42"/>
      </p:cViewPr>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1B2C56-5902-4AAA-A8B9-FA2D55348140}"/>
              </a:ext>
            </a:extLst>
          </p:cNvPr>
          <p:cNvSpPr>
            <a:spLocks noGrp="1"/>
          </p:cNvSpPr>
          <p:nvPr>
            <p:ph type="hdr" sz="quarter"/>
          </p:nvPr>
        </p:nvSpPr>
        <p:spPr>
          <a:xfrm>
            <a:off x="0" y="1"/>
            <a:ext cx="4301543" cy="341064"/>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0657B89-13FC-4292-8530-2572C510A37E}"/>
              </a:ext>
            </a:extLst>
          </p:cNvPr>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452CADE-44F5-4610-BCFE-8B6358CF9D35}" type="datetimeFigureOut">
              <a:rPr lang="en-US"/>
              <a:pPr>
                <a:defRPr/>
              </a:pPr>
              <a:t>11/7/2017</a:t>
            </a:fld>
            <a:endParaRPr lang="en-US"/>
          </a:p>
        </p:txBody>
      </p:sp>
      <p:sp>
        <p:nvSpPr>
          <p:cNvPr id="4" name="Footer Placeholder 3">
            <a:extLst>
              <a:ext uri="{FF2B5EF4-FFF2-40B4-BE49-F238E27FC236}">
                <a16:creationId xmlns:a16="http://schemas.microsoft.com/office/drawing/2014/main" id="{DB752E31-3E6F-46DF-86F5-0D2F89530FE8}"/>
              </a:ext>
            </a:extLst>
          </p:cNvPr>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04AF280E-A501-473B-AB20-2BA165A46CD1}"/>
              </a:ext>
            </a:extLst>
          </p:cNvPr>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024231E-5148-4CAA-B3DC-617C81D440B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615FBD04-DE44-4FB4-875D-976A4009F5B7}" type="datetimeFigureOut">
              <a:rPr lang="en-US" smtClean="0"/>
              <a:t>11/7/2017</a:t>
            </a:fld>
            <a:endParaRPr lang="en-US"/>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07B60CC0-9B7B-40BD-AAA1-584A419184D2}" type="slidenum">
              <a:rPr lang="en-US" smtClean="0"/>
              <a:t>‹#›</a:t>
            </a:fld>
            <a:endParaRPr lang="en-US"/>
          </a:p>
        </p:txBody>
      </p:sp>
    </p:spTree>
    <p:extLst>
      <p:ext uri="{BB962C8B-B14F-4D97-AF65-F5344CB8AC3E}">
        <p14:creationId xmlns:p14="http://schemas.microsoft.com/office/powerpoint/2010/main" val="2147633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err="1"/>
              <a:t>My</a:t>
            </a:r>
            <a:r>
              <a:rPr lang="lt-LT" dirty="0"/>
              <a:t> name </a:t>
            </a:r>
            <a:r>
              <a:rPr lang="lt-LT" dirty="0" err="1"/>
              <a:t>is</a:t>
            </a:r>
            <a:r>
              <a:rPr lang="lt-LT" dirty="0"/>
              <a:t> Marius </a:t>
            </a:r>
            <a:r>
              <a:rPr lang="lt-LT" dirty="0" err="1"/>
              <a:t>Smaidžiūnas</a:t>
            </a:r>
            <a:r>
              <a:rPr lang="en-US" dirty="0"/>
              <a:t>. I represent Housing energy efficiency agency in Lithuania</a:t>
            </a:r>
          </a:p>
        </p:txBody>
      </p:sp>
      <p:sp>
        <p:nvSpPr>
          <p:cNvPr id="4" name="Slide Number Placeholder 3"/>
          <p:cNvSpPr>
            <a:spLocks noGrp="1"/>
          </p:cNvSpPr>
          <p:nvPr>
            <p:ph type="sldNum" sz="quarter" idx="10"/>
          </p:nvPr>
        </p:nvSpPr>
        <p:spPr/>
        <p:txBody>
          <a:bodyPr/>
          <a:lstStyle/>
          <a:p>
            <a:fld id="{07B60CC0-9B7B-40BD-AAA1-584A419184D2}" type="slidenum">
              <a:rPr lang="en-US" smtClean="0"/>
              <a:t>1</a:t>
            </a:fld>
            <a:endParaRPr lang="en-US"/>
          </a:p>
        </p:txBody>
      </p:sp>
    </p:spTree>
    <p:extLst>
      <p:ext uri="{BB962C8B-B14F-4D97-AF65-F5344CB8AC3E}">
        <p14:creationId xmlns:p14="http://schemas.microsoft.com/office/powerpoint/2010/main" val="4243982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get a state subsidy which covers 100 per cent for project administration, preparation of the technical project and the supervision of the construction works</a:t>
            </a:r>
          </a:p>
        </p:txBody>
      </p:sp>
      <p:sp>
        <p:nvSpPr>
          <p:cNvPr id="4" name="Slide Number Placeholder 3"/>
          <p:cNvSpPr>
            <a:spLocks noGrp="1"/>
          </p:cNvSpPr>
          <p:nvPr>
            <p:ph type="sldNum" sz="quarter" idx="10"/>
          </p:nvPr>
        </p:nvSpPr>
        <p:spPr/>
        <p:txBody>
          <a:bodyPr/>
          <a:lstStyle/>
          <a:p>
            <a:fld id="{07B60CC0-9B7B-40BD-AAA1-584A419184D2}" type="slidenum">
              <a:rPr lang="en-US" smtClean="0"/>
              <a:t>10</a:t>
            </a:fld>
            <a:endParaRPr lang="en-US"/>
          </a:p>
        </p:txBody>
      </p:sp>
    </p:spTree>
    <p:extLst>
      <p:ext uri="{BB962C8B-B14F-4D97-AF65-F5344CB8AC3E}">
        <p14:creationId xmlns:p14="http://schemas.microsoft.com/office/powerpoint/2010/main" val="2265362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lt-LT" dirty="0"/>
              <a:t>All project can get a credit for 20 years, where the interest rate will be fixed at 3 per cent for first 5 years.</a:t>
            </a:r>
          </a:p>
          <a:p>
            <a:endParaRPr lang="en-US" dirty="0"/>
          </a:p>
        </p:txBody>
      </p:sp>
      <p:sp>
        <p:nvSpPr>
          <p:cNvPr id="4" name="Slide Number Placeholder 3"/>
          <p:cNvSpPr>
            <a:spLocks noGrp="1"/>
          </p:cNvSpPr>
          <p:nvPr>
            <p:ph type="sldNum" sz="quarter" idx="10"/>
          </p:nvPr>
        </p:nvSpPr>
        <p:spPr/>
        <p:txBody>
          <a:bodyPr/>
          <a:lstStyle/>
          <a:p>
            <a:fld id="{07B60CC0-9B7B-40BD-AAA1-584A419184D2}" type="slidenum">
              <a:rPr lang="en-US" smtClean="0"/>
              <a:t>11</a:t>
            </a:fld>
            <a:endParaRPr lang="en-US"/>
          </a:p>
        </p:txBody>
      </p:sp>
    </p:spTree>
    <p:extLst>
      <p:ext uri="{BB962C8B-B14F-4D97-AF65-F5344CB8AC3E}">
        <p14:creationId xmlns:p14="http://schemas.microsoft.com/office/powerpoint/2010/main" val="191508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would like to show you the slide with the numbers I have showed you before.</a:t>
            </a:r>
          </a:p>
          <a:p>
            <a:r>
              <a:rPr lang="en-US" dirty="0"/>
              <a:t>As I mentioned the state subsidy was reduced from 50 to 30 per cent for hard investment, but still the interest of homeowners is grooving and we have more and more projects. This means that the subsidy is not the mains thing that effect the projects.</a:t>
            </a:r>
          </a:p>
        </p:txBody>
      </p:sp>
      <p:sp>
        <p:nvSpPr>
          <p:cNvPr id="4" name="Slide Number Placeholder 3"/>
          <p:cNvSpPr>
            <a:spLocks noGrp="1"/>
          </p:cNvSpPr>
          <p:nvPr>
            <p:ph type="sldNum" sz="quarter" idx="10"/>
          </p:nvPr>
        </p:nvSpPr>
        <p:spPr/>
        <p:txBody>
          <a:bodyPr/>
          <a:lstStyle/>
          <a:p>
            <a:fld id="{07B60CC0-9B7B-40BD-AAA1-584A419184D2}" type="slidenum">
              <a:rPr lang="en-US" smtClean="0"/>
              <a:t>13</a:t>
            </a:fld>
            <a:endParaRPr lang="en-US"/>
          </a:p>
        </p:txBody>
      </p:sp>
    </p:spTree>
    <p:extLst>
      <p:ext uri="{BB962C8B-B14F-4D97-AF65-F5344CB8AC3E}">
        <p14:creationId xmlns:p14="http://schemas.microsoft.com/office/powerpoint/2010/main" val="3524678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2013 municipalities were included in the process. Municipalities were asked to prepare building renewal programs and to approve these programs in the municipal council.</a:t>
            </a:r>
          </a:p>
          <a:p>
            <a:r>
              <a:rPr lang="en-US" dirty="0"/>
              <a:t>Mostly all the municipalities in Lithuania own a maintenance company, which were assigned to administrate housing energy efficiency projects.</a:t>
            </a:r>
          </a:p>
          <a:p>
            <a:r>
              <a:rPr lang="en-US" dirty="0"/>
              <a:t>Municipalities also started preparing investment plans for the buildings renewal projects.</a:t>
            </a:r>
          </a:p>
          <a:p>
            <a:r>
              <a:rPr lang="en-US" dirty="0"/>
              <a:t>These two factors were the icebreakers.</a:t>
            </a:r>
          </a:p>
          <a:p>
            <a:r>
              <a:rPr lang="en-US" dirty="0"/>
              <a:t>Now 80 per cent of projects are implemented through municipal programs.</a:t>
            </a:r>
          </a:p>
          <a:p>
            <a:r>
              <a:rPr lang="en-US" dirty="0"/>
              <a:t>To make it clear I would like to explain, that municipal program only selects buildings for renewal and provides administrator, the subsidy is still coming from the national program for renewal of multi-apartment buildings</a:t>
            </a:r>
          </a:p>
        </p:txBody>
      </p:sp>
      <p:sp>
        <p:nvSpPr>
          <p:cNvPr id="4" name="Slide Number Placeholder 3"/>
          <p:cNvSpPr>
            <a:spLocks noGrp="1"/>
          </p:cNvSpPr>
          <p:nvPr>
            <p:ph type="sldNum" sz="quarter" idx="10"/>
          </p:nvPr>
        </p:nvSpPr>
        <p:spPr/>
        <p:txBody>
          <a:bodyPr/>
          <a:lstStyle/>
          <a:p>
            <a:fld id="{07B60CC0-9B7B-40BD-AAA1-584A419184D2}" type="slidenum">
              <a:rPr lang="en-US" smtClean="0"/>
              <a:t>14</a:t>
            </a:fld>
            <a:endParaRPr lang="en-US"/>
          </a:p>
        </p:txBody>
      </p:sp>
    </p:spTree>
    <p:extLst>
      <p:ext uri="{BB962C8B-B14F-4D97-AF65-F5344CB8AC3E}">
        <p14:creationId xmlns:p14="http://schemas.microsoft.com/office/powerpoint/2010/main" val="3992052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success of project depends on the administrator who has to do lots of work to implement the project.</a:t>
            </a:r>
          </a:p>
          <a:p>
            <a:r>
              <a:rPr lang="en-US" dirty="0"/>
              <a:t>Administrator has to do all the procurements needed for the project.</a:t>
            </a:r>
          </a:p>
          <a:p>
            <a:r>
              <a:rPr lang="en-US" dirty="0"/>
              <a:t>Also the administrator takes the loan for the implementation of the project. Later on he has to collect the repayments.</a:t>
            </a:r>
          </a:p>
          <a:p>
            <a:r>
              <a:rPr lang="en-US" dirty="0"/>
              <a:t>It is the administrators responsibility that the project is implemented successfully.</a:t>
            </a:r>
          </a:p>
          <a:p>
            <a:endParaRPr lang="en-US" dirty="0"/>
          </a:p>
          <a:p>
            <a:endParaRPr lang="en-US" dirty="0"/>
          </a:p>
        </p:txBody>
      </p:sp>
      <p:sp>
        <p:nvSpPr>
          <p:cNvPr id="4" name="Slide Number Placeholder 3"/>
          <p:cNvSpPr>
            <a:spLocks noGrp="1"/>
          </p:cNvSpPr>
          <p:nvPr>
            <p:ph type="sldNum" sz="quarter" idx="10"/>
          </p:nvPr>
        </p:nvSpPr>
        <p:spPr/>
        <p:txBody>
          <a:bodyPr/>
          <a:lstStyle/>
          <a:p>
            <a:fld id="{07B60CC0-9B7B-40BD-AAA1-584A419184D2}" type="slidenum">
              <a:rPr lang="en-US" smtClean="0"/>
              <a:t>16</a:t>
            </a:fld>
            <a:endParaRPr lang="en-US"/>
          </a:p>
        </p:txBody>
      </p:sp>
    </p:spTree>
    <p:extLst>
      <p:ext uri="{BB962C8B-B14F-4D97-AF65-F5344CB8AC3E}">
        <p14:creationId xmlns:p14="http://schemas.microsoft.com/office/powerpoint/2010/main" val="312038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who we are and what we do? Our agency was established in 2001, by the ministry of environment. Firstly this agency started with small separate energy efficiency projects, but later on it started administrating national program for the renewal of multi-apartment buildings and national program for public buildings.</a:t>
            </a:r>
          </a:p>
        </p:txBody>
      </p:sp>
      <p:sp>
        <p:nvSpPr>
          <p:cNvPr id="4" name="Slide Number Placeholder 3"/>
          <p:cNvSpPr>
            <a:spLocks noGrp="1"/>
          </p:cNvSpPr>
          <p:nvPr>
            <p:ph type="sldNum" sz="quarter" idx="10"/>
          </p:nvPr>
        </p:nvSpPr>
        <p:spPr/>
        <p:txBody>
          <a:bodyPr/>
          <a:lstStyle/>
          <a:p>
            <a:fld id="{07B60CC0-9B7B-40BD-AAA1-584A419184D2}" type="slidenum">
              <a:rPr lang="en-US" smtClean="0"/>
              <a:t>2</a:t>
            </a:fld>
            <a:endParaRPr lang="en-US"/>
          </a:p>
        </p:txBody>
      </p:sp>
    </p:spTree>
    <p:extLst>
      <p:ext uri="{BB962C8B-B14F-4D97-AF65-F5344CB8AC3E}">
        <p14:creationId xmlns:p14="http://schemas.microsoft.com/office/powerpoint/2010/main" val="53836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focus only on the national program for modernization of multi-apartment buildings then the main activities we work on is that we are providing professional consultations and technical support for the administrators administering refurbishment projects. Ours agency pays out the subsidy for the projects. </a:t>
            </a:r>
          </a:p>
          <a:p>
            <a:r>
              <a:rPr lang="en-US" dirty="0"/>
              <a:t>We are also preparing standard documents and procedures needed for implementation of the multi-apartment refurbishment project.</a:t>
            </a:r>
          </a:p>
          <a:p>
            <a:r>
              <a:rPr lang="en-US" dirty="0"/>
              <a:t>We are also providing trainings and organizing public information activities to help people to change the attitude about energy saving and climate change.</a:t>
            </a:r>
          </a:p>
        </p:txBody>
      </p:sp>
      <p:sp>
        <p:nvSpPr>
          <p:cNvPr id="4" name="Slide Number Placeholder 3"/>
          <p:cNvSpPr>
            <a:spLocks noGrp="1"/>
          </p:cNvSpPr>
          <p:nvPr>
            <p:ph type="sldNum" sz="quarter" idx="10"/>
          </p:nvPr>
        </p:nvSpPr>
        <p:spPr/>
        <p:txBody>
          <a:bodyPr/>
          <a:lstStyle/>
          <a:p>
            <a:fld id="{07B60CC0-9B7B-40BD-AAA1-584A419184D2}" type="slidenum">
              <a:rPr lang="en-US" smtClean="0"/>
              <a:t>3</a:t>
            </a:fld>
            <a:endParaRPr lang="en-US"/>
          </a:p>
        </p:txBody>
      </p:sp>
    </p:spTree>
    <p:extLst>
      <p:ext uri="{BB962C8B-B14F-4D97-AF65-F5344CB8AC3E}">
        <p14:creationId xmlns:p14="http://schemas.microsoft.com/office/powerpoint/2010/main" val="1131159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Multi-apartment buildings renovation program was approved by the government in 2005.</a:t>
            </a:r>
          </a:p>
          <a:p>
            <a:r>
              <a:rPr lang="en-US" dirty="0"/>
              <a:t>It aimed to increase energy efficiency in multi-apartment buildings.</a:t>
            </a:r>
          </a:p>
          <a:p>
            <a:r>
              <a:rPr lang="en-US" dirty="0"/>
              <a:t>Also it had to ensure that heating costs and the payment of the loan do not exceed the heating costs before the renovation.</a:t>
            </a:r>
          </a:p>
          <a:p>
            <a:r>
              <a:rPr lang="en-US" dirty="0"/>
              <a:t>Today it still aims to increase energy efficiency in the buildings. We still are trying to reach the second aim, but it is optional, because some times people would like to invest very deep in their building</a:t>
            </a:r>
          </a:p>
        </p:txBody>
      </p:sp>
      <p:sp>
        <p:nvSpPr>
          <p:cNvPr id="4" name="Slide Number Placeholder 3"/>
          <p:cNvSpPr>
            <a:spLocks noGrp="1"/>
          </p:cNvSpPr>
          <p:nvPr>
            <p:ph type="sldNum" sz="quarter" idx="10"/>
          </p:nvPr>
        </p:nvSpPr>
        <p:spPr/>
        <p:txBody>
          <a:bodyPr/>
          <a:lstStyle/>
          <a:p>
            <a:fld id="{07B60CC0-9B7B-40BD-AAA1-584A419184D2}" type="slidenum">
              <a:rPr lang="en-US" smtClean="0"/>
              <a:t>4</a:t>
            </a:fld>
            <a:endParaRPr lang="en-US"/>
          </a:p>
        </p:txBody>
      </p:sp>
    </p:spTree>
    <p:extLst>
      <p:ext uri="{BB962C8B-B14F-4D97-AF65-F5344CB8AC3E}">
        <p14:creationId xmlns:p14="http://schemas.microsoft.com/office/powerpoint/2010/main" val="1437178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information about the results. 99 per cent of the buildings implement complex energy efficiency measures.</a:t>
            </a:r>
          </a:p>
          <a:p>
            <a:r>
              <a:rPr lang="en-US" dirty="0"/>
              <a:t>Average investment in the project is about 267 thousand </a:t>
            </a:r>
            <a:r>
              <a:rPr lang="en-US" dirty="0" err="1"/>
              <a:t>eur.</a:t>
            </a:r>
            <a:r>
              <a:rPr lang="en-US" dirty="0"/>
              <a:t> Its / about 185 </a:t>
            </a:r>
            <a:r>
              <a:rPr lang="en-US" dirty="0" err="1"/>
              <a:t>Eur</a:t>
            </a:r>
            <a:r>
              <a:rPr lang="en-US" dirty="0"/>
              <a:t> in to one square meter of the building. But it variates, smaller buildings cost more and bigger buildings cost less.</a:t>
            </a:r>
          </a:p>
          <a:p>
            <a:r>
              <a:rPr lang="en-US" dirty="0"/>
              <a:t>Average actual energy savings is about 50 per cent, but in some buildings we can reach much higher savings up to 87 per cent.</a:t>
            </a:r>
          </a:p>
          <a:p>
            <a:r>
              <a:rPr lang="en-US" dirty="0"/>
              <a:t>Also last year we organized public survey and according to the result about 50 per cent of homeowners would like to renew their buildings</a:t>
            </a:r>
            <a:r>
              <a:rPr lang="lt-LT" dirty="0"/>
              <a:t>, </a:t>
            </a:r>
            <a:r>
              <a:rPr lang="en-US" dirty="0"/>
              <a:t>this is much higher result then it was 5 years ago, about 20 per cent</a:t>
            </a:r>
          </a:p>
        </p:txBody>
      </p:sp>
      <p:sp>
        <p:nvSpPr>
          <p:cNvPr id="4" name="Slide Number Placeholder 3"/>
          <p:cNvSpPr>
            <a:spLocks noGrp="1"/>
          </p:cNvSpPr>
          <p:nvPr>
            <p:ph type="sldNum" sz="quarter" idx="10"/>
          </p:nvPr>
        </p:nvSpPr>
        <p:spPr/>
        <p:txBody>
          <a:bodyPr/>
          <a:lstStyle/>
          <a:p>
            <a:fld id="{07B60CC0-9B7B-40BD-AAA1-584A419184D2}" type="slidenum">
              <a:rPr lang="en-US" smtClean="0"/>
              <a:t>5</a:t>
            </a:fld>
            <a:endParaRPr lang="en-US"/>
          </a:p>
        </p:txBody>
      </p:sp>
    </p:spTree>
    <p:extLst>
      <p:ext uri="{BB962C8B-B14F-4D97-AF65-F5344CB8AC3E}">
        <p14:creationId xmlns:p14="http://schemas.microsoft.com/office/powerpoint/2010/main" val="3894310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period 2005 - 2013 there was only about 450 projects completed. But after 2013, when the mains break point happened we have already finished almost 18 hundred projects.</a:t>
            </a:r>
          </a:p>
          <a:p>
            <a:r>
              <a:rPr lang="en-US" dirty="0"/>
              <a:t>Total CO2 savings we have from 2005 until today is 127 thousand tons and the total energy savings are more than 540 giga watt hours.</a:t>
            </a:r>
          </a:p>
        </p:txBody>
      </p:sp>
      <p:sp>
        <p:nvSpPr>
          <p:cNvPr id="4" name="Slide Number Placeholder 3"/>
          <p:cNvSpPr>
            <a:spLocks noGrp="1"/>
          </p:cNvSpPr>
          <p:nvPr>
            <p:ph type="sldNum" sz="quarter" idx="10"/>
          </p:nvPr>
        </p:nvSpPr>
        <p:spPr/>
        <p:txBody>
          <a:bodyPr/>
          <a:lstStyle/>
          <a:p>
            <a:fld id="{07B60CC0-9B7B-40BD-AAA1-584A419184D2}" type="slidenum">
              <a:rPr lang="en-US" smtClean="0"/>
              <a:t>6</a:t>
            </a:fld>
            <a:endParaRPr lang="en-US"/>
          </a:p>
        </p:txBody>
      </p:sp>
    </p:spTree>
    <p:extLst>
      <p:ext uri="{BB962C8B-B14F-4D97-AF65-F5344CB8AC3E}">
        <p14:creationId xmlns:p14="http://schemas.microsoft.com/office/powerpoint/2010/main" val="414805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the typical project looks like?</a:t>
            </a:r>
          </a:p>
          <a:p>
            <a:r>
              <a:rPr lang="en-US" dirty="0"/>
              <a:t>By using typical measures, you can reduce your heating costs.</a:t>
            </a:r>
          </a:p>
          <a:p>
            <a:r>
              <a:rPr lang="en-US" dirty="0"/>
              <a:t>Mostly after the refurbishment of the building the heating costs together with the repayment of the loan should still give you a 10 per cent financial saving if we compare it with the heating costs before the refurbishment.</a:t>
            </a:r>
          </a:p>
          <a:p>
            <a:r>
              <a:rPr lang="en-US" dirty="0"/>
              <a:t>But still if homeowners decides to go into very deep renovation they will not always succeed To achieve this result.</a:t>
            </a:r>
          </a:p>
        </p:txBody>
      </p:sp>
      <p:sp>
        <p:nvSpPr>
          <p:cNvPr id="4" name="Slide Number Placeholder 3"/>
          <p:cNvSpPr>
            <a:spLocks noGrp="1"/>
          </p:cNvSpPr>
          <p:nvPr>
            <p:ph type="sldNum" sz="quarter" idx="10"/>
          </p:nvPr>
        </p:nvSpPr>
        <p:spPr/>
        <p:txBody>
          <a:bodyPr/>
          <a:lstStyle/>
          <a:p>
            <a:fld id="{07B60CC0-9B7B-40BD-AAA1-584A419184D2}" type="slidenum">
              <a:rPr lang="en-US" smtClean="0"/>
              <a:t>7</a:t>
            </a:fld>
            <a:endParaRPr lang="en-US"/>
          </a:p>
        </p:txBody>
      </p:sp>
    </p:spTree>
    <p:extLst>
      <p:ext uri="{BB962C8B-B14F-4D97-AF65-F5344CB8AC3E}">
        <p14:creationId xmlns:p14="http://schemas.microsoft.com/office/powerpoint/2010/main" val="2020593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a list of typical measures which are approved by the government. The most popular and mostly used package include the insulation of the walls, changing of the windows and outside doors, the modernization of heating system and the renewal of the ventilations. This is also the “smallest” package which allows you to reach 40 per cent of energy savings, this is the minimum savings needed for get the subsidy for the hard investment. This is not applied for heritage buildings, where for example you can not insulate walls.</a:t>
            </a:r>
          </a:p>
          <a:p>
            <a:r>
              <a:rPr lang="en-US" dirty="0"/>
              <a:t>Heritage buildings have to reach at least 20 per cent of energy savings.</a:t>
            </a:r>
          </a:p>
        </p:txBody>
      </p:sp>
      <p:sp>
        <p:nvSpPr>
          <p:cNvPr id="4" name="Slide Number Placeholder 3"/>
          <p:cNvSpPr>
            <a:spLocks noGrp="1"/>
          </p:cNvSpPr>
          <p:nvPr>
            <p:ph type="sldNum" sz="quarter" idx="10"/>
          </p:nvPr>
        </p:nvSpPr>
        <p:spPr/>
        <p:txBody>
          <a:bodyPr/>
          <a:lstStyle/>
          <a:p>
            <a:fld id="{07B60CC0-9B7B-40BD-AAA1-584A419184D2}" type="slidenum">
              <a:rPr lang="en-US" smtClean="0"/>
              <a:t>8</a:t>
            </a:fld>
            <a:endParaRPr lang="en-US"/>
          </a:p>
        </p:txBody>
      </p:sp>
    </p:spTree>
    <p:extLst>
      <p:ext uri="{BB962C8B-B14F-4D97-AF65-F5344CB8AC3E}">
        <p14:creationId xmlns:p14="http://schemas.microsoft.com/office/powerpoint/2010/main" val="4254710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scheme of the process looks like this:</a:t>
            </a:r>
          </a:p>
          <a:p>
            <a:r>
              <a:rPr lang="en-US" dirty="0"/>
              <a:t>First of all there has to be a investment plan prepared where there is foreseen what measures are going to be implemented, what will be the investment and what savings you will reach. We do not prepare energy audits, but we make energy performance certificates for the projects, this simplices and fastens the preparation of the project.</a:t>
            </a:r>
          </a:p>
          <a:p>
            <a:r>
              <a:rPr lang="en-US" dirty="0"/>
              <a:t>When the project is approved by the homeowners the administrator of the project has to start the procurement process for the preparation of technical project.</a:t>
            </a:r>
          </a:p>
          <a:p>
            <a:r>
              <a:rPr lang="en-US" dirty="0"/>
              <a:t>After the technical project is prepared the administrator has to procure the construction works and the technical supervision. The construction starts immediately after when the loan is provided for the project.</a:t>
            </a:r>
          </a:p>
          <a:p>
            <a:r>
              <a:rPr lang="en-US" dirty="0"/>
              <a:t>When the construction works are finished Housing energy efficiency agency will check if the project is implemented according to the investment plan and does it reached the energy savings planed. If yes the agency will pay out the subsidy for hard investment.</a:t>
            </a:r>
          </a:p>
        </p:txBody>
      </p:sp>
      <p:sp>
        <p:nvSpPr>
          <p:cNvPr id="4" name="Slide Number Placeholder 3"/>
          <p:cNvSpPr>
            <a:spLocks noGrp="1"/>
          </p:cNvSpPr>
          <p:nvPr>
            <p:ph type="sldNum" sz="quarter" idx="10"/>
          </p:nvPr>
        </p:nvSpPr>
        <p:spPr/>
        <p:txBody>
          <a:bodyPr/>
          <a:lstStyle/>
          <a:p>
            <a:fld id="{07B60CC0-9B7B-40BD-AAA1-584A419184D2}" type="slidenum">
              <a:rPr lang="en-US" smtClean="0"/>
              <a:t>9</a:t>
            </a:fld>
            <a:endParaRPr lang="en-US"/>
          </a:p>
        </p:txBody>
      </p:sp>
    </p:spTree>
    <p:extLst>
      <p:ext uri="{BB962C8B-B14F-4D97-AF65-F5344CB8AC3E}">
        <p14:creationId xmlns:p14="http://schemas.microsoft.com/office/powerpoint/2010/main" val="3813059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B4AE32-7809-43D2-B9B7-BF6A77EC8B0B}"/>
              </a:ext>
            </a:extLst>
          </p:cNvPr>
          <p:cNvSpPr/>
          <p:nvPr userDrawn="1"/>
        </p:nvSpPr>
        <p:spPr>
          <a:xfrm>
            <a:off x="0" y="0"/>
            <a:ext cx="12192000" cy="300038"/>
          </a:xfrm>
          <a:prstGeom prst="rect">
            <a:avLst/>
          </a:prstGeom>
          <a:solidFill>
            <a:srgbClr val="44C4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2" descr="C:\Users\User\Desktop\2017_PRISTATYMAI\Paveiksliukai_pranesimams\Tematika_2-1.jpg">
            <a:extLst>
              <a:ext uri="{FF2B5EF4-FFF2-40B4-BE49-F238E27FC236}">
                <a16:creationId xmlns:a16="http://schemas.microsoft.com/office/drawing/2014/main" id="{F9F380D0-2D57-4D3C-8BFB-87C821CD760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58275" y="4751388"/>
            <a:ext cx="3133725"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6">
            <a:extLst>
              <a:ext uri="{FF2B5EF4-FFF2-40B4-BE49-F238E27FC236}">
                <a16:creationId xmlns:a16="http://schemas.microsoft.com/office/drawing/2014/main" id="{25D142C4-F9A1-438A-A759-ED07ECD6B61B}"/>
              </a:ext>
            </a:extLst>
          </p:cNvPr>
          <p:cNvGrpSpPr>
            <a:grpSpLocks/>
          </p:cNvGrpSpPr>
          <p:nvPr userDrawn="1"/>
        </p:nvGrpSpPr>
        <p:grpSpPr bwMode="auto">
          <a:xfrm>
            <a:off x="20638" y="5799138"/>
            <a:ext cx="588962" cy="1023937"/>
            <a:chOff x="3572" y="197"/>
            <a:chExt cx="928" cy="1614"/>
          </a:xfrm>
        </p:grpSpPr>
        <p:sp>
          <p:nvSpPr>
            <p:cNvPr id="7" name="Freeform 197">
              <a:extLst>
                <a:ext uri="{FF2B5EF4-FFF2-40B4-BE49-F238E27FC236}">
                  <a16:creationId xmlns:a16="http://schemas.microsoft.com/office/drawing/2014/main" id="{A4495047-32E0-40F4-9D9E-51AD198FC3BB}"/>
                </a:ext>
              </a:extLst>
            </p:cNvPr>
            <p:cNvSpPr>
              <a:spLocks/>
            </p:cNvSpPr>
            <p:nvPr userDrawn="1"/>
          </p:nvSpPr>
          <p:spPr bwMode="auto">
            <a:xfrm>
              <a:off x="4015" y="612"/>
              <a:ext cx="112" cy="1199"/>
            </a:xfrm>
            <a:custGeom>
              <a:avLst/>
              <a:gdLst>
                <a:gd name="T0" fmla="*/ 32 w 112"/>
                <a:gd name="T1" fmla="*/ 612 h 1199"/>
                <a:gd name="T2" fmla="*/ 0 w 112"/>
                <a:gd name="T3" fmla="*/ 1809 h 1199"/>
                <a:gd name="T4" fmla="*/ 79 w 112"/>
                <a:gd name="T5" fmla="*/ 1811 h 1199"/>
                <a:gd name="T6" fmla="*/ 111 w 112"/>
                <a:gd name="T7" fmla="*/ 614 h 1199"/>
                <a:gd name="T8" fmla="*/ 32 w 112"/>
                <a:gd name="T9" fmla="*/ 612 h 1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1199">
                  <a:moveTo>
                    <a:pt x="32" y="0"/>
                  </a:moveTo>
                  <a:lnTo>
                    <a:pt x="0" y="1197"/>
                  </a:lnTo>
                  <a:lnTo>
                    <a:pt x="79" y="1199"/>
                  </a:lnTo>
                  <a:lnTo>
                    <a:pt x="111" y="2"/>
                  </a:lnTo>
                  <a:lnTo>
                    <a:pt x="3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96">
              <a:extLst>
                <a:ext uri="{FF2B5EF4-FFF2-40B4-BE49-F238E27FC236}">
                  <a16:creationId xmlns:a16="http://schemas.microsoft.com/office/drawing/2014/main" id="{7034855B-379D-4ED6-AC96-9885084E8FCF}"/>
                </a:ext>
              </a:extLst>
            </p:cNvPr>
            <p:cNvSpPr>
              <a:spLocks/>
            </p:cNvSpPr>
            <p:nvPr userDrawn="1"/>
          </p:nvSpPr>
          <p:spPr bwMode="auto">
            <a:xfrm>
              <a:off x="3745" y="1172"/>
              <a:ext cx="367" cy="405"/>
            </a:xfrm>
            <a:custGeom>
              <a:avLst/>
              <a:gdLst>
                <a:gd name="T0" fmla="*/ 60 w 367"/>
                <a:gd name="T1" fmla="*/ 1172 h 405"/>
                <a:gd name="T2" fmla="*/ 0 w 367"/>
                <a:gd name="T3" fmla="*/ 1223 h 405"/>
                <a:gd name="T4" fmla="*/ 307 w 367"/>
                <a:gd name="T5" fmla="*/ 1576 h 405"/>
                <a:gd name="T6" fmla="*/ 367 w 367"/>
                <a:gd name="T7" fmla="*/ 1524 h 405"/>
                <a:gd name="T8" fmla="*/ 60 w 367"/>
                <a:gd name="T9" fmla="*/ 1172 h 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7" h="405">
                  <a:moveTo>
                    <a:pt x="60" y="0"/>
                  </a:moveTo>
                  <a:lnTo>
                    <a:pt x="0" y="51"/>
                  </a:lnTo>
                  <a:lnTo>
                    <a:pt x="307" y="404"/>
                  </a:lnTo>
                  <a:lnTo>
                    <a:pt x="367" y="352"/>
                  </a:lnTo>
                  <a:lnTo>
                    <a:pt x="6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95">
              <a:extLst>
                <a:ext uri="{FF2B5EF4-FFF2-40B4-BE49-F238E27FC236}">
                  <a16:creationId xmlns:a16="http://schemas.microsoft.com/office/drawing/2014/main" id="{63F2743D-6E4C-4F90-9850-756014A3D352}"/>
                </a:ext>
              </a:extLst>
            </p:cNvPr>
            <p:cNvSpPr>
              <a:spLocks/>
            </p:cNvSpPr>
            <p:nvPr userDrawn="1"/>
          </p:nvSpPr>
          <p:spPr bwMode="auto">
            <a:xfrm>
              <a:off x="3678" y="197"/>
              <a:ext cx="822" cy="822"/>
            </a:xfrm>
            <a:custGeom>
              <a:avLst/>
              <a:gdLst>
                <a:gd name="T0" fmla="*/ 411 w 822"/>
                <a:gd name="T1" fmla="*/ 197 h 822"/>
                <a:gd name="T2" fmla="*/ 337 w 822"/>
                <a:gd name="T3" fmla="*/ 204 h 822"/>
                <a:gd name="T4" fmla="*/ 268 w 822"/>
                <a:gd name="T5" fmla="*/ 223 h 822"/>
                <a:gd name="T6" fmla="*/ 204 w 822"/>
                <a:gd name="T7" fmla="*/ 253 h 822"/>
                <a:gd name="T8" fmla="*/ 147 w 822"/>
                <a:gd name="T9" fmla="*/ 294 h 822"/>
                <a:gd name="T10" fmla="*/ 97 w 822"/>
                <a:gd name="T11" fmla="*/ 343 h 822"/>
                <a:gd name="T12" fmla="*/ 57 w 822"/>
                <a:gd name="T13" fmla="*/ 401 h 822"/>
                <a:gd name="T14" fmla="*/ 26 w 822"/>
                <a:gd name="T15" fmla="*/ 465 h 822"/>
                <a:gd name="T16" fmla="*/ 7 w 822"/>
                <a:gd name="T17" fmla="*/ 534 h 822"/>
                <a:gd name="T18" fmla="*/ 0 w 822"/>
                <a:gd name="T19" fmla="*/ 608 h 822"/>
                <a:gd name="T20" fmla="*/ 7 w 822"/>
                <a:gd name="T21" fmla="*/ 682 h 822"/>
                <a:gd name="T22" fmla="*/ 26 w 822"/>
                <a:gd name="T23" fmla="*/ 751 h 822"/>
                <a:gd name="T24" fmla="*/ 57 w 822"/>
                <a:gd name="T25" fmla="*/ 815 h 822"/>
                <a:gd name="T26" fmla="*/ 97 w 822"/>
                <a:gd name="T27" fmla="*/ 873 h 822"/>
                <a:gd name="T28" fmla="*/ 147 w 822"/>
                <a:gd name="T29" fmla="*/ 922 h 822"/>
                <a:gd name="T30" fmla="*/ 204 w 822"/>
                <a:gd name="T31" fmla="*/ 963 h 822"/>
                <a:gd name="T32" fmla="*/ 268 w 822"/>
                <a:gd name="T33" fmla="*/ 993 h 822"/>
                <a:gd name="T34" fmla="*/ 337 w 822"/>
                <a:gd name="T35" fmla="*/ 1012 h 822"/>
                <a:gd name="T36" fmla="*/ 411 w 822"/>
                <a:gd name="T37" fmla="*/ 1019 h 822"/>
                <a:gd name="T38" fmla="*/ 485 w 822"/>
                <a:gd name="T39" fmla="*/ 1012 h 822"/>
                <a:gd name="T40" fmla="*/ 555 w 822"/>
                <a:gd name="T41" fmla="*/ 993 h 822"/>
                <a:gd name="T42" fmla="*/ 619 w 822"/>
                <a:gd name="T43" fmla="*/ 963 h 822"/>
                <a:gd name="T44" fmla="*/ 676 w 822"/>
                <a:gd name="T45" fmla="*/ 922 h 822"/>
                <a:gd name="T46" fmla="*/ 725 w 822"/>
                <a:gd name="T47" fmla="*/ 873 h 822"/>
                <a:gd name="T48" fmla="*/ 766 w 822"/>
                <a:gd name="T49" fmla="*/ 815 h 822"/>
                <a:gd name="T50" fmla="*/ 796 w 822"/>
                <a:gd name="T51" fmla="*/ 751 h 822"/>
                <a:gd name="T52" fmla="*/ 815 w 822"/>
                <a:gd name="T53" fmla="*/ 682 h 822"/>
                <a:gd name="T54" fmla="*/ 822 w 822"/>
                <a:gd name="T55" fmla="*/ 608 h 822"/>
                <a:gd name="T56" fmla="*/ 815 w 822"/>
                <a:gd name="T57" fmla="*/ 534 h 822"/>
                <a:gd name="T58" fmla="*/ 796 w 822"/>
                <a:gd name="T59" fmla="*/ 465 h 822"/>
                <a:gd name="T60" fmla="*/ 766 w 822"/>
                <a:gd name="T61" fmla="*/ 401 h 822"/>
                <a:gd name="T62" fmla="*/ 725 w 822"/>
                <a:gd name="T63" fmla="*/ 343 h 822"/>
                <a:gd name="T64" fmla="*/ 676 w 822"/>
                <a:gd name="T65" fmla="*/ 294 h 822"/>
                <a:gd name="T66" fmla="*/ 619 w 822"/>
                <a:gd name="T67" fmla="*/ 253 h 822"/>
                <a:gd name="T68" fmla="*/ 555 w 822"/>
                <a:gd name="T69" fmla="*/ 223 h 822"/>
                <a:gd name="T70" fmla="*/ 485 w 822"/>
                <a:gd name="T71" fmla="*/ 204 h 822"/>
                <a:gd name="T72" fmla="*/ 411 w 822"/>
                <a:gd name="T73" fmla="*/ 197 h 8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22" h="822">
                  <a:moveTo>
                    <a:pt x="411" y="0"/>
                  </a:moveTo>
                  <a:lnTo>
                    <a:pt x="337" y="7"/>
                  </a:lnTo>
                  <a:lnTo>
                    <a:pt x="268" y="26"/>
                  </a:lnTo>
                  <a:lnTo>
                    <a:pt x="204" y="56"/>
                  </a:lnTo>
                  <a:lnTo>
                    <a:pt x="147" y="97"/>
                  </a:lnTo>
                  <a:lnTo>
                    <a:pt x="97" y="146"/>
                  </a:lnTo>
                  <a:lnTo>
                    <a:pt x="57" y="204"/>
                  </a:lnTo>
                  <a:lnTo>
                    <a:pt x="26" y="268"/>
                  </a:lnTo>
                  <a:lnTo>
                    <a:pt x="7" y="337"/>
                  </a:lnTo>
                  <a:lnTo>
                    <a:pt x="0" y="411"/>
                  </a:lnTo>
                  <a:lnTo>
                    <a:pt x="7" y="485"/>
                  </a:lnTo>
                  <a:lnTo>
                    <a:pt x="26" y="554"/>
                  </a:lnTo>
                  <a:lnTo>
                    <a:pt x="57" y="618"/>
                  </a:lnTo>
                  <a:lnTo>
                    <a:pt x="97" y="676"/>
                  </a:lnTo>
                  <a:lnTo>
                    <a:pt x="147" y="725"/>
                  </a:lnTo>
                  <a:lnTo>
                    <a:pt x="204" y="766"/>
                  </a:lnTo>
                  <a:lnTo>
                    <a:pt x="268" y="796"/>
                  </a:lnTo>
                  <a:lnTo>
                    <a:pt x="337" y="815"/>
                  </a:lnTo>
                  <a:lnTo>
                    <a:pt x="411" y="822"/>
                  </a:lnTo>
                  <a:lnTo>
                    <a:pt x="485" y="815"/>
                  </a:lnTo>
                  <a:lnTo>
                    <a:pt x="555" y="796"/>
                  </a:lnTo>
                  <a:lnTo>
                    <a:pt x="619" y="766"/>
                  </a:lnTo>
                  <a:lnTo>
                    <a:pt x="676" y="725"/>
                  </a:lnTo>
                  <a:lnTo>
                    <a:pt x="725" y="676"/>
                  </a:lnTo>
                  <a:lnTo>
                    <a:pt x="766" y="618"/>
                  </a:lnTo>
                  <a:lnTo>
                    <a:pt x="796" y="554"/>
                  </a:lnTo>
                  <a:lnTo>
                    <a:pt x="815" y="485"/>
                  </a:lnTo>
                  <a:lnTo>
                    <a:pt x="822" y="411"/>
                  </a:lnTo>
                  <a:lnTo>
                    <a:pt x="815" y="337"/>
                  </a:lnTo>
                  <a:lnTo>
                    <a:pt x="796" y="268"/>
                  </a:lnTo>
                  <a:lnTo>
                    <a:pt x="766" y="204"/>
                  </a:lnTo>
                  <a:lnTo>
                    <a:pt x="725" y="146"/>
                  </a:lnTo>
                  <a:lnTo>
                    <a:pt x="676" y="97"/>
                  </a:lnTo>
                  <a:lnTo>
                    <a:pt x="619" y="56"/>
                  </a:lnTo>
                  <a:lnTo>
                    <a:pt x="555" y="26"/>
                  </a:lnTo>
                  <a:lnTo>
                    <a:pt x="485" y="7"/>
                  </a:lnTo>
                  <a:lnTo>
                    <a:pt x="411" y="0"/>
                  </a:ln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0" name="Picture 20">
              <a:extLst>
                <a:ext uri="{FF2B5EF4-FFF2-40B4-BE49-F238E27FC236}">
                  <a16:creationId xmlns:a16="http://schemas.microsoft.com/office/drawing/2014/main" id="{E1869582-1D70-4A54-8FAD-A977AF11BB3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2" y="1019"/>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2">
            <a:extLst>
              <a:ext uri="{FF2B5EF4-FFF2-40B4-BE49-F238E27FC236}">
                <a16:creationId xmlns:a16="http://schemas.microsoft.com/office/drawing/2014/main" id="{F7668420-FAA0-4EBE-AB96-3A63E1120F8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3738" y="6027738"/>
            <a:ext cx="14573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78D32720-5D17-4287-9EA8-34B52CC009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E59A64-8F96-4699-B128-882A65DC6A91}"/>
              </a:ext>
            </a:extLst>
          </p:cNvPr>
          <p:cNvSpPr>
            <a:spLocks noGrp="1"/>
          </p:cNvSpPr>
          <p:nvPr>
            <p:ph type="subTitle" idx="1"/>
          </p:nvPr>
        </p:nvSpPr>
        <p:spPr>
          <a:xfrm>
            <a:off x="1422400" y="396716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Date Placeholder 3">
            <a:extLst>
              <a:ext uri="{FF2B5EF4-FFF2-40B4-BE49-F238E27FC236}">
                <a16:creationId xmlns:a16="http://schemas.microsoft.com/office/drawing/2014/main" id="{16FF6C36-46B2-4CC8-BCEA-BB94B93DD0B2}"/>
              </a:ext>
            </a:extLst>
          </p:cNvPr>
          <p:cNvSpPr>
            <a:spLocks noGrp="1"/>
          </p:cNvSpPr>
          <p:nvPr>
            <p:ph type="dt" sz="half" idx="10"/>
          </p:nvPr>
        </p:nvSpPr>
        <p:spPr/>
        <p:txBody>
          <a:bodyPr/>
          <a:lstStyle>
            <a:lvl1pPr>
              <a:defRPr/>
            </a:lvl1pPr>
          </a:lstStyle>
          <a:p>
            <a:pPr>
              <a:defRPr/>
            </a:pPr>
            <a:fld id="{7D3C36C8-4905-4C5F-BEE3-F7979F3AD40F}" type="datetimeFigureOut">
              <a:rPr lang="en-US"/>
              <a:pPr>
                <a:defRPr/>
              </a:pPr>
              <a:t>11/7/2017</a:t>
            </a:fld>
            <a:endParaRPr lang="en-US"/>
          </a:p>
        </p:txBody>
      </p:sp>
      <p:sp>
        <p:nvSpPr>
          <p:cNvPr id="13" name="Footer Placeholder 4">
            <a:extLst>
              <a:ext uri="{FF2B5EF4-FFF2-40B4-BE49-F238E27FC236}">
                <a16:creationId xmlns:a16="http://schemas.microsoft.com/office/drawing/2014/main" id="{81E14197-82C3-4FF8-A425-49460A92D42C}"/>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5">
            <a:extLst>
              <a:ext uri="{FF2B5EF4-FFF2-40B4-BE49-F238E27FC236}">
                <a16:creationId xmlns:a16="http://schemas.microsoft.com/office/drawing/2014/main" id="{690BE7EF-9D00-4DCB-97E3-A5515BE43AD8}"/>
              </a:ext>
            </a:extLst>
          </p:cNvPr>
          <p:cNvSpPr>
            <a:spLocks noGrp="1"/>
          </p:cNvSpPr>
          <p:nvPr>
            <p:ph type="sldNum" sz="quarter" idx="12"/>
          </p:nvPr>
        </p:nvSpPr>
        <p:spPr/>
        <p:txBody>
          <a:bodyPr/>
          <a:lstStyle>
            <a:lvl1pPr>
              <a:defRPr/>
            </a:lvl1pPr>
          </a:lstStyle>
          <a:p>
            <a:pPr>
              <a:defRPr/>
            </a:pPr>
            <a:fld id="{3A29FE3A-5C80-4F55-AF51-7FD94C860C3B}" type="slidenum">
              <a:rPr lang="en-US"/>
              <a:pPr>
                <a:defRPr/>
              </a:pPr>
              <a:t>‹#›</a:t>
            </a:fld>
            <a:endParaRPr lang="en-US"/>
          </a:p>
        </p:txBody>
      </p:sp>
    </p:spTree>
    <p:extLst>
      <p:ext uri="{BB962C8B-B14F-4D97-AF65-F5344CB8AC3E}">
        <p14:creationId xmlns:p14="http://schemas.microsoft.com/office/powerpoint/2010/main" val="2746363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3D11-F9B6-499D-88D3-DB25D7937B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8B06A9-D3C8-4141-A27F-21F2CAC438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C7A68-33E0-4658-9AFA-ED028D75E2A9}"/>
              </a:ext>
            </a:extLst>
          </p:cNvPr>
          <p:cNvSpPr>
            <a:spLocks noGrp="1"/>
          </p:cNvSpPr>
          <p:nvPr>
            <p:ph type="dt" sz="half" idx="10"/>
          </p:nvPr>
        </p:nvSpPr>
        <p:spPr/>
        <p:txBody>
          <a:bodyPr/>
          <a:lstStyle>
            <a:lvl1pPr>
              <a:defRPr/>
            </a:lvl1pPr>
          </a:lstStyle>
          <a:p>
            <a:pPr>
              <a:defRPr/>
            </a:pPr>
            <a:fld id="{3423F76E-B36F-4DD2-97DA-B10472B34685}" type="datetimeFigureOut">
              <a:rPr lang="en-US"/>
              <a:pPr>
                <a:defRPr/>
              </a:pPr>
              <a:t>11/7/2017</a:t>
            </a:fld>
            <a:endParaRPr lang="en-US"/>
          </a:p>
        </p:txBody>
      </p:sp>
      <p:sp>
        <p:nvSpPr>
          <p:cNvPr id="5" name="Footer Placeholder 4">
            <a:extLst>
              <a:ext uri="{FF2B5EF4-FFF2-40B4-BE49-F238E27FC236}">
                <a16:creationId xmlns:a16="http://schemas.microsoft.com/office/drawing/2014/main" id="{80A582E3-CEFB-44A4-A62B-02D4D1BD13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686186-A497-46CD-97EC-8557C6B23180}"/>
              </a:ext>
            </a:extLst>
          </p:cNvPr>
          <p:cNvSpPr>
            <a:spLocks noGrp="1"/>
          </p:cNvSpPr>
          <p:nvPr>
            <p:ph type="sldNum" sz="quarter" idx="12"/>
          </p:nvPr>
        </p:nvSpPr>
        <p:spPr/>
        <p:txBody>
          <a:bodyPr/>
          <a:lstStyle>
            <a:lvl1pPr>
              <a:defRPr/>
            </a:lvl1pPr>
          </a:lstStyle>
          <a:p>
            <a:pPr>
              <a:defRPr/>
            </a:pPr>
            <a:fld id="{E9D0408B-B2C9-470C-A28D-496DE4560ED0}" type="slidenum">
              <a:rPr lang="en-US"/>
              <a:pPr>
                <a:defRPr/>
              </a:pPr>
              <a:t>‹#›</a:t>
            </a:fld>
            <a:endParaRPr lang="en-US"/>
          </a:p>
        </p:txBody>
      </p:sp>
    </p:spTree>
    <p:extLst>
      <p:ext uri="{BB962C8B-B14F-4D97-AF65-F5344CB8AC3E}">
        <p14:creationId xmlns:p14="http://schemas.microsoft.com/office/powerpoint/2010/main" val="369236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FB933A-35E8-4660-810E-4D0A3E605B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ECF2B7-2706-43D7-BF03-6EEE33F073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2B4D7-06D0-4A09-93FF-1B211D70E485}"/>
              </a:ext>
            </a:extLst>
          </p:cNvPr>
          <p:cNvSpPr>
            <a:spLocks noGrp="1"/>
          </p:cNvSpPr>
          <p:nvPr>
            <p:ph type="dt" sz="half" idx="10"/>
          </p:nvPr>
        </p:nvSpPr>
        <p:spPr/>
        <p:txBody>
          <a:bodyPr/>
          <a:lstStyle>
            <a:lvl1pPr>
              <a:defRPr/>
            </a:lvl1pPr>
          </a:lstStyle>
          <a:p>
            <a:pPr>
              <a:defRPr/>
            </a:pPr>
            <a:fld id="{15557804-35C1-435A-B2E1-22245E2BD85D}" type="datetimeFigureOut">
              <a:rPr lang="en-US"/>
              <a:pPr>
                <a:defRPr/>
              </a:pPr>
              <a:t>11/7/2017</a:t>
            </a:fld>
            <a:endParaRPr lang="en-US"/>
          </a:p>
        </p:txBody>
      </p:sp>
      <p:sp>
        <p:nvSpPr>
          <p:cNvPr id="5" name="Footer Placeholder 4">
            <a:extLst>
              <a:ext uri="{FF2B5EF4-FFF2-40B4-BE49-F238E27FC236}">
                <a16:creationId xmlns:a16="http://schemas.microsoft.com/office/drawing/2014/main" id="{3659864F-0A4E-4CE4-91A6-F40D29CB8F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E76DE8-9608-4776-8EFE-48E4F74A53B8}"/>
              </a:ext>
            </a:extLst>
          </p:cNvPr>
          <p:cNvSpPr>
            <a:spLocks noGrp="1"/>
          </p:cNvSpPr>
          <p:nvPr>
            <p:ph type="sldNum" sz="quarter" idx="12"/>
          </p:nvPr>
        </p:nvSpPr>
        <p:spPr/>
        <p:txBody>
          <a:bodyPr/>
          <a:lstStyle>
            <a:lvl1pPr>
              <a:defRPr/>
            </a:lvl1pPr>
          </a:lstStyle>
          <a:p>
            <a:pPr>
              <a:defRPr/>
            </a:pPr>
            <a:fld id="{2C1B0C7A-1A14-4CF3-A7BF-54FA174EBD78}" type="slidenum">
              <a:rPr lang="en-US"/>
              <a:pPr>
                <a:defRPr/>
              </a:pPr>
              <a:t>‹#›</a:t>
            </a:fld>
            <a:endParaRPr lang="en-US"/>
          </a:p>
        </p:txBody>
      </p:sp>
    </p:spTree>
    <p:extLst>
      <p:ext uri="{BB962C8B-B14F-4D97-AF65-F5344CB8AC3E}">
        <p14:creationId xmlns:p14="http://schemas.microsoft.com/office/powerpoint/2010/main" val="502128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D7EF-860E-499C-85BC-532F0780EF0E}"/>
              </a:ext>
            </a:extLst>
          </p:cNvPr>
          <p:cNvSpPr/>
          <p:nvPr userDrawn="1"/>
        </p:nvSpPr>
        <p:spPr>
          <a:xfrm>
            <a:off x="0" y="0"/>
            <a:ext cx="12192000" cy="300038"/>
          </a:xfrm>
          <a:prstGeom prst="rect">
            <a:avLst/>
          </a:prstGeom>
          <a:solidFill>
            <a:srgbClr val="44C4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2" descr="C:\Users\User\Desktop\2017_PRISTATYMAI\Paveiksliukai_pranesimams\Tematika_2-1.jpg">
            <a:extLst>
              <a:ext uri="{FF2B5EF4-FFF2-40B4-BE49-F238E27FC236}">
                <a16:creationId xmlns:a16="http://schemas.microsoft.com/office/drawing/2014/main" id="{1C1B90ED-13BA-4865-A301-7CDE9BFB7D1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58275" y="4751388"/>
            <a:ext cx="3133725"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6">
            <a:extLst>
              <a:ext uri="{FF2B5EF4-FFF2-40B4-BE49-F238E27FC236}">
                <a16:creationId xmlns:a16="http://schemas.microsoft.com/office/drawing/2014/main" id="{0064AFBC-7C02-4CF7-B7AC-1B2428765DB8}"/>
              </a:ext>
            </a:extLst>
          </p:cNvPr>
          <p:cNvGrpSpPr>
            <a:grpSpLocks/>
          </p:cNvGrpSpPr>
          <p:nvPr userDrawn="1"/>
        </p:nvGrpSpPr>
        <p:grpSpPr bwMode="auto">
          <a:xfrm>
            <a:off x="20638" y="5799138"/>
            <a:ext cx="588962" cy="1023937"/>
            <a:chOff x="3572" y="197"/>
            <a:chExt cx="928" cy="1614"/>
          </a:xfrm>
        </p:grpSpPr>
        <p:sp>
          <p:nvSpPr>
            <p:cNvPr id="7" name="Freeform 197">
              <a:extLst>
                <a:ext uri="{FF2B5EF4-FFF2-40B4-BE49-F238E27FC236}">
                  <a16:creationId xmlns:a16="http://schemas.microsoft.com/office/drawing/2014/main" id="{CD02C123-3B4D-4DA4-8268-A67872F7904A}"/>
                </a:ext>
              </a:extLst>
            </p:cNvPr>
            <p:cNvSpPr>
              <a:spLocks/>
            </p:cNvSpPr>
            <p:nvPr userDrawn="1"/>
          </p:nvSpPr>
          <p:spPr bwMode="auto">
            <a:xfrm>
              <a:off x="4015" y="612"/>
              <a:ext cx="112" cy="1199"/>
            </a:xfrm>
            <a:custGeom>
              <a:avLst/>
              <a:gdLst>
                <a:gd name="T0" fmla="*/ 32 w 112"/>
                <a:gd name="T1" fmla="*/ 612 h 1199"/>
                <a:gd name="T2" fmla="*/ 0 w 112"/>
                <a:gd name="T3" fmla="*/ 1809 h 1199"/>
                <a:gd name="T4" fmla="*/ 79 w 112"/>
                <a:gd name="T5" fmla="*/ 1811 h 1199"/>
                <a:gd name="T6" fmla="*/ 111 w 112"/>
                <a:gd name="T7" fmla="*/ 614 h 1199"/>
                <a:gd name="T8" fmla="*/ 32 w 112"/>
                <a:gd name="T9" fmla="*/ 612 h 1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1199">
                  <a:moveTo>
                    <a:pt x="32" y="0"/>
                  </a:moveTo>
                  <a:lnTo>
                    <a:pt x="0" y="1197"/>
                  </a:lnTo>
                  <a:lnTo>
                    <a:pt x="79" y="1199"/>
                  </a:lnTo>
                  <a:lnTo>
                    <a:pt x="111" y="2"/>
                  </a:lnTo>
                  <a:lnTo>
                    <a:pt x="3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96">
              <a:extLst>
                <a:ext uri="{FF2B5EF4-FFF2-40B4-BE49-F238E27FC236}">
                  <a16:creationId xmlns:a16="http://schemas.microsoft.com/office/drawing/2014/main" id="{77A9C2A2-92A4-4C40-BC46-A40F0CDAA819}"/>
                </a:ext>
              </a:extLst>
            </p:cNvPr>
            <p:cNvSpPr>
              <a:spLocks/>
            </p:cNvSpPr>
            <p:nvPr userDrawn="1"/>
          </p:nvSpPr>
          <p:spPr bwMode="auto">
            <a:xfrm>
              <a:off x="3745" y="1172"/>
              <a:ext cx="367" cy="405"/>
            </a:xfrm>
            <a:custGeom>
              <a:avLst/>
              <a:gdLst>
                <a:gd name="T0" fmla="*/ 60 w 367"/>
                <a:gd name="T1" fmla="*/ 1172 h 405"/>
                <a:gd name="T2" fmla="*/ 0 w 367"/>
                <a:gd name="T3" fmla="*/ 1223 h 405"/>
                <a:gd name="T4" fmla="*/ 307 w 367"/>
                <a:gd name="T5" fmla="*/ 1576 h 405"/>
                <a:gd name="T6" fmla="*/ 367 w 367"/>
                <a:gd name="T7" fmla="*/ 1524 h 405"/>
                <a:gd name="T8" fmla="*/ 60 w 367"/>
                <a:gd name="T9" fmla="*/ 1172 h 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7" h="405">
                  <a:moveTo>
                    <a:pt x="60" y="0"/>
                  </a:moveTo>
                  <a:lnTo>
                    <a:pt x="0" y="51"/>
                  </a:lnTo>
                  <a:lnTo>
                    <a:pt x="307" y="404"/>
                  </a:lnTo>
                  <a:lnTo>
                    <a:pt x="367" y="352"/>
                  </a:lnTo>
                  <a:lnTo>
                    <a:pt x="6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95">
              <a:extLst>
                <a:ext uri="{FF2B5EF4-FFF2-40B4-BE49-F238E27FC236}">
                  <a16:creationId xmlns:a16="http://schemas.microsoft.com/office/drawing/2014/main" id="{1AC8C5F0-6692-482C-AD7B-EA6D6BBD7642}"/>
                </a:ext>
              </a:extLst>
            </p:cNvPr>
            <p:cNvSpPr>
              <a:spLocks/>
            </p:cNvSpPr>
            <p:nvPr userDrawn="1"/>
          </p:nvSpPr>
          <p:spPr bwMode="auto">
            <a:xfrm>
              <a:off x="3678" y="197"/>
              <a:ext cx="822" cy="822"/>
            </a:xfrm>
            <a:custGeom>
              <a:avLst/>
              <a:gdLst>
                <a:gd name="T0" fmla="*/ 411 w 822"/>
                <a:gd name="T1" fmla="*/ 197 h 822"/>
                <a:gd name="T2" fmla="*/ 337 w 822"/>
                <a:gd name="T3" fmla="*/ 204 h 822"/>
                <a:gd name="T4" fmla="*/ 268 w 822"/>
                <a:gd name="T5" fmla="*/ 223 h 822"/>
                <a:gd name="T6" fmla="*/ 204 w 822"/>
                <a:gd name="T7" fmla="*/ 253 h 822"/>
                <a:gd name="T8" fmla="*/ 147 w 822"/>
                <a:gd name="T9" fmla="*/ 294 h 822"/>
                <a:gd name="T10" fmla="*/ 97 w 822"/>
                <a:gd name="T11" fmla="*/ 343 h 822"/>
                <a:gd name="T12" fmla="*/ 57 w 822"/>
                <a:gd name="T13" fmla="*/ 401 h 822"/>
                <a:gd name="T14" fmla="*/ 26 w 822"/>
                <a:gd name="T15" fmla="*/ 465 h 822"/>
                <a:gd name="T16" fmla="*/ 7 w 822"/>
                <a:gd name="T17" fmla="*/ 534 h 822"/>
                <a:gd name="T18" fmla="*/ 0 w 822"/>
                <a:gd name="T19" fmla="*/ 608 h 822"/>
                <a:gd name="T20" fmla="*/ 7 w 822"/>
                <a:gd name="T21" fmla="*/ 682 h 822"/>
                <a:gd name="T22" fmla="*/ 26 w 822"/>
                <a:gd name="T23" fmla="*/ 751 h 822"/>
                <a:gd name="T24" fmla="*/ 57 w 822"/>
                <a:gd name="T25" fmla="*/ 815 h 822"/>
                <a:gd name="T26" fmla="*/ 97 w 822"/>
                <a:gd name="T27" fmla="*/ 873 h 822"/>
                <a:gd name="T28" fmla="*/ 147 w 822"/>
                <a:gd name="T29" fmla="*/ 922 h 822"/>
                <a:gd name="T30" fmla="*/ 204 w 822"/>
                <a:gd name="T31" fmla="*/ 963 h 822"/>
                <a:gd name="T32" fmla="*/ 268 w 822"/>
                <a:gd name="T33" fmla="*/ 993 h 822"/>
                <a:gd name="T34" fmla="*/ 337 w 822"/>
                <a:gd name="T35" fmla="*/ 1012 h 822"/>
                <a:gd name="T36" fmla="*/ 411 w 822"/>
                <a:gd name="T37" fmla="*/ 1019 h 822"/>
                <a:gd name="T38" fmla="*/ 485 w 822"/>
                <a:gd name="T39" fmla="*/ 1012 h 822"/>
                <a:gd name="T40" fmla="*/ 555 w 822"/>
                <a:gd name="T41" fmla="*/ 993 h 822"/>
                <a:gd name="T42" fmla="*/ 619 w 822"/>
                <a:gd name="T43" fmla="*/ 963 h 822"/>
                <a:gd name="T44" fmla="*/ 676 w 822"/>
                <a:gd name="T45" fmla="*/ 922 h 822"/>
                <a:gd name="T46" fmla="*/ 725 w 822"/>
                <a:gd name="T47" fmla="*/ 873 h 822"/>
                <a:gd name="T48" fmla="*/ 766 w 822"/>
                <a:gd name="T49" fmla="*/ 815 h 822"/>
                <a:gd name="T50" fmla="*/ 796 w 822"/>
                <a:gd name="T51" fmla="*/ 751 h 822"/>
                <a:gd name="T52" fmla="*/ 815 w 822"/>
                <a:gd name="T53" fmla="*/ 682 h 822"/>
                <a:gd name="T54" fmla="*/ 822 w 822"/>
                <a:gd name="T55" fmla="*/ 608 h 822"/>
                <a:gd name="T56" fmla="*/ 815 w 822"/>
                <a:gd name="T57" fmla="*/ 534 h 822"/>
                <a:gd name="T58" fmla="*/ 796 w 822"/>
                <a:gd name="T59" fmla="*/ 465 h 822"/>
                <a:gd name="T60" fmla="*/ 766 w 822"/>
                <a:gd name="T61" fmla="*/ 401 h 822"/>
                <a:gd name="T62" fmla="*/ 725 w 822"/>
                <a:gd name="T63" fmla="*/ 343 h 822"/>
                <a:gd name="T64" fmla="*/ 676 w 822"/>
                <a:gd name="T65" fmla="*/ 294 h 822"/>
                <a:gd name="T66" fmla="*/ 619 w 822"/>
                <a:gd name="T67" fmla="*/ 253 h 822"/>
                <a:gd name="T68" fmla="*/ 555 w 822"/>
                <a:gd name="T69" fmla="*/ 223 h 822"/>
                <a:gd name="T70" fmla="*/ 485 w 822"/>
                <a:gd name="T71" fmla="*/ 204 h 822"/>
                <a:gd name="T72" fmla="*/ 411 w 822"/>
                <a:gd name="T73" fmla="*/ 197 h 8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22" h="822">
                  <a:moveTo>
                    <a:pt x="411" y="0"/>
                  </a:moveTo>
                  <a:lnTo>
                    <a:pt x="337" y="7"/>
                  </a:lnTo>
                  <a:lnTo>
                    <a:pt x="268" y="26"/>
                  </a:lnTo>
                  <a:lnTo>
                    <a:pt x="204" y="56"/>
                  </a:lnTo>
                  <a:lnTo>
                    <a:pt x="147" y="97"/>
                  </a:lnTo>
                  <a:lnTo>
                    <a:pt x="97" y="146"/>
                  </a:lnTo>
                  <a:lnTo>
                    <a:pt x="57" y="204"/>
                  </a:lnTo>
                  <a:lnTo>
                    <a:pt x="26" y="268"/>
                  </a:lnTo>
                  <a:lnTo>
                    <a:pt x="7" y="337"/>
                  </a:lnTo>
                  <a:lnTo>
                    <a:pt x="0" y="411"/>
                  </a:lnTo>
                  <a:lnTo>
                    <a:pt x="7" y="485"/>
                  </a:lnTo>
                  <a:lnTo>
                    <a:pt x="26" y="554"/>
                  </a:lnTo>
                  <a:lnTo>
                    <a:pt x="57" y="618"/>
                  </a:lnTo>
                  <a:lnTo>
                    <a:pt x="97" y="676"/>
                  </a:lnTo>
                  <a:lnTo>
                    <a:pt x="147" y="725"/>
                  </a:lnTo>
                  <a:lnTo>
                    <a:pt x="204" y="766"/>
                  </a:lnTo>
                  <a:lnTo>
                    <a:pt x="268" y="796"/>
                  </a:lnTo>
                  <a:lnTo>
                    <a:pt x="337" y="815"/>
                  </a:lnTo>
                  <a:lnTo>
                    <a:pt x="411" y="822"/>
                  </a:lnTo>
                  <a:lnTo>
                    <a:pt x="485" y="815"/>
                  </a:lnTo>
                  <a:lnTo>
                    <a:pt x="555" y="796"/>
                  </a:lnTo>
                  <a:lnTo>
                    <a:pt x="619" y="766"/>
                  </a:lnTo>
                  <a:lnTo>
                    <a:pt x="676" y="725"/>
                  </a:lnTo>
                  <a:lnTo>
                    <a:pt x="725" y="676"/>
                  </a:lnTo>
                  <a:lnTo>
                    <a:pt x="766" y="618"/>
                  </a:lnTo>
                  <a:lnTo>
                    <a:pt x="796" y="554"/>
                  </a:lnTo>
                  <a:lnTo>
                    <a:pt x="815" y="485"/>
                  </a:lnTo>
                  <a:lnTo>
                    <a:pt x="822" y="411"/>
                  </a:lnTo>
                  <a:lnTo>
                    <a:pt x="815" y="337"/>
                  </a:lnTo>
                  <a:lnTo>
                    <a:pt x="796" y="268"/>
                  </a:lnTo>
                  <a:lnTo>
                    <a:pt x="766" y="204"/>
                  </a:lnTo>
                  <a:lnTo>
                    <a:pt x="725" y="146"/>
                  </a:lnTo>
                  <a:lnTo>
                    <a:pt x="676" y="97"/>
                  </a:lnTo>
                  <a:lnTo>
                    <a:pt x="619" y="56"/>
                  </a:lnTo>
                  <a:lnTo>
                    <a:pt x="555" y="26"/>
                  </a:lnTo>
                  <a:lnTo>
                    <a:pt x="485" y="7"/>
                  </a:lnTo>
                  <a:lnTo>
                    <a:pt x="411" y="0"/>
                  </a:ln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0" name="Picture 20">
              <a:extLst>
                <a:ext uri="{FF2B5EF4-FFF2-40B4-BE49-F238E27FC236}">
                  <a16:creationId xmlns:a16="http://schemas.microsoft.com/office/drawing/2014/main" id="{246C4C84-C0AD-48D7-B17D-82EF75E791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2" y="1019"/>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2">
            <a:extLst>
              <a:ext uri="{FF2B5EF4-FFF2-40B4-BE49-F238E27FC236}">
                <a16:creationId xmlns:a16="http://schemas.microsoft.com/office/drawing/2014/main" id="{6C27C23A-4710-4585-B0F5-8CE6686124B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3738" y="6027738"/>
            <a:ext cx="14573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3A3CC6D5-9A20-44A7-9B85-3D388EA921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43468-E1E2-464A-BC55-37F799FFF27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0FEB7425-3CCE-4949-BB19-BF2C7B1B6FD5}"/>
              </a:ext>
            </a:extLst>
          </p:cNvPr>
          <p:cNvSpPr>
            <a:spLocks noGrp="1"/>
          </p:cNvSpPr>
          <p:nvPr>
            <p:ph type="dt" sz="half" idx="10"/>
          </p:nvPr>
        </p:nvSpPr>
        <p:spPr/>
        <p:txBody>
          <a:bodyPr/>
          <a:lstStyle>
            <a:lvl1pPr>
              <a:defRPr/>
            </a:lvl1pPr>
          </a:lstStyle>
          <a:p>
            <a:pPr>
              <a:defRPr/>
            </a:pPr>
            <a:fld id="{EA12CB69-1530-4EB4-AF76-545EBF8B9B58}" type="datetimeFigureOut">
              <a:rPr lang="en-US"/>
              <a:pPr>
                <a:defRPr/>
              </a:pPr>
              <a:t>11/7/2017</a:t>
            </a:fld>
            <a:endParaRPr lang="en-US"/>
          </a:p>
        </p:txBody>
      </p:sp>
      <p:sp>
        <p:nvSpPr>
          <p:cNvPr id="13" name="Footer Placeholder 4">
            <a:extLst>
              <a:ext uri="{FF2B5EF4-FFF2-40B4-BE49-F238E27FC236}">
                <a16:creationId xmlns:a16="http://schemas.microsoft.com/office/drawing/2014/main" id="{0D875714-E68D-4C6E-880D-9CFBE8D4436C}"/>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5">
            <a:extLst>
              <a:ext uri="{FF2B5EF4-FFF2-40B4-BE49-F238E27FC236}">
                <a16:creationId xmlns:a16="http://schemas.microsoft.com/office/drawing/2014/main" id="{FEF9716B-02AC-4275-980C-0C0E5117C9C0}"/>
              </a:ext>
            </a:extLst>
          </p:cNvPr>
          <p:cNvSpPr>
            <a:spLocks noGrp="1"/>
          </p:cNvSpPr>
          <p:nvPr>
            <p:ph type="sldNum" sz="quarter" idx="12"/>
          </p:nvPr>
        </p:nvSpPr>
        <p:spPr/>
        <p:txBody>
          <a:bodyPr/>
          <a:lstStyle>
            <a:lvl1pPr>
              <a:defRPr/>
            </a:lvl1pPr>
          </a:lstStyle>
          <a:p>
            <a:pPr>
              <a:defRPr/>
            </a:pPr>
            <a:fld id="{7455D94A-C35F-4C0C-A97B-865B947F756A}" type="slidenum">
              <a:rPr lang="en-US"/>
              <a:pPr>
                <a:defRPr/>
              </a:pPr>
              <a:t>‹#›</a:t>
            </a:fld>
            <a:endParaRPr lang="en-US"/>
          </a:p>
        </p:txBody>
      </p:sp>
    </p:spTree>
    <p:extLst>
      <p:ext uri="{BB962C8B-B14F-4D97-AF65-F5344CB8AC3E}">
        <p14:creationId xmlns:p14="http://schemas.microsoft.com/office/powerpoint/2010/main" val="47085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6BF5AB-206F-4001-8263-A980310945A5}"/>
              </a:ext>
            </a:extLst>
          </p:cNvPr>
          <p:cNvSpPr/>
          <p:nvPr userDrawn="1"/>
        </p:nvSpPr>
        <p:spPr>
          <a:xfrm>
            <a:off x="0" y="0"/>
            <a:ext cx="12192000" cy="300038"/>
          </a:xfrm>
          <a:prstGeom prst="rect">
            <a:avLst/>
          </a:prstGeom>
          <a:solidFill>
            <a:srgbClr val="44C4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2" descr="C:\Users\User\Desktop\2017_PRISTATYMAI\Paveiksliukai_pranesimams\Tematika_2-1.jpg">
            <a:extLst>
              <a:ext uri="{FF2B5EF4-FFF2-40B4-BE49-F238E27FC236}">
                <a16:creationId xmlns:a16="http://schemas.microsoft.com/office/drawing/2014/main" id="{D9520827-3712-4516-8371-F8AAE026CA0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58275" y="4751388"/>
            <a:ext cx="3133725"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6">
            <a:extLst>
              <a:ext uri="{FF2B5EF4-FFF2-40B4-BE49-F238E27FC236}">
                <a16:creationId xmlns:a16="http://schemas.microsoft.com/office/drawing/2014/main" id="{CCAF78DD-8DDA-4B0E-8506-FAFC415F81FE}"/>
              </a:ext>
            </a:extLst>
          </p:cNvPr>
          <p:cNvGrpSpPr>
            <a:grpSpLocks/>
          </p:cNvGrpSpPr>
          <p:nvPr userDrawn="1"/>
        </p:nvGrpSpPr>
        <p:grpSpPr bwMode="auto">
          <a:xfrm>
            <a:off x="20638" y="5799138"/>
            <a:ext cx="588962" cy="1023937"/>
            <a:chOff x="3572" y="197"/>
            <a:chExt cx="928" cy="1614"/>
          </a:xfrm>
        </p:grpSpPr>
        <p:sp>
          <p:nvSpPr>
            <p:cNvPr id="7" name="Freeform 197">
              <a:extLst>
                <a:ext uri="{FF2B5EF4-FFF2-40B4-BE49-F238E27FC236}">
                  <a16:creationId xmlns:a16="http://schemas.microsoft.com/office/drawing/2014/main" id="{5DFFD963-3BDA-4F85-AE6A-3D5D840F2010}"/>
                </a:ext>
              </a:extLst>
            </p:cNvPr>
            <p:cNvSpPr>
              <a:spLocks/>
            </p:cNvSpPr>
            <p:nvPr userDrawn="1"/>
          </p:nvSpPr>
          <p:spPr bwMode="auto">
            <a:xfrm>
              <a:off x="4015" y="612"/>
              <a:ext cx="112" cy="1199"/>
            </a:xfrm>
            <a:custGeom>
              <a:avLst/>
              <a:gdLst>
                <a:gd name="T0" fmla="*/ 32 w 112"/>
                <a:gd name="T1" fmla="*/ 612 h 1199"/>
                <a:gd name="T2" fmla="*/ 0 w 112"/>
                <a:gd name="T3" fmla="*/ 1809 h 1199"/>
                <a:gd name="T4" fmla="*/ 79 w 112"/>
                <a:gd name="T5" fmla="*/ 1811 h 1199"/>
                <a:gd name="T6" fmla="*/ 111 w 112"/>
                <a:gd name="T7" fmla="*/ 614 h 1199"/>
                <a:gd name="T8" fmla="*/ 32 w 112"/>
                <a:gd name="T9" fmla="*/ 612 h 1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1199">
                  <a:moveTo>
                    <a:pt x="32" y="0"/>
                  </a:moveTo>
                  <a:lnTo>
                    <a:pt x="0" y="1197"/>
                  </a:lnTo>
                  <a:lnTo>
                    <a:pt x="79" y="1199"/>
                  </a:lnTo>
                  <a:lnTo>
                    <a:pt x="111" y="2"/>
                  </a:lnTo>
                  <a:lnTo>
                    <a:pt x="3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96">
              <a:extLst>
                <a:ext uri="{FF2B5EF4-FFF2-40B4-BE49-F238E27FC236}">
                  <a16:creationId xmlns:a16="http://schemas.microsoft.com/office/drawing/2014/main" id="{6416802B-0B80-4947-964A-200EE1C05ADD}"/>
                </a:ext>
              </a:extLst>
            </p:cNvPr>
            <p:cNvSpPr>
              <a:spLocks/>
            </p:cNvSpPr>
            <p:nvPr userDrawn="1"/>
          </p:nvSpPr>
          <p:spPr bwMode="auto">
            <a:xfrm>
              <a:off x="3745" y="1172"/>
              <a:ext cx="367" cy="405"/>
            </a:xfrm>
            <a:custGeom>
              <a:avLst/>
              <a:gdLst>
                <a:gd name="T0" fmla="*/ 60 w 367"/>
                <a:gd name="T1" fmla="*/ 1172 h 405"/>
                <a:gd name="T2" fmla="*/ 0 w 367"/>
                <a:gd name="T3" fmla="*/ 1223 h 405"/>
                <a:gd name="T4" fmla="*/ 307 w 367"/>
                <a:gd name="T5" fmla="*/ 1576 h 405"/>
                <a:gd name="T6" fmla="*/ 367 w 367"/>
                <a:gd name="T7" fmla="*/ 1524 h 405"/>
                <a:gd name="T8" fmla="*/ 60 w 367"/>
                <a:gd name="T9" fmla="*/ 1172 h 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7" h="405">
                  <a:moveTo>
                    <a:pt x="60" y="0"/>
                  </a:moveTo>
                  <a:lnTo>
                    <a:pt x="0" y="51"/>
                  </a:lnTo>
                  <a:lnTo>
                    <a:pt x="307" y="404"/>
                  </a:lnTo>
                  <a:lnTo>
                    <a:pt x="367" y="352"/>
                  </a:lnTo>
                  <a:lnTo>
                    <a:pt x="6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95">
              <a:extLst>
                <a:ext uri="{FF2B5EF4-FFF2-40B4-BE49-F238E27FC236}">
                  <a16:creationId xmlns:a16="http://schemas.microsoft.com/office/drawing/2014/main" id="{5FC7F9F9-DA8F-47D2-915E-5C3F88794687}"/>
                </a:ext>
              </a:extLst>
            </p:cNvPr>
            <p:cNvSpPr>
              <a:spLocks/>
            </p:cNvSpPr>
            <p:nvPr userDrawn="1"/>
          </p:nvSpPr>
          <p:spPr bwMode="auto">
            <a:xfrm>
              <a:off x="3678" y="197"/>
              <a:ext cx="822" cy="822"/>
            </a:xfrm>
            <a:custGeom>
              <a:avLst/>
              <a:gdLst>
                <a:gd name="T0" fmla="*/ 411 w 822"/>
                <a:gd name="T1" fmla="*/ 197 h 822"/>
                <a:gd name="T2" fmla="*/ 337 w 822"/>
                <a:gd name="T3" fmla="*/ 204 h 822"/>
                <a:gd name="T4" fmla="*/ 268 w 822"/>
                <a:gd name="T5" fmla="*/ 223 h 822"/>
                <a:gd name="T6" fmla="*/ 204 w 822"/>
                <a:gd name="T7" fmla="*/ 253 h 822"/>
                <a:gd name="T8" fmla="*/ 147 w 822"/>
                <a:gd name="T9" fmla="*/ 294 h 822"/>
                <a:gd name="T10" fmla="*/ 97 w 822"/>
                <a:gd name="T11" fmla="*/ 343 h 822"/>
                <a:gd name="T12" fmla="*/ 57 w 822"/>
                <a:gd name="T13" fmla="*/ 401 h 822"/>
                <a:gd name="T14" fmla="*/ 26 w 822"/>
                <a:gd name="T15" fmla="*/ 465 h 822"/>
                <a:gd name="T16" fmla="*/ 7 w 822"/>
                <a:gd name="T17" fmla="*/ 534 h 822"/>
                <a:gd name="T18" fmla="*/ 0 w 822"/>
                <a:gd name="T19" fmla="*/ 608 h 822"/>
                <a:gd name="T20" fmla="*/ 7 w 822"/>
                <a:gd name="T21" fmla="*/ 682 h 822"/>
                <a:gd name="T22" fmla="*/ 26 w 822"/>
                <a:gd name="T23" fmla="*/ 751 h 822"/>
                <a:gd name="T24" fmla="*/ 57 w 822"/>
                <a:gd name="T25" fmla="*/ 815 h 822"/>
                <a:gd name="T26" fmla="*/ 97 w 822"/>
                <a:gd name="T27" fmla="*/ 873 h 822"/>
                <a:gd name="T28" fmla="*/ 147 w 822"/>
                <a:gd name="T29" fmla="*/ 922 h 822"/>
                <a:gd name="T30" fmla="*/ 204 w 822"/>
                <a:gd name="T31" fmla="*/ 963 h 822"/>
                <a:gd name="T32" fmla="*/ 268 w 822"/>
                <a:gd name="T33" fmla="*/ 993 h 822"/>
                <a:gd name="T34" fmla="*/ 337 w 822"/>
                <a:gd name="T35" fmla="*/ 1012 h 822"/>
                <a:gd name="T36" fmla="*/ 411 w 822"/>
                <a:gd name="T37" fmla="*/ 1019 h 822"/>
                <a:gd name="T38" fmla="*/ 485 w 822"/>
                <a:gd name="T39" fmla="*/ 1012 h 822"/>
                <a:gd name="T40" fmla="*/ 555 w 822"/>
                <a:gd name="T41" fmla="*/ 993 h 822"/>
                <a:gd name="T42" fmla="*/ 619 w 822"/>
                <a:gd name="T43" fmla="*/ 963 h 822"/>
                <a:gd name="T44" fmla="*/ 676 w 822"/>
                <a:gd name="T45" fmla="*/ 922 h 822"/>
                <a:gd name="T46" fmla="*/ 725 w 822"/>
                <a:gd name="T47" fmla="*/ 873 h 822"/>
                <a:gd name="T48" fmla="*/ 766 w 822"/>
                <a:gd name="T49" fmla="*/ 815 h 822"/>
                <a:gd name="T50" fmla="*/ 796 w 822"/>
                <a:gd name="T51" fmla="*/ 751 h 822"/>
                <a:gd name="T52" fmla="*/ 815 w 822"/>
                <a:gd name="T53" fmla="*/ 682 h 822"/>
                <a:gd name="T54" fmla="*/ 822 w 822"/>
                <a:gd name="T55" fmla="*/ 608 h 822"/>
                <a:gd name="T56" fmla="*/ 815 w 822"/>
                <a:gd name="T57" fmla="*/ 534 h 822"/>
                <a:gd name="T58" fmla="*/ 796 w 822"/>
                <a:gd name="T59" fmla="*/ 465 h 822"/>
                <a:gd name="T60" fmla="*/ 766 w 822"/>
                <a:gd name="T61" fmla="*/ 401 h 822"/>
                <a:gd name="T62" fmla="*/ 725 w 822"/>
                <a:gd name="T63" fmla="*/ 343 h 822"/>
                <a:gd name="T64" fmla="*/ 676 w 822"/>
                <a:gd name="T65" fmla="*/ 294 h 822"/>
                <a:gd name="T66" fmla="*/ 619 w 822"/>
                <a:gd name="T67" fmla="*/ 253 h 822"/>
                <a:gd name="T68" fmla="*/ 555 w 822"/>
                <a:gd name="T69" fmla="*/ 223 h 822"/>
                <a:gd name="T70" fmla="*/ 485 w 822"/>
                <a:gd name="T71" fmla="*/ 204 h 822"/>
                <a:gd name="T72" fmla="*/ 411 w 822"/>
                <a:gd name="T73" fmla="*/ 197 h 8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22" h="822">
                  <a:moveTo>
                    <a:pt x="411" y="0"/>
                  </a:moveTo>
                  <a:lnTo>
                    <a:pt x="337" y="7"/>
                  </a:lnTo>
                  <a:lnTo>
                    <a:pt x="268" y="26"/>
                  </a:lnTo>
                  <a:lnTo>
                    <a:pt x="204" y="56"/>
                  </a:lnTo>
                  <a:lnTo>
                    <a:pt x="147" y="97"/>
                  </a:lnTo>
                  <a:lnTo>
                    <a:pt x="97" y="146"/>
                  </a:lnTo>
                  <a:lnTo>
                    <a:pt x="57" y="204"/>
                  </a:lnTo>
                  <a:lnTo>
                    <a:pt x="26" y="268"/>
                  </a:lnTo>
                  <a:lnTo>
                    <a:pt x="7" y="337"/>
                  </a:lnTo>
                  <a:lnTo>
                    <a:pt x="0" y="411"/>
                  </a:lnTo>
                  <a:lnTo>
                    <a:pt x="7" y="485"/>
                  </a:lnTo>
                  <a:lnTo>
                    <a:pt x="26" y="554"/>
                  </a:lnTo>
                  <a:lnTo>
                    <a:pt x="57" y="618"/>
                  </a:lnTo>
                  <a:lnTo>
                    <a:pt x="97" y="676"/>
                  </a:lnTo>
                  <a:lnTo>
                    <a:pt x="147" y="725"/>
                  </a:lnTo>
                  <a:lnTo>
                    <a:pt x="204" y="766"/>
                  </a:lnTo>
                  <a:lnTo>
                    <a:pt x="268" y="796"/>
                  </a:lnTo>
                  <a:lnTo>
                    <a:pt x="337" y="815"/>
                  </a:lnTo>
                  <a:lnTo>
                    <a:pt x="411" y="822"/>
                  </a:lnTo>
                  <a:lnTo>
                    <a:pt x="485" y="815"/>
                  </a:lnTo>
                  <a:lnTo>
                    <a:pt x="555" y="796"/>
                  </a:lnTo>
                  <a:lnTo>
                    <a:pt x="619" y="766"/>
                  </a:lnTo>
                  <a:lnTo>
                    <a:pt x="676" y="725"/>
                  </a:lnTo>
                  <a:lnTo>
                    <a:pt x="725" y="676"/>
                  </a:lnTo>
                  <a:lnTo>
                    <a:pt x="766" y="618"/>
                  </a:lnTo>
                  <a:lnTo>
                    <a:pt x="796" y="554"/>
                  </a:lnTo>
                  <a:lnTo>
                    <a:pt x="815" y="485"/>
                  </a:lnTo>
                  <a:lnTo>
                    <a:pt x="822" y="411"/>
                  </a:lnTo>
                  <a:lnTo>
                    <a:pt x="815" y="337"/>
                  </a:lnTo>
                  <a:lnTo>
                    <a:pt x="796" y="268"/>
                  </a:lnTo>
                  <a:lnTo>
                    <a:pt x="766" y="204"/>
                  </a:lnTo>
                  <a:lnTo>
                    <a:pt x="725" y="146"/>
                  </a:lnTo>
                  <a:lnTo>
                    <a:pt x="676" y="97"/>
                  </a:lnTo>
                  <a:lnTo>
                    <a:pt x="619" y="56"/>
                  </a:lnTo>
                  <a:lnTo>
                    <a:pt x="555" y="26"/>
                  </a:lnTo>
                  <a:lnTo>
                    <a:pt x="485" y="7"/>
                  </a:lnTo>
                  <a:lnTo>
                    <a:pt x="411" y="0"/>
                  </a:ln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0" name="Picture 20">
              <a:extLst>
                <a:ext uri="{FF2B5EF4-FFF2-40B4-BE49-F238E27FC236}">
                  <a16:creationId xmlns:a16="http://schemas.microsoft.com/office/drawing/2014/main" id="{6DCD6866-3890-4D11-AD27-A47A4297894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2" y="1019"/>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2">
            <a:extLst>
              <a:ext uri="{FF2B5EF4-FFF2-40B4-BE49-F238E27FC236}">
                <a16:creationId xmlns:a16="http://schemas.microsoft.com/office/drawing/2014/main" id="{D0B84643-D79D-479B-B451-8EB772D366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3738" y="6027738"/>
            <a:ext cx="14573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20E68D25-12D8-4D61-AA0D-029F8F021F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B2E370-D88A-4A70-A856-DFF3628CEA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Date Placeholder 3">
            <a:extLst>
              <a:ext uri="{FF2B5EF4-FFF2-40B4-BE49-F238E27FC236}">
                <a16:creationId xmlns:a16="http://schemas.microsoft.com/office/drawing/2014/main" id="{21ED5771-DE5C-4179-BEA5-D6B4BF4EF576}"/>
              </a:ext>
            </a:extLst>
          </p:cNvPr>
          <p:cNvSpPr>
            <a:spLocks noGrp="1"/>
          </p:cNvSpPr>
          <p:nvPr>
            <p:ph type="dt" sz="half" idx="10"/>
          </p:nvPr>
        </p:nvSpPr>
        <p:spPr/>
        <p:txBody>
          <a:bodyPr/>
          <a:lstStyle>
            <a:lvl1pPr>
              <a:defRPr/>
            </a:lvl1pPr>
          </a:lstStyle>
          <a:p>
            <a:pPr>
              <a:defRPr/>
            </a:pPr>
            <a:fld id="{835C3B60-DA2C-47E9-AA67-12D9040E3765}" type="datetimeFigureOut">
              <a:rPr lang="en-US"/>
              <a:pPr>
                <a:defRPr/>
              </a:pPr>
              <a:t>11/7/2017</a:t>
            </a:fld>
            <a:endParaRPr lang="en-US"/>
          </a:p>
        </p:txBody>
      </p:sp>
      <p:sp>
        <p:nvSpPr>
          <p:cNvPr id="13" name="Footer Placeholder 4">
            <a:extLst>
              <a:ext uri="{FF2B5EF4-FFF2-40B4-BE49-F238E27FC236}">
                <a16:creationId xmlns:a16="http://schemas.microsoft.com/office/drawing/2014/main" id="{8729FDAD-E5AB-4D14-A93C-AB15F342F6E9}"/>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5">
            <a:extLst>
              <a:ext uri="{FF2B5EF4-FFF2-40B4-BE49-F238E27FC236}">
                <a16:creationId xmlns:a16="http://schemas.microsoft.com/office/drawing/2014/main" id="{17C61913-699F-4DE0-9F19-EE3928DE4EDC}"/>
              </a:ext>
            </a:extLst>
          </p:cNvPr>
          <p:cNvSpPr>
            <a:spLocks noGrp="1"/>
          </p:cNvSpPr>
          <p:nvPr>
            <p:ph type="sldNum" sz="quarter" idx="12"/>
          </p:nvPr>
        </p:nvSpPr>
        <p:spPr/>
        <p:txBody>
          <a:bodyPr/>
          <a:lstStyle>
            <a:lvl1pPr>
              <a:defRPr/>
            </a:lvl1pPr>
          </a:lstStyle>
          <a:p>
            <a:pPr>
              <a:defRPr/>
            </a:pPr>
            <a:fld id="{C688EDD4-E4AF-4109-B246-92882C3C8447}" type="slidenum">
              <a:rPr lang="en-US"/>
              <a:pPr>
                <a:defRPr/>
              </a:pPr>
              <a:t>‹#›</a:t>
            </a:fld>
            <a:endParaRPr lang="en-US"/>
          </a:p>
        </p:txBody>
      </p:sp>
    </p:spTree>
    <p:extLst>
      <p:ext uri="{BB962C8B-B14F-4D97-AF65-F5344CB8AC3E}">
        <p14:creationId xmlns:p14="http://schemas.microsoft.com/office/powerpoint/2010/main" val="354566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E1E4A0-D58C-416C-973A-11AB965FFBF0}"/>
              </a:ext>
            </a:extLst>
          </p:cNvPr>
          <p:cNvSpPr/>
          <p:nvPr userDrawn="1"/>
        </p:nvSpPr>
        <p:spPr>
          <a:xfrm>
            <a:off x="0" y="0"/>
            <a:ext cx="12192000" cy="300038"/>
          </a:xfrm>
          <a:prstGeom prst="rect">
            <a:avLst/>
          </a:prstGeom>
          <a:solidFill>
            <a:srgbClr val="44C4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2" descr="C:\Users\User\Desktop\2017_PRISTATYMAI\Paveiksliukai_pranesimams\Tematika_2-1.jpg">
            <a:extLst>
              <a:ext uri="{FF2B5EF4-FFF2-40B4-BE49-F238E27FC236}">
                <a16:creationId xmlns:a16="http://schemas.microsoft.com/office/drawing/2014/main" id="{C09330AF-0186-4CA3-A962-64F3D937D2D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58275" y="4751388"/>
            <a:ext cx="3133725"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6">
            <a:extLst>
              <a:ext uri="{FF2B5EF4-FFF2-40B4-BE49-F238E27FC236}">
                <a16:creationId xmlns:a16="http://schemas.microsoft.com/office/drawing/2014/main" id="{75B11D87-134A-4DB0-B7C2-D53437644721}"/>
              </a:ext>
            </a:extLst>
          </p:cNvPr>
          <p:cNvGrpSpPr>
            <a:grpSpLocks/>
          </p:cNvGrpSpPr>
          <p:nvPr userDrawn="1"/>
        </p:nvGrpSpPr>
        <p:grpSpPr bwMode="auto">
          <a:xfrm>
            <a:off x="20638" y="5799138"/>
            <a:ext cx="588962" cy="1023937"/>
            <a:chOff x="3572" y="197"/>
            <a:chExt cx="928" cy="1614"/>
          </a:xfrm>
        </p:grpSpPr>
        <p:sp>
          <p:nvSpPr>
            <p:cNvPr id="8" name="Freeform 197">
              <a:extLst>
                <a:ext uri="{FF2B5EF4-FFF2-40B4-BE49-F238E27FC236}">
                  <a16:creationId xmlns:a16="http://schemas.microsoft.com/office/drawing/2014/main" id="{7726CE0A-5559-4AF0-9E3D-2D68EDBD28A1}"/>
                </a:ext>
              </a:extLst>
            </p:cNvPr>
            <p:cNvSpPr>
              <a:spLocks/>
            </p:cNvSpPr>
            <p:nvPr userDrawn="1"/>
          </p:nvSpPr>
          <p:spPr bwMode="auto">
            <a:xfrm>
              <a:off x="4015" y="612"/>
              <a:ext cx="112" cy="1199"/>
            </a:xfrm>
            <a:custGeom>
              <a:avLst/>
              <a:gdLst>
                <a:gd name="T0" fmla="*/ 32 w 112"/>
                <a:gd name="T1" fmla="*/ 612 h 1199"/>
                <a:gd name="T2" fmla="*/ 0 w 112"/>
                <a:gd name="T3" fmla="*/ 1809 h 1199"/>
                <a:gd name="T4" fmla="*/ 79 w 112"/>
                <a:gd name="T5" fmla="*/ 1811 h 1199"/>
                <a:gd name="T6" fmla="*/ 111 w 112"/>
                <a:gd name="T7" fmla="*/ 614 h 1199"/>
                <a:gd name="T8" fmla="*/ 32 w 112"/>
                <a:gd name="T9" fmla="*/ 612 h 1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1199">
                  <a:moveTo>
                    <a:pt x="32" y="0"/>
                  </a:moveTo>
                  <a:lnTo>
                    <a:pt x="0" y="1197"/>
                  </a:lnTo>
                  <a:lnTo>
                    <a:pt x="79" y="1199"/>
                  </a:lnTo>
                  <a:lnTo>
                    <a:pt x="111" y="2"/>
                  </a:lnTo>
                  <a:lnTo>
                    <a:pt x="3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96">
              <a:extLst>
                <a:ext uri="{FF2B5EF4-FFF2-40B4-BE49-F238E27FC236}">
                  <a16:creationId xmlns:a16="http://schemas.microsoft.com/office/drawing/2014/main" id="{DEC9A05E-BA90-4FC2-AABB-B9DEAC7150B1}"/>
                </a:ext>
              </a:extLst>
            </p:cNvPr>
            <p:cNvSpPr>
              <a:spLocks/>
            </p:cNvSpPr>
            <p:nvPr userDrawn="1"/>
          </p:nvSpPr>
          <p:spPr bwMode="auto">
            <a:xfrm>
              <a:off x="3745" y="1172"/>
              <a:ext cx="367" cy="405"/>
            </a:xfrm>
            <a:custGeom>
              <a:avLst/>
              <a:gdLst>
                <a:gd name="T0" fmla="*/ 60 w 367"/>
                <a:gd name="T1" fmla="*/ 1172 h 405"/>
                <a:gd name="T2" fmla="*/ 0 w 367"/>
                <a:gd name="T3" fmla="*/ 1223 h 405"/>
                <a:gd name="T4" fmla="*/ 307 w 367"/>
                <a:gd name="T5" fmla="*/ 1576 h 405"/>
                <a:gd name="T6" fmla="*/ 367 w 367"/>
                <a:gd name="T7" fmla="*/ 1524 h 405"/>
                <a:gd name="T8" fmla="*/ 60 w 367"/>
                <a:gd name="T9" fmla="*/ 1172 h 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7" h="405">
                  <a:moveTo>
                    <a:pt x="60" y="0"/>
                  </a:moveTo>
                  <a:lnTo>
                    <a:pt x="0" y="51"/>
                  </a:lnTo>
                  <a:lnTo>
                    <a:pt x="307" y="404"/>
                  </a:lnTo>
                  <a:lnTo>
                    <a:pt x="367" y="352"/>
                  </a:lnTo>
                  <a:lnTo>
                    <a:pt x="6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95">
              <a:extLst>
                <a:ext uri="{FF2B5EF4-FFF2-40B4-BE49-F238E27FC236}">
                  <a16:creationId xmlns:a16="http://schemas.microsoft.com/office/drawing/2014/main" id="{5178800D-4CE6-4DA8-AD6B-AB4A577D4A89}"/>
                </a:ext>
              </a:extLst>
            </p:cNvPr>
            <p:cNvSpPr>
              <a:spLocks/>
            </p:cNvSpPr>
            <p:nvPr userDrawn="1"/>
          </p:nvSpPr>
          <p:spPr bwMode="auto">
            <a:xfrm>
              <a:off x="3678" y="197"/>
              <a:ext cx="822" cy="822"/>
            </a:xfrm>
            <a:custGeom>
              <a:avLst/>
              <a:gdLst>
                <a:gd name="T0" fmla="*/ 411 w 822"/>
                <a:gd name="T1" fmla="*/ 197 h 822"/>
                <a:gd name="T2" fmla="*/ 337 w 822"/>
                <a:gd name="T3" fmla="*/ 204 h 822"/>
                <a:gd name="T4" fmla="*/ 268 w 822"/>
                <a:gd name="T5" fmla="*/ 223 h 822"/>
                <a:gd name="T6" fmla="*/ 204 w 822"/>
                <a:gd name="T7" fmla="*/ 253 h 822"/>
                <a:gd name="T8" fmla="*/ 147 w 822"/>
                <a:gd name="T9" fmla="*/ 294 h 822"/>
                <a:gd name="T10" fmla="*/ 97 w 822"/>
                <a:gd name="T11" fmla="*/ 343 h 822"/>
                <a:gd name="T12" fmla="*/ 57 w 822"/>
                <a:gd name="T13" fmla="*/ 401 h 822"/>
                <a:gd name="T14" fmla="*/ 26 w 822"/>
                <a:gd name="T15" fmla="*/ 465 h 822"/>
                <a:gd name="T16" fmla="*/ 7 w 822"/>
                <a:gd name="T17" fmla="*/ 534 h 822"/>
                <a:gd name="T18" fmla="*/ 0 w 822"/>
                <a:gd name="T19" fmla="*/ 608 h 822"/>
                <a:gd name="T20" fmla="*/ 7 w 822"/>
                <a:gd name="T21" fmla="*/ 682 h 822"/>
                <a:gd name="T22" fmla="*/ 26 w 822"/>
                <a:gd name="T23" fmla="*/ 751 h 822"/>
                <a:gd name="T24" fmla="*/ 57 w 822"/>
                <a:gd name="T25" fmla="*/ 815 h 822"/>
                <a:gd name="T26" fmla="*/ 97 w 822"/>
                <a:gd name="T27" fmla="*/ 873 h 822"/>
                <a:gd name="T28" fmla="*/ 147 w 822"/>
                <a:gd name="T29" fmla="*/ 922 h 822"/>
                <a:gd name="T30" fmla="*/ 204 w 822"/>
                <a:gd name="T31" fmla="*/ 963 h 822"/>
                <a:gd name="T32" fmla="*/ 268 w 822"/>
                <a:gd name="T33" fmla="*/ 993 h 822"/>
                <a:gd name="T34" fmla="*/ 337 w 822"/>
                <a:gd name="T35" fmla="*/ 1012 h 822"/>
                <a:gd name="T36" fmla="*/ 411 w 822"/>
                <a:gd name="T37" fmla="*/ 1019 h 822"/>
                <a:gd name="T38" fmla="*/ 485 w 822"/>
                <a:gd name="T39" fmla="*/ 1012 h 822"/>
                <a:gd name="T40" fmla="*/ 555 w 822"/>
                <a:gd name="T41" fmla="*/ 993 h 822"/>
                <a:gd name="T42" fmla="*/ 619 w 822"/>
                <a:gd name="T43" fmla="*/ 963 h 822"/>
                <a:gd name="T44" fmla="*/ 676 w 822"/>
                <a:gd name="T45" fmla="*/ 922 h 822"/>
                <a:gd name="T46" fmla="*/ 725 w 822"/>
                <a:gd name="T47" fmla="*/ 873 h 822"/>
                <a:gd name="T48" fmla="*/ 766 w 822"/>
                <a:gd name="T49" fmla="*/ 815 h 822"/>
                <a:gd name="T50" fmla="*/ 796 w 822"/>
                <a:gd name="T51" fmla="*/ 751 h 822"/>
                <a:gd name="T52" fmla="*/ 815 w 822"/>
                <a:gd name="T53" fmla="*/ 682 h 822"/>
                <a:gd name="T54" fmla="*/ 822 w 822"/>
                <a:gd name="T55" fmla="*/ 608 h 822"/>
                <a:gd name="T56" fmla="*/ 815 w 822"/>
                <a:gd name="T57" fmla="*/ 534 h 822"/>
                <a:gd name="T58" fmla="*/ 796 w 822"/>
                <a:gd name="T59" fmla="*/ 465 h 822"/>
                <a:gd name="T60" fmla="*/ 766 w 822"/>
                <a:gd name="T61" fmla="*/ 401 h 822"/>
                <a:gd name="T62" fmla="*/ 725 w 822"/>
                <a:gd name="T63" fmla="*/ 343 h 822"/>
                <a:gd name="T64" fmla="*/ 676 w 822"/>
                <a:gd name="T65" fmla="*/ 294 h 822"/>
                <a:gd name="T66" fmla="*/ 619 w 822"/>
                <a:gd name="T67" fmla="*/ 253 h 822"/>
                <a:gd name="T68" fmla="*/ 555 w 822"/>
                <a:gd name="T69" fmla="*/ 223 h 822"/>
                <a:gd name="T70" fmla="*/ 485 w 822"/>
                <a:gd name="T71" fmla="*/ 204 h 822"/>
                <a:gd name="T72" fmla="*/ 411 w 822"/>
                <a:gd name="T73" fmla="*/ 197 h 8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22" h="822">
                  <a:moveTo>
                    <a:pt x="411" y="0"/>
                  </a:moveTo>
                  <a:lnTo>
                    <a:pt x="337" y="7"/>
                  </a:lnTo>
                  <a:lnTo>
                    <a:pt x="268" y="26"/>
                  </a:lnTo>
                  <a:lnTo>
                    <a:pt x="204" y="56"/>
                  </a:lnTo>
                  <a:lnTo>
                    <a:pt x="147" y="97"/>
                  </a:lnTo>
                  <a:lnTo>
                    <a:pt x="97" y="146"/>
                  </a:lnTo>
                  <a:lnTo>
                    <a:pt x="57" y="204"/>
                  </a:lnTo>
                  <a:lnTo>
                    <a:pt x="26" y="268"/>
                  </a:lnTo>
                  <a:lnTo>
                    <a:pt x="7" y="337"/>
                  </a:lnTo>
                  <a:lnTo>
                    <a:pt x="0" y="411"/>
                  </a:lnTo>
                  <a:lnTo>
                    <a:pt x="7" y="485"/>
                  </a:lnTo>
                  <a:lnTo>
                    <a:pt x="26" y="554"/>
                  </a:lnTo>
                  <a:lnTo>
                    <a:pt x="57" y="618"/>
                  </a:lnTo>
                  <a:lnTo>
                    <a:pt x="97" y="676"/>
                  </a:lnTo>
                  <a:lnTo>
                    <a:pt x="147" y="725"/>
                  </a:lnTo>
                  <a:lnTo>
                    <a:pt x="204" y="766"/>
                  </a:lnTo>
                  <a:lnTo>
                    <a:pt x="268" y="796"/>
                  </a:lnTo>
                  <a:lnTo>
                    <a:pt x="337" y="815"/>
                  </a:lnTo>
                  <a:lnTo>
                    <a:pt x="411" y="822"/>
                  </a:lnTo>
                  <a:lnTo>
                    <a:pt x="485" y="815"/>
                  </a:lnTo>
                  <a:lnTo>
                    <a:pt x="555" y="796"/>
                  </a:lnTo>
                  <a:lnTo>
                    <a:pt x="619" y="766"/>
                  </a:lnTo>
                  <a:lnTo>
                    <a:pt x="676" y="725"/>
                  </a:lnTo>
                  <a:lnTo>
                    <a:pt x="725" y="676"/>
                  </a:lnTo>
                  <a:lnTo>
                    <a:pt x="766" y="618"/>
                  </a:lnTo>
                  <a:lnTo>
                    <a:pt x="796" y="554"/>
                  </a:lnTo>
                  <a:lnTo>
                    <a:pt x="815" y="485"/>
                  </a:lnTo>
                  <a:lnTo>
                    <a:pt x="822" y="411"/>
                  </a:lnTo>
                  <a:lnTo>
                    <a:pt x="815" y="337"/>
                  </a:lnTo>
                  <a:lnTo>
                    <a:pt x="796" y="268"/>
                  </a:lnTo>
                  <a:lnTo>
                    <a:pt x="766" y="204"/>
                  </a:lnTo>
                  <a:lnTo>
                    <a:pt x="725" y="146"/>
                  </a:lnTo>
                  <a:lnTo>
                    <a:pt x="676" y="97"/>
                  </a:lnTo>
                  <a:lnTo>
                    <a:pt x="619" y="56"/>
                  </a:lnTo>
                  <a:lnTo>
                    <a:pt x="555" y="26"/>
                  </a:lnTo>
                  <a:lnTo>
                    <a:pt x="485" y="7"/>
                  </a:lnTo>
                  <a:lnTo>
                    <a:pt x="411" y="0"/>
                  </a:ln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1" name="Picture 20">
              <a:extLst>
                <a:ext uri="{FF2B5EF4-FFF2-40B4-BE49-F238E27FC236}">
                  <a16:creationId xmlns:a16="http://schemas.microsoft.com/office/drawing/2014/main" id="{64717DAA-0AC7-4FE8-B8ED-8879EF6E801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2" y="1019"/>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2">
            <a:extLst>
              <a:ext uri="{FF2B5EF4-FFF2-40B4-BE49-F238E27FC236}">
                <a16:creationId xmlns:a16="http://schemas.microsoft.com/office/drawing/2014/main" id="{0A6F9845-3FE0-473B-B20C-2D908240FBC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3738" y="6027738"/>
            <a:ext cx="14573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634E41F5-23D8-4B6A-8629-E46DE4907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CECAB6-F4D2-40D8-A46D-1BEB449665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713B1B-B192-4182-B1BC-3C087397AA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4">
            <a:extLst>
              <a:ext uri="{FF2B5EF4-FFF2-40B4-BE49-F238E27FC236}">
                <a16:creationId xmlns:a16="http://schemas.microsoft.com/office/drawing/2014/main" id="{18DA7AD0-585F-4160-8958-C56E3ABA3679}"/>
              </a:ext>
            </a:extLst>
          </p:cNvPr>
          <p:cNvSpPr>
            <a:spLocks noGrp="1"/>
          </p:cNvSpPr>
          <p:nvPr>
            <p:ph type="dt" sz="half" idx="10"/>
          </p:nvPr>
        </p:nvSpPr>
        <p:spPr/>
        <p:txBody>
          <a:bodyPr/>
          <a:lstStyle>
            <a:lvl1pPr>
              <a:defRPr/>
            </a:lvl1pPr>
          </a:lstStyle>
          <a:p>
            <a:pPr>
              <a:defRPr/>
            </a:pPr>
            <a:fld id="{75853D90-3F4B-4353-BC0E-B4A1686D0747}" type="datetimeFigureOut">
              <a:rPr lang="en-US"/>
              <a:pPr>
                <a:defRPr/>
              </a:pPr>
              <a:t>11/7/2017</a:t>
            </a:fld>
            <a:endParaRPr lang="en-US"/>
          </a:p>
        </p:txBody>
      </p:sp>
      <p:sp>
        <p:nvSpPr>
          <p:cNvPr id="14" name="Footer Placeholder 5">
            <a:extLst>
              <a:ext uri="{FF2B5EF4-FFF2-40B4-BE49-F238E27FC236}">
                <a16:creationId xmlns:a16="http://schemas.microsoft.com/office/drawing/2014/main" id="{1B49C8F9-067C-4F34-B272-60AF9050FE43}"/>
              </a:ext>
            </a:extLst>
          </p:cNvPr>
          <p:cNvSpPr>
            <a:spLocks noGrp="1"/>
          </p:cNvSpPr>
          <p:nvPr>
            <p:ph type="ftr" sz="quarter" idx="11"/>
          </p:nvPr>
        </p:nvSpPr>
        <p:spPr/>
        <p:txBody>
          <a:bodyPr/>
          <a:lstStyle>
            <a:lvl1pPr>
              <a:defRPr/>
            </a:lvl1pPr>
          </a:lstStyle>
          <a:p>
            <a:pPr>
              <a:defRPr/>
            </a:pPr>
            <a:endParaRPr lang="en-US"/>
          </a:p>
        </p:txBody>
      </p:sp>
      <p:sp>
        <p:nvSpPr>
          <p:cNvPr id="15" name="Slide Number Placeholder 6">
            <a:extLst>
              <a:ext uri="{FF2B5EF4-FFF2-40B4-BE49-F238E27FC236}">
                <a16:creationId xmlns:a16="http://schemas.microsoft.com/office/drawing/2014/main" id="{9906F9BA-1F92-4BAA-8850-2E689FC2544A}"/>
              </a:ext>
            </a:extLst>
          </p:cNvPr>
          <p:cNvSpPr>
            <a:spLocks noGrp="1"/>
          </p:cNvSpPr>
          <p:nvPr>
            <p:ph type="sldNum" sz="quarter" idx="12"/>
          </p:nvPr>
        </p:nvSpPr>
        <p:spPr/>
        <p:txBody>
          <a:bodyPr/>
          <a:lstStyle>
            <a:lvl1pPr>
              <a:defRPr/>
            </a:lvl1pPr>
          </a:lstStyle>
          <a:p>
            <a:pPr>
              <a:defRPr/>
            </a:pPr>
            <a:fld id="{20D8ADD3-8909-4AB2-A558-C69DAB8BBFD1}" type="slidenum">
              <a:rPr lang="en-US"/>
              <a:pPr>
                <a:defRPr/>
              </a:pPr>
              <a:t>‹#›</a:t>
            </a:fld>
            <a:endParaRPr lang="en-US"/>
          </a:p>
        </p:txBody>
      </p:sp>
    </p:spTree>
    <p:extLst>
      <p:ext uri="{BB962C8B-B14F-4D97-AF65-F5344CB8AC3E}">
        <p14:creationId xmlns:p14="http://schemas.microsoft.com/office/powerpoint/2010/main" val="286113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00E5CB-6064-486E-91F0-B27682B8209A}"/>
              </a:ext>
            </a:extLst>
          </p:cNvPr>
          <p:cNvSpPr/>
          <p:nvPr userDrawn="1"/>
        </p:nvSpPr>
        <p:spPr>
          <a:xfrm>
            <a:off x="0" y="0"/>
            <a:ext cx="12192000" cy="300038"/>
          </a:xfrm>
          <a:prstGeom prst="rect">
            <a:avLst/>
          </a:prstGeom>
          <a:solidFill>
            <a:srgbClr val="44C4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2" descr="C:\Users\User\Desktop\2017_PRISTATYMAI\Paveiksliukai_pranesimams\Tematika_2-1.jpg">
            <a:extLst>
              <a:ext uri="{FF2B5EF4-FFF2-40B4-BE49-F238E27FC236}">
                <a16:creationId xmlns:a16="http://schemas.microsoft.com/office/drawing/2014/main" id="{1DAC86A8-4B7D-4E90-AD0C-7DB9BA8525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58275" y="4751388"/>
            <a:ext cx="3133725"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6">
            <a:extLst>
              <a:ext uri="{FF2B5EF4-FFF2-40B4-BE49-F238E27FC236}">
                <a16:creationId xmlns:a16="http://schemas.microsoft.com/office/drawing/2014/main" id="{26DAC671-2CDC-4F54-ABF6-C96E727049CE}"/>
              </a:ext>
            </a:extLst>
          </p:cNvPr>
          <p:cNvGrpSpPr>
            <a:grpSpLocks/>
          </p:cNvGrpSpPr>
          <p:nvPr userDrawn="1"/>
        </p:nvGrpSpPr>
        <p:grpSpPr bwMode="auto">
          <a:xfrm>
            <a:off x="20638" y="5799138"/>
            <a:ext cx="588962" cy="1023937"/>
            <a:chOff x="3572" y="197"/>
            <a:chExt cx="928" cy="1614"/>
          </a:xfrm>
        </p:grpSpPr>
        <p:sp>
          <p:nvSpPr>
            <p:cNvPr id="10" name="Freeform 197">
              <a:extLst>
                <a:ext uri="{FF2B5EF4-FFF2-40B4-BE49-F238E27FC236}">
                  <a16:creationId xmlns:a16="http://schemas.microsoft.com/office/drawing/2014/main" id="{8D9CBE01-7BEF-43D3-8CA7-93ED36495BB7}"/>
                </a:ext>
              </a:extLst>
            </p:cNvPr>
            <p:cNvSpPr>
              <a:spLocks/>
            </p:cNvSpPr>
            <p:nvPr userDrawn="1"/>
          </p:nvSpPr>
          <p:spPr bwMode="auto">
            <a:xfrm>
              <a:off x="4015" y="612"/>
              <a:ext cx="112" cy="1199"/>
            </a:xfrm>
            <a:custGeom>
              <a:avLst/>
              <a:gdLst>
                <a:gd name="T0" fmla="*/ 32 w 112"/>
                <a:gd name="T1" fmla="*/ 612 h 1199"/>
                <a:gd name="T2" fmla="*/ 0 w 112"/>
                <a:gd name="T3" fmla="*/ 1809 h 1199"/>
                <a:gd name="T4" fmla="*/ 79 w 112"/>
                <a:gd name="T5" fmla="*/ 1811 h 1199"/>
                <a:gd name="T6" fmla="*/ 111 w 112"/>
                <a:gd name="T7" fmla="*/ 614 h 1199"/>
                <a:gd name="T8" fmla="*/ 32 w 112"/>
                <a:gd name="T9" fmla="*/ 612 h 1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1199">
                  <a:moveTo>
                    <a:pt x="32" y="0"/>
                  </a:moveTo>
                  <a:lnTo>
                    <a:pt x="0" y="1197"/>
                  </a:lnTo>
                  <a:lnTo>
                    <a:pt x="79" y="1199"/>
                  </a:lnTo>
                  <a:lnTo>
                    <a:pt x="111" y="2"/>
                  </a:lnTo>
                  <a:lnTo>
                    <a:pt x="3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96">
              <a:extLst>
                <a:ext uri="{FF2B5EF4-FFF2-40B4-BE49-F238E27FC236}">
                  <a16:creationId xmlns:a16="http://schemas.microsoft.com/office/drawing/2014/main" id="{681B22B4-DBE3-4698-ABC6-AE9B1FBCFC18}"/>
                </a:ext>
              </a:extLst>
            </p:cNvPr>
            <p:cNvSpPr>
              <a:spLocks/>
            </p:cNvSpPr>
            <p:nvPr userDrawn="1"/>
          </p:nvSpPr>
          <p:spPr bwMode="auto">
            <a:xfrm>
              <a:off x="3745" y="1172"/>
              <a:ext cx="367" cy="405"/>
            </a:xfrm>
            <a:custGeom>
              <a:avLst/>
              <a:gdLst>
                <a:gd name="T0" fmla="*/ 60 w 367"/>
                <a:gd name="T1" fmla="*/ 1172 h 405"/>
                <a:gd name="T2" fmla="*/ 0 w 367"/>
                <a:gd name="T3" fmla="*/ 1223 h 405"/>
                <a:gd name="T4" fmla="*/ 307 w 367"/>
                <a:gd name="T5" fmla="*/ 1576 h 405"/>
                <a:gd name="T6" fmla="*/ 367 w 367"/>
                <a:gd name="T7" fmla="*/ 1524 h 405"/>
                <a:gd name="T8" fmla="*/ 60 w 367"/>
                <a:gd name="T9" fmla="*/ 1172 h 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7" h="405">
                  <a:moveTo>
                    <a:pt x="60" y="0"/>
                  </a:moveTo>
                  <a:lnTo>
                    <a:pt x="0" y="51"/>
                  </a:lnTo>
                  <a:lnTo>
                    <a:pt x="307" y="404"/>
                  </a:lnTo>
                  <a:lnTo>
                    <a:pt x="367" y="352"/>
                  </a:lnTo>
                  <a:lnTo>
                    <a:pt x="6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95">
              <a:extLst>
                <a:ext uri="{FF2B5EF4-FFF2-40B4-BE49-F238E27FC236}">
                  <a16:creationId xmlns:a16="http://schemas.microsoft.com/office/drawing/2014/main" id="{29769F0B-37FA-4FA8-B730-E965420ACB5C}"/>
                </a:ext>
              </a:extLst>
            </p:cNvPr>
            <p:cNvSpPr>
              <a:spLocks/>
            </p:cNvSpPr>
            <p:nvPr userDrawn="1"/>
          </p:nvSpPr>
          <p:spPr bwMode="auto">
            <a:xfrm>
              <a:off x="3678" y="197"/>
              <a:ext cx="822" cy="822"/>
            </a:xfrm>
            <a:custGeom>
              <a:avLst/>
              <a:gdLst>
                <a:gd name="T0" fmla="*/ 411 w 822"/>
                <a:gd name="T1" fmla="*/ 197 h 822"/>
                <a:gd name="T2" fmla="*/ 337 w 822"/>
                <a:gd name="T3" fmla="*/ 204 h 822"/>
                <a:gd name="T4" fmla="*/ 268 w 822"/>
                <a:gd name="T5" fmla="*/ 223 h 822"/>
                <a:gd name="T6" fmla="*/ 204 w 822"/>
                <a:gd name="T7" fmla="*/ 253 h 822"/>
                <a:gd name="T8" fmla="*/ 147 w 822"/>
                <a:gd name="T9" fmla="*/ 294 h 822"/>
                <a:gd name="T10" fmla="*/ 97 w 822"/>
                <a:gd name="T11" fmla="*/ 343 h 822"/>
                <a:gd name="T12" fmla="*/ 57 w 822"/>
                <a:gd name="T13" fmla="*/ 401 h 822"/>
                <a:gd name="T14" fmla="*/ 26 w 822"/>
                <a:gd name="T15" fmla="*/ 465 h 822"/>
                <a:gd name="T16" fmla="*/ 7 w 822"/>
                <a:gd name="T17" fmla="*/ 534 h 822"/>
                <a:gd name="T18" fmla="*/ 0 w 822"/>
                <a:gd name="T19" fmla="*/ 608 h 822"/>
                <a:gd name="T20" fmla="*/ 7 w 822"/>
                <a:gd name="T21" fmla="*/ 682 h 822"/>
                <a:gd name="T22" fmla="*/ 26 w 822"/>
                <a:gd name="T23" fmla="*/ 751 h 822"/>
                <a:gd name="T24" fmla="*/ 57 w 822"/>
                <a:gd name="T25" fmla="*/ 815 h 822"/>
                <a:gd name="T26" fmla="*/ 97 w 822"/>
                <a:gd name="T27" fmla="*/ 873 h 822"/>
                <a:gd name="T28" fmla="*/ 147 w 822"/>
                <a:gd name="T29" fmla="*/ 922 h 822"/>
                <a:gd name="T30" fmla="*/ 204 w 822"/>
                <a:gd name="T31" fmla="*/ 963 h 822"/>
                <a:gd name="T32" fmla="*/ 268 w 822"/>
                <a:gd name="T33" fmla="*/ 993 h 822"/>
                <a:gd name="T34" fmla="*/ 337 w 822"/>
                <a:gd name="T35" fmla="*/ 1012 h 822"/>
                <a:gd name="T36" fmla="*/ 411 w 822"/>
                <a:gd name="T37" fmla="*/ 1019 h 822"/>
                <a:gd name="T38" fmla="*/ 485 w 822"/>
                <a:gd name="T39" fmla="*/ 1012 h 822"/>
                <a:gd name="T40" fmla="*/ 555 w 822"/>
                <a:gd name="T41" fmla="*/ 993 h 822"/>
                <a:gd name="T42" fmla="*/ 619 w 822"/>
                <a:gd name="T43" fmla="*/ 963 h 822"/>
                <a:gd name="T44" fmla="*/ 676 w 822"/>
                <a:gd name="T45" fmla="*/ 922 h 822"/>
                <a:gd name="T46" fmla="*/ 725 w 822"/>
                <a:gd name="T47" fmla="*/ 873 h 822"/>
                <a:gd name="T48" fmla="*/ 766 w 822"/>
                <a:gd name="T49" fmla="*/ 815 h 822"/>
                <a:gd name="T50" fmla="*/ 796 w 822"/>
                <a:gd name="T51" fmla="*/ 751 h 822"/>
                <a:gd name="T52" fmla="*/ 815 w 822"/>
                <a:gd name="T53" fmla="*/ 682 h 822"/>
                <a:gd name="T54" fmla="*/ 822 w 822"/>
                <a:gd name="T55" fmla="*/ 608 h 822"/>
                <a:gd name="T56" fmla="*/ 815 w 822"/>
                <a:gd name="T57" fmla="*/ 534 h 822"/>
                <a:gd name="T58" fmla="*/ 796 w 822"/>
                <a:gd name="T59" fmla="*/ 465 h 822"/>
                <a:gd name="T60" fmla="*/ 766 w 822"/>
                <a:gd name="T61" fmla="*/ 401 h 822"/>
                <a:gd name="T62" fmla="*/ 725 w 822"/>
                <a:gd name="T63" fmla="*/ 343 h 822"/>
                <a:gd name="T64" fmla="*/ 676 w 822"/>
                <a:gd name="T65" fmla="*/ 294 h 822"/>
                <a:gd name="T66" fmla="*/ 619 w 822"/>
                <a:gd name="T67" fmla="*/ 253 h 822"/>
                <a:gd name="T68" fmla="*/ 555 w 822"/>
                <a:gd name="T69" fmla="*/ 223 h 822"/>
                <a:gd name="T70" fmla="*/ 485 w 822"/>
                <a:gd name="T71" fmla="*/ 204 h 822"/>
                <a:gd name="T72" fmla="*/ 411 w 822"/>
                <a:gd name="T73" fmla="*/ 197 h 8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22" h="822">
                  <a:moveTo>
                    <a:pt x="411" y="0"/>
                  </a:moveTo>
                  <a:lnTo>
                    <a:pt x="337" y="7"/>
                  </a:lnTo>
                  <a:lnTo>
                    <a:pt x="268" y="26"/>
                  </a:lnTo>
                  <a:lnTo>
                    <a:pt x="204" y="56"/>
                  </a:lnTo>
                  <a:lnTo>
                    <a:pt x="147" y="97"/>
                  </a:lnTo>
                  <a:lnTo>
                    <a:pt x="97" y="146"/>
                  </a:lnTo>
                  <a:lnTo>
                    <a:pt x="57" y="204"/>
                  </a:lnTo>
                  <a:lnTo>
                    <a:pt x="26" y="268"/>
                  </a:lnTo>
                  <a:lnTo>
                    <a:pt x="7" y="337"/>
                  </a:lnTo>
                  <a:lnTo>
                    <a:pt x="0" y="411"/>
                  </a:lnTo>
                  <a:lnTo>
                    <a:pt x="7" y="485"/>
                  </a:lnTo>
                  <a:lnTo>
                    <a:pt x="26" y="554"/>
                  </a:lnTo>
                  <a:lnTo>
                    <a:pt x="57" y="618"/>
                  </a:lnTo>
                  <a:lnTo>
                    <a:pt x="97" y="676"/>
                  </a:lnTo>
                  <a:lnTo>
                    <a:pt x="147" y="725"/>
                  </a:lnTo>
                  <a:lnTo>
                    <a:pt x="204" y="766"/>
                  </a:lnTo>
                  <a:lnTo>
                    <a:pt x="268" y="796"/>
                  </a:lnTo>
                  <a:lnTo>
                    <a:pt x="337" y="815"/>
                  </a:lnTo>
                  <a:lnTo>
                    <a:pt x="411" y="822"/>
                  </a:lnTo>
                  <a:lnTo>
                    <a:pt x="485" y="815"/>
                  </a:lnTo>
                  <a:lnTo>
                    <a:pt x="555" y="796"/>
                  </a:lnTo>
                  <a:lnTo>
                    <a:pt x="619" y="766"/>
                  </a:lnTo>
                  <a:lnTo>
                    <a:pt x="676" y="725"/>
                  </a:lnTo>
                  <a:lnTo>
                    <a:pt x="725" y="676"/>
                  </a:lnTo>
                  <a:lnTo>
                    <a:pt x="766" y="618"/>
                  </a:lnTo>
                  <a:lnTo>
                    <a:pt x="796" y="554"/>
                  </a:lnTo>
                  <a:lnTo>
                    <a:pt x="815" y="485"/>
                  </a:lnTo>
                  <a:lnTo>
                    <a:pt x="822" y="411"/>
                  </a:lnTo>
                  <a:lnTo>
                    <a:pt x="815" y="337"/>
                  </a:lnTo>
                  <a:lnTo>
                    <a:pt x="796" y="268"/>
                  </a:lnTo>
                  <a:lnTo>
                    <a:pt x="766" y="204"/>
                  </a:lnTo>
                  <a:lnTo>
                    <a:pt x="725" y="146"/>
                  </a:lnTo>
                  <a:lnTo>
                    <a:pt x="676" y="97"/>
                  </a:lnTo>
                  <a:lnTo>
                    <a:pt x="619" y="56"/>
                  </a:lnTo>
                  <a:lnTo>
                    <a:pt x="555" y="26"/>
                  </a:lnTo>
                  <a:lnTo>
                    <a:pt x="485" y="7"/>
                  </a:lnTo>
                  <a:lnTo>
                    <a:pt x="411" y="0"/>
                  </a:ln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13" name="Picture 20">
              <a:extLst>
                <a:ext uri="{FF2B5EF4-FFF2-40B4-BE49-F238E27FC236}">
                  <a16:creationId xmlns:a16="http://schemas.microsoft.com/office/drawing/2014/main" id="{79E4DCDB-1530-4938-A828-6853B5A3370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2" y="1019"/>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2">
            <a:extLst>
              <a:ext uri="{FF2B5EF4-FFF2-40B4-BE49-F238E27FC236}">
                <a16:creationId xmlns:a16="http://schemas.microsoft.com/office/drawing/2014/main" id="{FAD50F80-4B1B-4B50-997F-F40C13F31AD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3738" y="6027738"/>
            <a:ext cx="14573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4DF9233B-135D-49F0-9022-BF1F35684C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2A15D3-AD31-41C9-ADCC-05E257AD5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29000F-950C-403D-B5A3-ACEFDECFDB2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659C9A-F323-4885-BB71-BAF8305EA7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32D70F-9B5A-445B-AAAF-2C40E824CB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6">
            <a:extLst>
              <a:ext uri="{FF2B5EF4-FFF2-40B4-BE49-F238E27FC236}">
                <a16:creationId xmlns:a16="http://schemas.microsoft.com/office/drawing/2014/main" id="{76ECA498-36BD-4F82-B116-337FEC19D6CE}"/>
              </a:ext>
            </a:extLst>
          </p:cNvPr>
          <p:cNvSpPr>
            <a:spLocks noGrp="1"/>
          </p:cNvSpPr>
          <p:nvPr>
            <p:ph type="dt" sz="half" idx="10"/>
          </p:nvPr>
        </p:nvSpPr>
        <p:spPr/>
        <p:txBody>
          <a:bodyPr/>
          <a:lstStyle>
            <a:lvl1pPr>
              <a:defRPr/>
            </a:lvl1pPr>
          </a:lstStyle>
          <a:p>
            <a:pPr>
              <a:defRPr/>
            </a:pPr>
            <a:fld id="{C5D32E83-68CB-4FB7-9F72-B8B3A50E26AD}" type="datetimeFigureOut">
              <a:rPr lang="en-US"/>
              <a:pPr>
                <a:defRPr/>
              </a:pPr>
              <a:t>11/7/2017</a:t>
            </a:fld>
            <a:endParaRPr lang="en-US"/>
          </a:p>
        </p:txBody>
      </p:sp>
      <p:sp>
        <p:nvSpPr>
          <p:cNvPr id="16" name="Footer Placeholder 7">
            <a:extLst>
              <a:ext uri="{FF2B5EF4-FFF2-40B4-BE49-F238E27FC236}">
                <a16:creationId xmlns:a16="http://schemas.microsoft.com/office/drawing/2014/main" id="{D27D1A0A-8167-4ADC-A797-207939766A16}"/>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8">
            <a:extLst>
              <a:ext uri="{FF2B5EF4-FFF2-40B4-BE49-F238E27FC236}">
                <a16:creationId xmlns:a16="http://schemas.microsoft.com/office/drawing/2014/main" id="{09317973-E944-4027-9D56-FBC7702D5410}"/>
              </a:ext>
            </a:extLst>
          </p:cNvPr>
          <p:cNvSpPr>
            <a:spLocks noGrp="1"/>
          </p:cNvSpPr>
          <p:nvPr>
            <p:ph type="sldNum" sz="quarter" idx="12"/>
          </p:nvPr>
        </p:nvSpPr>
        <p:spPr/>
        <p:txBody>
          <a:bodyPr/>
          <a:lstStyle>
            <a:lvl1pPr>
              <a:defRPr/>
            </a:lvl1pPr>
          </a:lstStyle>
          <a:p>
            <a:pPr>
              <a:defRPr/>
            </a:pPr>
            <a:fld id="{DE7C27A2-FC95-4866-B0E9-7A1D2163A6FC}" type="slidenum">
              <a:rPr lang="en-US"/>
              <a:pPr>
                <a:defRPr/>
              </a:pPr>
              <a:t>‹#›</a:t>
            </a:fld>
            <a:endParaRPr lang="en-US"/>
          </a:p>
        </p:txBody>
      </p:sp>
    </p:spTree>
    <p:extLst>
      <p:ext uri="{BB962C8B-B14F-4D97-AF65-F5344CB8AC3E}">
        <p14:creationId xmlns:p14="http://schemas.microsoft.com/office/powerpoint/2010/main" val="120663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D647EC-3BE4-4588-9851-481892B25064}"/>
              </a:ext>
            </a:extLst>
          </p:cNvPr>
          <p:cNvSpPr/>
          <p:nvPr userDrawn="1"/>
        </p:nvSpPr>
        <p:spPr>
          <a:xfrm>
            <a:off x="0" y="0"/>
            <a:ext cx="12192000" cy="300038"/>
          </a:xfrm>
          <a:prstGeom prst="rect">
            <a:avLst/>
          </a:prstGeom>
          <a:solidFill>
            <a:srgbClr val="44C4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a:extLst>
              <a:ext uri="{FF2B5EF4-FFF2-40B4-BE49-F238E27FC236}">
                <a16:creationId xmlns:a16="http://schemas.microsoft.com/office/drawing/2014/main" id="{052763F6-47EA-4D51-A55A-ED2E3E841B1E}"/>
              </a:ext>
            </a:extLst>
          </p:cNvPr>
          <p:cNvSpPr>
            <a:spLocks noGrp="1"/>
          </p:cNvSpPr>
          <p:nvPr>
            <p:ph type="title"/>
          </p:nvPr>
        </p:nvSpPr>
        <p:spPr/>
        <p:txBody>
          <a:bodyPr/>
          <a:lstStyle/>
          <a:p>
            <a:r>
              <a:rPr lang="en-US" dirty="0"/>
              <a:t>Click to edit Master title style</a:t>
            </a:r>
          </a:p>
        </p:txBody>
      </p:sp>
      <p:sp>
        <p:nvSpPr>
          <p:cNvPr id="4" name="Date Placeholder 2">
            <a:extLst>
              <a:ext uri="{FF2B5EF4-FFF2-40B4-BE49-F238E27FC236}">
                <a16:creationId xmlns:a16="http://schemas.microsoft.com/office/drawing/2014/main" id="{5E6E3249-FE18-4996-8FC9-0233781DFF8E}"/>
              </a:ext>
            </a:extLst>
          </p:cNvPr>
          <p:cNvSpPr>
            <a:spLocks noGrp="1"/>
          </p:cNvSpPr>
          <p:nvPr>
            <p:ph type="dt" sz="half" idx="10"/>
          </p:nvPr>
        </p:nvSpPr>
        <p:spPr/>
        <p:txBody>
          <a:bodyPr/>
          <a:lstStyle>
            <a:lvl1pPr>
              <a:defRPr/>
            </a:lvl1pPr>
          </a:lstStyle>
          <a:p>
            <a:pPr>
              <a:defRPr/>
            </a:pPr>
            <a:fld id="{3520929D-7343-4841-B0B1-780379D49AA9}" type="datetimeFigureOut">
              <a:rPr lang="en-US"/>
              <a:pPr>
                <a:defRPr/>
              </a:pPr>
              <a:t>11/7/2017</a:t>
            </a:fld>
            <a:endParaRPr lang="en-US"/>
          </a:p>
        </p:txBody>
      </p:sp>
      <p:sp>
        <p:nvSpPr>
          <p:cNvPr id="5" name="Footer Placeholder 3">
            <a:extLst>
              <a:ext uri="{FF2B5EF4-FFF2-40B4-BE49-F238E27FC236}">
                <a16:creationId xmlns:a16="http://schemas.microsoft.com/office/drawing/2014/main" id="{905FEA86-97DB-46DB-8786-BC0C401C386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A371532B-FB68-4015-8CAD-71C0F913F1A2}"/>
              </a:ext>
            </a:extLst>
          </p:cNvPr>
          <p:cNvSpPr>
            <a:spLocks noGrp="1"/>
          </p:cNvSpPr>
          <p:nvPr>
            <p:ph type="sldNum" sz="quarter" idx="12"/>
          </p:nvPr>
        </p:nvSpPr>
        <p:spPr/>
        <p:txBody>
          <a:bodyPr/>
          <a:lstStyle>
            <a:lvl1pPr>
              <a:defRPr/>
            </a:lvl1pPr>
          </a:lstStyle>
          <a:p>
            <a:pPr>
              <a:defRPr/>
            </a:pPr>
            <a:fld id="{BBCEC689-1B71-486E-8747-83A76B51260B}" type="slidenum">
              <a:rPr lang="en-US"/>
              <a:pPr>
                <a:defRPr/>
              </a:pPr>
              <a:t>‹#›</a:t>
            </a:fld>
            <a:endParaRPr lang="en-US"/>
          </a:p>
        </p:txBody>
      </p:sp>
    </p:spTree>
    <p:extLst>
      <p:ext uri="{BB962C8B-B14F-4D97-AF65-F5344CB8AC3E}">
        <p14:creationId xmlns:p14="http://schemas.microsoft.com/office/powerpoint/2010/main" val="10045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9BC2F29-F113-407A-A556-C2474AA14041}"/>
              </a:ext>
            </a:extLst>
          </p:cNvPr>
          <p:cNvSpPr>
            <a:spLocks noGrp="1"/>
          </p:cNvSpPr>
          <p:nvPr>
            <p:ph type="dt" sz="half" idx="10"/>
          </p:nvPr>
        </p:nvSpPr>
        <p:spPr/>
        <p:txBody>
          <a:bodyPr/>
          <a:lstStyle>
            <a:lvl1pPr>
              <a:defRPr/>
            </a:lvl1pPr>
          </a:lstStyle>
          <a:p>
            <a:pPr>
              <a:defRPr/>
            </a:pPr>
            <a:fld id="{AAF3E9B5-9627-4FD3-BAD2-2A165E3AEF17}" type="datetimeFigureOut">
              <a:rPr lang="en-US"/>
              <a:pPr>
                <a:defRPr/>
              </a:pPr>
              <a:t>11/7/2017</a:t>
            </a:fld>
            <a:endParaRPr lang="en-US"/>
          </a:p>
        </p:txBody>
      </p:sp>
      <p:sp>
        <p:nvSpPr>
          <p:cNvPr id="3" name="Footer Placeholder 4">
            <a:extLst>
              <a:ext uri="{FF2B5EF4-FFF2-40B4-BE49-F238E27FC236}">
                <a16:creationId xmlns:a16="http://schemas.microsoft.com/office/drawing/2014/main" id="{3187CEFA-02CB-4059-927E-EDD10454DEE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0292FAB-AD79-42BA-9DDD-0B2D7C4B40C0}"/>
              </a:ext>
            </a:extLst>
          </p:cNvPr>
          <p:cNvSpPr>
            <a:spLocks noGrp="1"/>
          </p:cNvSpPr>
          <p:nvPr>
            <p:ph type="sldNum" sz="quarter" idx="12"/>
          </p:nvPr>
        </p:nvSpPr>
        <p:spPr/>
        <p:txBody>
          <a:bodyPr/>
          <a:lstStyle>
            <a:lvl1pPr>
              <a:defRPr/>
            </a:lvl1pPr>
          </a:lstStyle>
          <a:p>
            <a:pPr>
              <a:defRPr/>
            </a:pPr>
            <a:fld id="{E83A90D8-E53A-405E-89B2-8E05871A0DE3}" type="slidenum">
              <a:rPr lang="en-US"/>
              <a:pPr>
                <a:defRPr/>
              </a:pPr>
              <a:t>‹#›</a:t>
            </a:fld>
            <a:endParaRPr lang="en-US"/>
          </a:p>
        </p:txBody>
      </p:sp>
      <p:sp>
        <p:nvSpPr>
          <p:cNvPr id="5" name="Rectangle 4">
            <a:extLst>
              <a:ext uri="{FF2B5EF4-FFF2-40B4-BE49-F238E27FC236}">
                <a16:creationId xmlns:a16="http://schemas.microsoft.com/office/drawing/2014/main" id="{05895B21-3003-4566-887F-F346CFB076BA}"/>
              </a:ext>
            </a:extLst>
          </p:cNvPr>
          <p:cNvSpPr/>
          <p:nvPr userDrawn="1"/>
        </p:nvSpPr>
        <p:spPr>
          <a:xfrm>
            <a:off x="0" y="0"/>
            <a:ext cx="12192000" cy="300038"/>
          </a:xfrm>
          <a:prstGeom prst="rect">
            <a:avLst/>
          </a:prstGeom>
          <a:solidFill>
            <a:srgbClr val="44C4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48617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40C8-FD93-4C13-B6A3-031A26B74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D4B955-0059-49C6-8BB2-0869533C5B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654818-CB21-4199-B87A-2D03F6D96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3871DBE2-83E7-41BE-8116-13572E8E9CC3}"/>
              </a:ext>
            </a:extLst>
          </p:cNvPr>
          <p:cNvSpPr>
            <a:spLocks noGrp="1"/>
          </p:cNvSpPr>
          <p:nvPr>
            <p:ph type="dt" sz="half" idx="10"/>
          </p:nvPr>
        </p:nvSpPr>
        <p:spPr/>
        <p:txBody>
          <a:bodyPr/>
          <a:lstStyle>
            <a:lvl1pPr>
              <a:defRPr/>
            </a:lvl1pPr>
          </a:lstStyle>
          <a:p>
            <a:pPr>
              <a:defRPr/>
            </a:pPr>
            <a:fld id="{FDB828BD-E16D-4A01-9FB2-3B67394F8565}" type="datetimeFigureOut">
              <a:rPr lang="en-US"/>
              <a:pPr>
                <a:defRPr/>
              </a:pPr>
              <a:t>11/7/2017</a:t>
            </a:fld>
            <a:endParaRPr lang="en-US"/>
          </a:p>
        </p:txBody>
      </p:sp>
      <p:sp>
        <p:nvSpPr>
          <p:cNvPr id="6" name="Footer Placeholder 4">
            <a:extLst>
              <a:ext uri="{FF2B5EF4-FFF2-40B4-BE49-F238E27FC236}">
                <a16:creationId xmlns:a16="http://schemas.microsoft.com/office/drawing/2014/main" id="{FAC1216C-EEB3-44CE-89EC-D5CFB8B8CD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4C4EE8B-068B-4D66-9AA9-1C5C7782F2BE}"/>
              </a:ext>
            </a:extLst>
          </p:cNvPr>
          <p:cNvSpPr>
            <a:spLocks noGrp="1"/>
          </p:cNvSpPr>
          <p:nvPr>
            <p:ph type="sldNum" sz="quarter" idx="12"/>
          </p:nvPr>
        </p:nvSpPr>
        <p:spPr/>
        <p:txBody>
          <a:bodyPr/>
          <a:lstStyle>
            <a:lvl1pPr>
              <a:defRPr/>
            </a:lvl1pPr>
          </a:lstStyle>
          <a:p>
            <a:pPr>
              <a:defRPr/>
            </a:pPr>
            <a:fld id="{72661A34-2E5B-48A8-920A-37C6A44E551C}" type="slidenum">
              <a:rPr lang="en-US"/>
              <a:pPr>
                <a:defRPr/>
              </a:pPr>
              <a:t>‹#›</a:t>
            </a:fld>
            <a:endParaRPr lang="en-US"/>
          </a:p>
        </p:txBody>
      </p:sp>
    </p:spTree>
    <p:extLst>
      <p:ext uri="{BB962C8B-B14F-4D97-AF65-F5344CB8AC3E}">
        <p14:creationId xmlns:p14="http://schemas.microsoft.com/office/powerpoint/2010/main" val="409315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77AB4-0030-4DB2-8158-F1C63E4F66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1933E2-26C7-42AF-90DD-1CFE206D908D}"/>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F0B46A90-9E16-4645-81A3-4FB0A7897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6A7F798-47E6-40A9-8BF5-D69F1D198EB6}"/>
              </a:ext>
            </a:extLst>
          </p:cNvPr>
          <p:cNvSpPr>
            <a:spLocks noGrp="1"/>
          </p:cNvSpPr>
          <p:nvPr>
            <p:ph type="dt" sz="half" idx="10"/>
          </p:nvPr>
        </p:nvSpPr>
        <p:spPr/>
        <p:txBody>
          <a:bodyPr/>
          <a:lstStyle>
            <a:lvl1pPr>
              <a:defRPr/>
            </a:lvl1pPr>
          </a:lstStyle>
          <a:p>
            <a:pPr>
              <a:defRPr/>
            </a:pPr>
            <a:fld id="{7F01CB0E-0D6E-46B3-8861-4B89D0A4D099}" type="datetimeFigureOut">
              <a:rPr lang="en-US"/>
              <a:pPr>
                <a:defRPr/>
              </a:pPr>
              <a:t>11/7/2017</a:t>
            </a:fld>
            <a:endParaRPr lang="en-US"/>
          </a:p>
        </p:txBody>
      </p:sp>
      <p:sp>
        <p:nvSpPr>
          <p:cNvPr id="6" name="Footer Placeholder 4">
            <a:extLst>
              <a:ext uri="{FF2B5EF4-FFF2-40B4-BE49-F238E27FC236}">
                <a16:creationId xmlns:a16="http://schemas.microsoft.com/office/drawing/2014/main" id="{5C39EE03-53BA-407C-A75F-F3843E57532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7985AD4-B472-4351-A51E-AF1C498B1BF6}"/>
              </a:ext>
            </a:extLst>
          </p:cNvPr>
          <p:cNvSpPr>
            <a:spLocks noGrp="1"/>
          </p:cNvSpPr>
          <p:nvPr>
            <p:ph type="sldNum" sz="quarter" idx="12"/>
          </p:nvPr>
        </p:nvSpPr>
        <p:spPr/>
        <p:txBody>
          <a:bodyPr/>
          <a:lstStyle>
            <a:lvl1pPr>
              <a:defRPr/>
            </a:lvl1pPr>
          </a:lstStyle>
          <a:p>
            <a:pPr>
              <a:defRPr/>
            </a:pPr>
            <a:fld id="{12D118F0-6238-44B8-96C4-09DC9C443F2B}" type="slidenum">
              <a:rPr lang="en-US"/>
              <a:pPr>
                <a:defRPr/>
              </a:pPr>
              <a:t>‹#›</a:t>
            </a:fld>
            <a:endParaRPr lang="en-US"/>
          </a:p>
        </p:txBody>
      </p:sp>
    </p:spTree>
    <p:extLst>
      <p:ext uri="{BB962C8B-B14F-4D97-AF65-F5344CB8AC3E}">
        <p14:creationId xmlns:p14="http://schemas.microsoft.com/office/powerpoint/2010/main" val="4144971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28F56B0-DEF3-4C91-A0A3-C85698E808F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t-LT"/>
              <a:t>Click to edit Master title style</a:t>
            </a:r>
          </a:p>
        </p:txBody>
      </p:sp>
      <p:sp>
        <p:nvSpPr>
          <p:cNvPr id="1027" name="Text Placeholder 2">
            <a:extLst>
              <a:ext uri="{FF2B5EF4-FFF2-40B4-BE49-F238E27FC236}">
                <a16:creationId xmlns:a16="http://schemas.microsoft.com/office/drawing/2014/main" id="{D431BCDF-DCA5-4CB2-8AD9-B5747AECC44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t-LT"/>
              <a:t>Edit Master text styles</a:t>
            </a:r>
          </a:p>
          <a:p>
            <a:pPr lvl="1"/>
            <a:r>
              <a:rPr lang="en-US" altLang="lt-LT"/>
              <a:t>Second level</a:t>
            </a:r>
          </a:p>
          <a:p>
            <a:pPr lvl="2"/>
            <a:r>
              <a:rPr lang="en-US" altLang="lt-LT"/>
              <a:t>Third level</a:t>
            </a:r>
          </a:p>
          <a:p>
            <a:pPr lvl="3"/>
            <a:r>
              <a:rPr lang="en-US" altLang="lt-LT"/>
              <a:t>Fourth level</a:t>
            </a:r>
          </a:p>
          <a:p>
            <a:pPr lvl="4"/>
            <a:r>
              <a:rPr lang="en-US" altLang="lt-LT"/>
              <a:t>Fifth level</a:t>
            </a:r>
          </a:p>
        </p:txBody>
      </p:sp>
      <p:sp>
        <p:nvSpPr>
          <p:cNvPr id="4" name="Date Placeholder 3">
            <a:extLst>
              <a:ext uri="{FF2B5EF4-FFF2-40B4-BE49-F238E27FC236}">
                <a16:creationId xmlns:a16="http://schemas.microsoft.com/office/drawing/2014/main" id="{C49A5A72-8DD9-4D51-B43D-0A5315DFAE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092F4CD-02FE-4189-BC0C-16E0EBC9FFD3}" type="datetimeFigureOut">
              <a:rPr lang="en-US"/>
              <a:pPr>
                <a:defRPr/>
              </a:pPr>
              <a:t>11/7/2017</a:t>
            </a:fld>
            <a:endParaRPr lang="en-US"/>
          </a:p>
        </p:txBody>
      </p:sp>
      <p:sp>
        <p:nvSpPr>
          <p:cNvPr id="5" name="Footer Placeholder 4">
            <a:extLst>
              <a:ext uri="{FF2B5EF4-FFF2-40B4-BE49-F238E27FC236}">
                <a16:creationId xmlns:a16="http://schemas.microsoft.com/office/drawing/2014/main" id="{FE4DCD3E-BB62-4265-88A7-13B812C6CA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D20CE51-77F4-4397-86C1-F1F2BE8975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B3D49059-03E9-4F88-B232-5FC0E3DEED39}" type="slidenum">
              <a:rPr lang="en-US"/>
              <a:pPr>
                <a:defRPr/>
              </a:pPr>
              <a:t>‹#›</a:t>
            </a:fld>
            <a:endParaRPr lang="en-US"/>
          </a:p>
        </p:txBody>
      </p:sp>
      <p:sp>
        <p:nvSpPr>
          <p:cNvPr id="7" name="Rectangle 6">
            <a:extLst>
              <a:ext uri="{FF2B5EF4-FFF2-40B4-BE49-F238E27FC236}">
                <a16:creationId xmlns:a16="http://schemas.microsoft.com/office/drawing/2014/main" id="{1C91961F-EB45-4C0C-AD96-BEB57CC3119D}"/>
              </a:ext>
            </a:extLst>
          </p:cNvPr>
          <p:cNvSpPr/>
          <p:nvPr userDrawn="1"/>
        </p:nvSpPr>
        <p:spPr>
          <a:xfrm>
            <a:off x="0" y="0"/>
            <a:ext cx="12192000" cy="300038"/>
          </a:xfrm>
          <a:prstGeom prst="rect">
            <a:avLst/>
          </a:prstGeom>
          <a:solidFill>
            <a:srgbClr val="44C4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32" name="Picture 2" descr="C:\Users\User\Desktop\2017_PRISTATYMAI\Paveiksliukai_pranesimams\Tematika_2-1.jpg">
            <a:extLst>
              <a:ext uri="{FF2B5EF4-FFF2-40B4-BE49-F238E27FC236}">
                <a16:creationId xmlns:a16="http://schemas.microsoft.com/office/drawing/2014/main" id="{A93421C3-EEDA-4A5D-B609-7CC4BFF492E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058275" y="4751388"/>
            <a:ext cx="3133725"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8">
            <a:extLst>
              <a:ext uri="{FF2B5EF4-FFF2-40B4-BE49-F238E27FC236}">
                <a16:creationId xmlns:a16="http://schemas.microsoft.com/office/drawing/2014/main" id="{68E55D2A-6C8B-4F50-B5F7-B4BF394F1E8A}"/>
              </a:ext>
            </a:extLst>
          </p:cNvPr>
          <p:cNvGrpSpPr>
            <a:grpSpLocks/>
          </p:cNvGrpSpPr>
          <p:nvPr userDrawn="1"/>
        </p:nvGrpSpPr>
        <p:grpSpPr bwMode="auto">
          <a:xfrm>
            <a:off x="20638" y="5799138"/>
            <a:ext cx="588962" cy="1023937"/>
            <a:chOff x="3572" y="197"/>
            <a:chExt cx="928" cy="1614"/>
          </a:xfrm>
        </p:grpSpPr>
        <p:sp>
          <p:nvSpPr>
            <p:cNvPr id="1035" name="Freeform 197">
              <a:extLst>
                <a:ext uri="{FF2B5EF4-FFF2-40B4-BE49-F238E27FC236}">
                  <a16:creationId xmlns:a16="http://schemas.microsoft.com/office/drawing/2014/main" id="{0A323EB7-56F9-4008-BA3F-8AC56FE8E38B}"/>
                </a:ext>
              </a:extLst>
            </p:cNvPr>
            <p:cNvSpPr>
              <a:spLocks/>
            </p:cNvSpPr>
            <p:nvPr userDrawn="1"/>
          </p:nvSpPr>
          <p:spPr bwMode="auto">
            <a:xfrm>
              <a:off x="4015" y="612"/>
              <a:ext cx="112" cy="1199"/>
            </a:xfrm>
            <a:custGeom>
              <a:avLst/>
              <a:gdLst>
                <a:gd name="T0" fmla="*/ 32 w 112"/>
                <a:gd name="T1" fmla="*/ 612 h 1199"/>
                <a:gd name="T2" fmla="*/ 0 w 112"/>
                <a:gd name="T3" fmla="*/ 1809 h 1199"/>
                <a:gd name="T4" fmla="*/ 79 w 112"/>
                <a:gd name="T5" fmla="*/ 1811 h 1199"/>
                <a:gd name="T6" fmla="*/ 111 w 112"/>
                <a:gd name="T7" fmla="*/ 614 h 1199"/>
                <a:gd name="T8" fmla="*/ 32 w 112"/>
                <a:gd name="T9" fmla="*/ 612 h 1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1199">
                  <a:moveTo>
                    <a:pt x="32" y="0"/>
                  </a:moveTo>
                  <a:lnTo>
                    <a:pt x="0" y="1197"/>
                  </a:lnTo>
                  <a:lnTo>
                    <a:pt x="79" y="1199"/>
                  </a:lnTo>
                  <a:lnTo>
                    <a:pt x="111" y="2"/>
                  </a:lnTo>
                  <a:lnTo>
                    <a:pt x="3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96">
              <a:extLst>
                <a:ext uri="{FF2B5EF4-FFF2-40B4-BE49-F238E27FC236}">
                  <a16:creationId xmlns:a16="http://schemas.microsoft.com/office/drawing/2014/main" id="{1918B294-3A83-40E7-8928-D49D9EF0E4EB}"/>
                </a:ext>
              </a:extLst>
            </p:cNvPr>
            <p:cNvSpPr>
              <a:spLocks/>
            </p:cNvSpPr>
            <p:nvPr userDrawn="1"/>
          </p:nvSpPr>
          <p:spPr bwMode="auto">
            <a:xfrm>
              <a:off x="3745" y="1172"/>
              <a:ext cx="367" cy="405"/>
            </a:xfrm>
            <a:custGeom>
              <a:avLst/>
              <a:gdLst>
                <a:gd name="T0" fmla="*/ 60 w 367"/>
                <a:gd name="T1" fmla="*/ 1172 h 405"/>
                <a:gd name="T2" fmla="*/ 0 w 367"/>
                <a:gd name="T3" fmla="*/ 1223 h 405"/>
                <a:gd name="T4" fmla="*/ 307 w 367"/>
                <a:gd name="T5" fmla="*/ 1576 h 405"/>
                <a:gd name="T6" fmla="*/ 367 w 367"/>
                <a:gd name="T7" fmla="*/ 1524 h 405"/>
                <a:gd name="T8" fmla="*/ 60 w 367"/>
                <a:gd name="T9" fmla="*/ 1172 h 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7" h="405">
                  <a:moveTo>
                    <a:pt x="60" y="0"/>
                  </a:moveTo>
                  <a:lnTo>
                    <a:pt x="0" y="51"/>
                  </a:lnTo>
                  <a:lnTo>
                    <a:pt x="307" y="404"/>
                  </a:lnTo>
                  <a:lnTo>
                    <a:pt x="367" y="352"/>
                  </a:lnTo>
                  <a:lnTo>
                    <a:pt x="6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95">
              <a:extLst>
                <a:ext uri="{FF2B5EF4-FFF2-40B4-BE49-F238E27FC236}">
                  <a16:creationId xmlns:a16="http://schemas.microsoft.com/office/drawing/2014/main" id="{D4883DE7-42B2-449C-9744-C976069B0D4B}"/>
                </a:ext>
              </a:extLst>
            </p:cNvPr>
            <p:cNvSpPr>
              <a:spLocks/>
            </p:cNvSpPr>
            <p:nvPr userDrawn="1"/>
          </p:nvSpPr>
          <p:spPr bwMode="auto">
            <a:xfrm>
              <a:off x="3678" y="197"/>
              <a:ext cx="822" cy="822"/>
            </a:xfrm>
            <a:custGeom>
              <a:avLst/>
              <a:gdLst>
                <a:gd name="T0" fmla="*/ 411 w 822"/>
                <a:gd name="T1" fmla="*/ 197 h 822"/>
                <a:gd name="T2" fmla="*/ 337 w 822"/>
                <a:gd name="T3" fmla="*/ 204 h 822"/>
                <a:gd name="T4" fmla="*/ 268 w 822"/>
                <a:gd name="T5" fmla="*/ 223 h 822"/>
                <a:gd name="T6" fmla="*/ 204 w 822"/>
                <a:gd name="T7" fmla="*/ 253 h 822"/>
                <a:gd name="T8" fmla="*/ 147 w 822"/>
                <a:gd name="T9" fmla="*/ 294 h 822"/>
                <a:gd name="T10" fmla="*/ 97 w 822"/>
                <a:gd name="T11" fmla="*/ 343 h 822"/>
                <a:gd name="T12" fmla="*/ 57 w 822"/>
                <a:gd name="T13" fmla="*/ 401 h 822"/>
                <a:gd name="T14" fmla="*/ 26 w 822"/>
                <a:gd name="T15" fmla="*/ 465 h 822"/>
                <a:gd name="T16" fmla="*/ 7 w 822"/>
                <a:gd name="T17" fmla="*/ 534 h 822"/>
                <a:gd name="T18" fmla="*/ 0 w 822"/>
                <a:gd name="T19" fmla="*/ 608 h 822"/>
                <a:gd name="T20" fmla="*/ 7 w 822"/>
                <a:gd name="T21" fmla="*/ 682 h 822"/>
                <a:gd name="T22" fmla="*/ 26 w 822"/>
                <a:gd name="T23" fmla="*/ 751 h 822"/>
                <a:gd name="T24" fmla="*/ 57 w 822"/>
                <a:gd name="T25" fmla="*/ 815 h 822"/>
                <a:gd name="T26" fmla="*/ 97 w 822"/>
                <a:gd name="T27" fmla="*/ 873 h 822"/>
                <a:gd name="T28" fmla="*/ 147 w 822"/>
                <a:gd name="T29" fmla="*/ 922 h 822"/>
                <a:gd name="T30" fmla="*/ 204 w 822"/>
                <a:gd name="T31" fmla="*/ 963 h 822"/>
                <a:gd name="T32" fmla="*/ 268 w 822"/>
                <a:gd name="T33" fmla="*/ 993 h 822"/>
                <a:gd name="T34" fmla="*/ 337 w 822"/>
                <a:gd name="T35" fmla="*/ 1012 h 822"/>
                <a:gd name="T36" fmla="*/ 411 w 822"/>
                <a:gd name="T37" fmla="*/ 1019 h 822"/>
                <a:gd name="T38" fmla="*/ 485 w 822"/>
                <a:gd name="T39" fmla="*/ 1012 h 822"/>
                <a:gd name="T40" fmla="*/ 555 w 822"/>
                <a:gd name="T41" fmla="*/ 993 h 822"/>
                <a:gd name="T42" fmla="*/ 619 w 822"/>
                <a:gd name="T43" fmla="*/ 963 h 822"/>
                <a:gd name="T44" fmla="*/ 676 w 822"/>
                <a:gd name="T45" fmla="*/ 922 h 822"/>
                <a:gd name="T46" fmla="*/ 725 w 822"/>
                <a:gd name="T47" fmla="*/ 873 h 822"/>
                <a:gd name="T48" fmla="*/ 766 w 822"/>
                <a:gd name="T49" fmla="*/ 815 h 822"/>
                <a:gd name="T50" fmla="*/ 796 w 822"/>
                <a:gd name="T51" fmla="*/ 751 h 822"/>
                <a:gd name="T52" fmla="*/ 815 w 822"/>
                <a:gd name="T53" fmla="*/ 682 h 822"/>
                <a:gd name="T54" fmla="*/ 822 w 822"/>
                <a:gd name="T55" fmla="*/ 608 h 822"/>
                <a:gd name="T56" fmla="*/ 815 w 822"/>
                <a:gd name="T57" fmla="*/ 534 h 822"/>
                <a:gd name="T58" fmla="*/ 796 w 822"/>
                <a:gd name="T59" fmla="*/ 465 h 822"/>
                <a:gd name="T60" fmla="*/ 766 w 822"/>
                <a:gd name="T61" fmla="*/ 401 h 822"/>
                <a:gd name="T62" fmla="*/ 725 w 822"/>
                <a:gd name="T63" fmla="*/ 343 h 822"/>
                <a:gd name="T64" fmla="*/ 676 w 822"/>
                <a:gd name="T65" fmla="*/ 294 h 822"/>
                <a:gd name="T66" fmla="*/ 619 w 822"/>
                <a:gd name="T67" fmla="*/ 253 h 822"/>
                <a:gd name="T68" fmla="*/ 555 w 822"/>
                <a:gd name="T69" fmla="*/ 223 h 822"/>
                <a:gd name="T70" fmla="*/ 485 w 822"/>
                <a:gd name="T71" fmla="*/ 204 h 822"/>
                <a:gd name="T72" fmla="*/ 411 w 822"/>
                <a:gd name="T73" fmla="*/ 197 h 8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22" h="822">
                  <a:moveTo>
                    <a:pt x="411" y="0"/>
                  </a:moveTo>
                  <a:lnTo>
                    <a:pt x="337" y="7"/>
                  </a:lnTo>
                  <a:lnTo>
                    <a:pt x="268" y="26"/>
                  </a:lnTo>
                  <a:lnTo>
                    <a:pt x="204" y="56"/>
                  </a:lnTo>
                  <a:lnTo>
                    <a:pt x="147" y="97"/>
                  </a:lnTo>
                  <a:lnTo>
                    <a:pt x="97" y="146"/>
                  </a:lnTo>
                  <a:lnTo>
                    <a:pt x="57" y="204"/>
                  </a:lnTo>
                  <a:lnTo>
                    <a:pt x="26" y="268"/>
                  </a:lnTo>
                  <a:lnTo>
                    <a:pt x="7" y="337"/>
                  </a:lnTo>
                  <a:lnTo>
                    <a:pt x="0" y="411"/>
                  </a:lnTo>
                  <a:lnTo>
                    <a:pt x="7" y="485"/>
                  </a:lnTo>
                  <a:lnTo>
                    <a:pt x="26" y="554"/>
                  </a:lnTo>
                  <a:lnTo>
                    <a:pt x="57" y="618"/>
                  </a:lnTo>
                  <a:lnTo>
                    <a:pt x="97" y="676"/>
                  </a:lnTo>
                  <a:lnTo>
                    <a:pt x="147" y="725"/>
                  </a:lnTo>
                  <a:lnTo>
                    <a:pt x="204" y="766"/>
                  </a:lnTo>
                  <a:lnTo>
                    <a:pt x="268" y="796"/>
                  </a:lnTo>
                  <a:lnTo>
                    <a:pt x="337" y="815"/>
                  </a:lnTo>
                  <a:lnTo>
                    <a:pt x="411" y="822"/>
                  </a:lnTo>
                  <a:lnTo>
                    <a:pt x="485" y="815"/>
                  </a:lnTo>
                  <a:lnTo>
                    <a:pt x="555" y="796"/>
                  </a:lnTo>
                  <a:lnTo>
                    <a:pt x="619" y="766"/>
                  </a:lnTo>
                  <a:lnTo>
                    <a:pt x="676" y="725"/>
                  </a:lnTo>
                  <a:lnTo>
                    <a:pt x="725" y="676"/>
                  </a:lnTo>
                  <a:lnTo>
                    <a:pt x="766" y="618"/>
                  </a:lnTo>
                  <a:lnTo>
                    <a:pt x="796" y="554"/>
                  </a:lnTo>
                  <a:lnTo>
                    <a:pt x="815" y="485"/>
                  </a:lnTo>
                  <a:lnTo>
                    <a:pt x="822" y="411"/>
                  </a:lnTo>
                  <a:lnTo>
                    <a:pt x="815" y="337"/>
                  </a:lnTo>
                  <a:lnTo>
                    <a:pt x="796" y="268"/>
                  </a:lnTo>
                  <a:lnTo>
                    <a:pt x="766" y="204"/>
                  </a:lnTo>
                  <a:lnTo>
                    <a:pt x="725" y="146"/>
                  </a:lnTo>
                  <a:lnTo>
                    <a:pt x="676" y="97"/>
                  </a:lnTo>
                  <a:lnTo>
                    <a:pt x="619" y="56"/>
                  </a:lnTo>
                  <a:lnTo>
                    <a:pt x="555" y="26"/>
                  </a:lnTo>
                  <a:lnTo>
                    <a:pt x="485" y="7"/>
                  </a:lnTo>
                  <a:lnTo>
                    <a:pt x="411" y="0"/>
                  </a:ln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038" name="Picture 12">
              <a:extLst>
                <a:ext uri="{FF2B5EF4-FFF2-40B4-BE49-F238E27FC236}">
                  <a16:creationId xmlns:a16="http://schemas.microsoft.com/office/drawing/2014/main" id="{EDAAC2EF-0A65-4226-8102-63DED614A76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72" y="1019"/>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4" name="Picture 2">
            <a:extLst>
              <a:ext uri="{FF2B5EF4-FFF2-40B4-BE49-F238E27FC236}">
                <a16:creationId xmlns:a16="http://schemas.microsoft.com/office/drawing/2014/main" id="{A5141177-986C-48E0-91C3-D66DCB167DA3}"/>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93738" y="6027738"/>
            <a:ext cx="14573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66" r:id="rId7"/>
    <p:sldLayoutId id="2147483667" r:id="rId8"/>
    <p:sldLayoutId id="2147483668" r:id="rId9"/>
    <p:sldLayoutId id="2147483669" r:id="rId10"/>
    <p:sldLayoutId id="2147483670"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9EFF-119D-4B0F-A838-FAAB31ED5242}"/>
              </a:ext>
            </a:extLst>
          </p:cNvPr>
          <p:cNvSpPr>
            <a:spLocks noGrp="1"/>
          </p:cNvSpPr>
          <p:nvPr>
            <p:ph type="ctrTitle"/>
          </p:nvPr>
        </p:nvSpPr>
        <p:spPr/>
        <p:txBody>
          <a:bodyPr rtlCol="0">
            <a:normAutofit fontScale="90000"/>
          </a:bodyPr>
          <a:lstStyle/>
          <a:p>
            <a:pPr fontAlgn="auto">
              <a:spcAft>
                <a:spcPts val="0"/>
              </a:spcAft>
              <a:defRPr/>
            </a:pPr>
            <a:r>
              <a:rPr lang="en-US" dirty="0"/>
              <a:t>Energy efficient renewal of multi-apartment buildings in Lithuania</a:t>
            </a:r>
          </a:p>
        </p:txBody>
      </p:sp>
      <p:sp>
        <p:nvSpPr>
          <p:cNvPr id="9219" name="Subtitle 2">
            <a:extLst>
              <a:ext uri="{FF2B5EF4-FFF2-40B4-BE49-F238E27FC236}">
                <a16:creationId xmlns:a16="http://schemas.microsoft.com/office/drawing/2014/main" id="{44C9E89B-CA68-42E6-8E9D-1094DF42EAE8}"/>
              </a:ext>
            </a:extLst>
          </p:cNvPr>
          <p:cNvSpPr>
            <a:spLocks noGrp="1" noChangeArrowheads="1"/>
          </p:cNvSpPr>
          <p:nvPr>
            <p:ph type="subTitle" idx="1"/>
          </p:nvPr>
        </p:nvSpPr>
        <p:spPr>
          <a:xfrm>
            <a:off x="5086350" y="6110288"/>
            <a:ext cx="2008188" cy="442912"/>
          </a:xfrm>
        </p:spPr>
        <p:txBody>
          <a:bodyPr/>
          <a:lstStyle/>
          <a:p>
            <a:pPr>
              <a:spcBef>
                <a:spcPct val="0"/>
              </a:spcBef>
            </a:pPr>
            <a:r>
              <a:rPr lang="en-US" altLang="lt-LT" sz="1200"/>
              <a:t>Bratislava,</a:t>
            </a:r>
          </a:p>
          <a:p>
            <a:pPr>
              <a:spcBef>
                <a:spcPct val="0"/>
              </a:spcBef>
            </a:pPr>
            <a:r>
              <a:rPr lang="en-US" altLang="lt-LT" sz="1200"/>
              <a:t>November 2017</a:t>
            </a:r>
          </a:p>
        </p:txBody>
      </p:sp>
      <p:grpSp>
        <p:nvGrpSpPr>
          <p:cNvPr id="9220" name="Group 3">
            <a:extLst>
              <a:ext uri="{FF2B5EF4-FFF2-40B4-BE49-F238E27FC236}">
                <a16:creationId xmlns:a16="http://schemas.microsoft.com/office/drawing/2014/main" id="{A754C1C2-FB76-4718-A4D2-4C955BCDAE9C}"/>
              </a:ext>
            </a:extLst>
          </p:cNvPr>
          <p:cNvGrpSpPr>
            <a:grpSpLocks/>
          </p:cNvGrpSpPr>
          <p:nvPr/>
        </p:nvGrpSpPr>
        <p:grpSpPr bwMode="auto">
          <a:xfrm>
            <a:off x="1684338" y="3814763"/>
            <a:ext cx="9144000" cy="1655762"/>
            <a:chOff x="971550" y="3175000"/>
            <a:chExt cx="7191375" cy="1206500"/>
          </a:xfrm>
        </p:grpSpPr>
        <p:pic>
          <p:nvPicPr>
            <p:cNvPr id="9221" name="Picture 8">
              <a:extLst>
                <a:ext uri="{FF2B5EF4-FFF2-40B4-BE49-F238E27FC236}">
                  <a16:creationId xmlns:a16="http://schemas.microsoft.com/office/drawing/2014/main" id="{87D973B8-88D7-4E86-A382-B0F66204E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288" y="3175000"/>
              <a:ext cx="1735137"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3">
              <a:extLst>
                <a:ext uri="{FF2B5EF4-FFF2-40B4-BE49-F238E27FC236}">
                  <a16:creationId xmlns:a16="http://schemas.microsoft.com/office/drawing/2014/main" id="{FAE35109-049A-4132-BD5D-397963523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175000"/>
              <a:ext cx="1836738"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2">
              <a:extLst>
                <a:ext uri="{FF2B5EF4-FFF2-40B4-BE49-F238E27FC236}">
                  <a16:creationId xmlns:a16="http://schemas.microsoft.com/office/drawing/2014/main" id="{A3BE64A1-CA75-41FF-9C83-0DF817AD88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013" y="3175000"/>
              <a:ext cx="177482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7">
              <a:extLst>
                <a:ext uri="{FF2B5EF4-FFF2-40B4-BE49-F238E27FC236}">
                  <a16:creationId xmlns:a16="http://schemas.microsoft.com/office/drawing/2014/main" id="{570794AC-89D2-40A0-B750-B377FD44313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19838" y="3175000"/>
              <a:ext cx="1843087"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C3CE472-E7FC-4E29-AB91-5A70F08B81D9}"/>
              </a:ext>
            </a:extLst>
          </p:cNvPr>
          <p:cNvSpPr>
            <a:spLocks noGrp="1" noChangeArrowheads="1"/>
          </p:cNvSpPr>
          <p:nvPr>
            <p:ph type="title"/>
          </p:nvPr>
        </p:nvSpPr>
        <p:spPr/>
        <p:txBody>
          <a:bodyPr/>
          <a:lstStyle/>
          <a:p>
            <a:r>
              <a:rPr lang="en-US" dirty="0"/>
              <a:t>State subsidy</a:t>
            </a:r>
            <a:endParaRPr lang="en-US" altLang="lt-LT" dirty="0"/>
          </a:p>
        </p:txBody>
      </p:sp>
      <p:sp>
        <p:nvSpPr>
          <p:cNvPr id="3" name="Content Placeholder 2">
            <a:extLst>
              <a:ext uri="{FF2B5EF4-FFF2-40B4-BE49-F238E27FC236}">
                <a16:creationId xmlns:a16="http://schemas.microsoft.com/office/drawing/2014/main" id="{8EE3FF76-A2A5-49F2-9674-06D102D5523B}"/>
              </a:ext>
            </a:extLst>
          </p:cNvPr>
          <p:cNvSpPr>
            <a:spLocks noGrp="1"/>
          </p:cNvSpPr>
          <p:nvPr>
            <p:ph idx="1"/>
          </p:nvPr>
        </p:nvSpPr>
        <p:spPr/>
        <p:txBody>
          <a:bodyPr rtlCol="0">
            <a:normAutofit/>
          </a:bodyPr>
          <a:lstStyle/>
          <a:p>
            <a:pPr marL="0" indent="0" eaLnBrk="0" fontAlgn="auto" hangingPunct="0">
              <a:spcBef>
                <a:spcPct val="20000"/>
              </a:spcBef>
              <a:spcAft>
                <a:spcPts val="0"/>
              </a:spcAft>
              <a:buClr>
                <a:srgbClr val="7E9532"/>
              </a:buClr>
              <a:buSzPct val="95000"/>
              <a:buNone/>
              <a:defRPr/>
            </a:pPr>
            <a:r>
              <a:rPr lang="en-GB" altLang="lt-LT" dirty="0"/>
              <a:t>There is a state subsidy which covers 100 per cent of costs for:</a:t>
            </a:r>
          </a:p>
          <a:p>
            <a:pPr marL="342900" indent="-342900" eaLnBrk="0" fontAlgn="auto" hangingPunct="0">
              <a:spcBef>
                <a:spcPct val="20000"/>
              </a:spcBef>
              <a:spcAft>
                <a:spcPts val="0"/>
              </a:spcAft>
              <a:buClr>
                <a:srgbClr val="7E9532"/>
              </a:buClr>
              <a:buSzPct val="95000"/>
              <a:defRPr/>
            </a:pPr>
            <a:r>
              <a:rPr lang="en-GB" altLang="lt-LT" dirty="0"/>
              <a:t>The administration of the project (0,15 euro cents for the heated area of the building)</a:t>
            </a:r>
          </a:p>
          <a:p>
            <a:pPr marL="342900" indent="-342900" eaLnBrk="0" fontAlgn="auto" hangingPunct="0">
              <a:spcBef>
                <a:spcPct val="20000"/>
              </a:spcBef>
              <a:spcAft>
                <a:spcPts val="0"/>
              </a:spcAft>
              <a:buClr>
                <a:srgbClr val="7E9532"/>
              </a:buClr>
              <a:buSzPct val="95000"/>
              <a:defRPr/>
            </a:pPr>
            <a:r>
              <a:rPr lang="en-GB" altLang="lt-LT" dirty="0"/>
              <a:t>Preparation of the technical document (up to 5 per cent from total costs of the project)</a:t>
            </a:r>
          </a:p>
          <a:p>
            <a:pPr marL="342900" indent="-342900" eaLnBrk="0" fontAlgn="auto" hangingPunct="0">
              <a:spcBef>
                <a:spcPct val="20000"/>
              </a:spcBef>
              <a:spcAft>
                <a:spcPts val="0"/>
              </a:spcAft>
              <a:buClr>
                <a:srgbClr val="7E9532"/>
              </a:buClr>
              <a:buSzPct val="95000"/>
              <a:defRPr/>
            </a:pPr>
            <a:r>
              <a:rPr lang="en-GB" altLang="lt-LT" dirty="0"/>
              <a:t>The supervision of the construction works (up to 2 per cent from total costs of the project)</a:t>
            </a:r>
          </a:p>
          <a:p>
            <a:pPr marL="0" indent="0" fontAlgn="auto">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1759128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C3CE472-E7FC-4E29-AB91-5A70F08B81D9}"/>
              </a:ext>
            </a:extLst>
          </p:cNvPr>
          <p:cNvSpPr>
            <a:spLocks noGrp="1" noChangeArrowheads="1"/>
          </p:cNvSpPr>
          <p:nvPr>
            <p:ph type="title"/>
          </p:nvPr>
        </p:nvSpPr>
        <p:spPr/>
        <p:txBody>
          <a:bodyPr/>
          <a:lstStyle/>
          <a:p>
            <a:r>
              <a:rPr lang="en-US" altLang="lt-LT" dirty="0"/>
              <a:t>Credit line</a:t>
            </a:r>
          </a:p>
        </p:txBody>
      </p:sp>
      <p:sp>
        <p:nvSpPr>
          <p:cNvPr id="3" name="Content Placeholder 2">
            <a:extLst>
              <a:ext uri="{FF2B5EF4-FFF2-40B4-BE49-F238E27FC236}">
                <a16:creationId xmlns:a16="http://schemas.microsoft.com/office/drawing/2014/main" id="{8EE3FF76-A2A5-49F2-9674-06D102D5523B}"/>
              </a:ext>
            </a:extLst>
          </p:cNvPr>
          <p:cNvSpPr>
            <a:spLocks noGrp="1"/>
          </p:cNvSpPr>
          <p:nvPr>
            <p:ph idx="1"/>
          </p:nvPr>
        </p:nvSpPr>
        <p:spPr/>
        <p:txBody>
          <a:bodyPr rtlCol="0">
            <a:normAutofit/>
          </a:bodyPr>
          <a:lstStyle/>
          <a:p>
            <a:pPr marL="0" indent="0" eaLnBrk="0" fontAlgn="auto" hangingPunct="0">
              <a:spcBef>
                <a:spcPct val="20000"/>
              </a:spcBef>
              <a:spcAft>
                <a:spcPts val="0"/>
              </a:spcAft>
              <a:buClr>
                <a:srgbClr val="7E9532"/>
              </a:buClr>
              <a:buSzPct val="95000"/>
              <a:buNone/>
              <a:defRPr/>
            </a:pPr>
            <a:r>
              <a:rPr lang="en-GB" altLang="lt-LT" dirty="0"/>
              <a:t>All project can get a credit for 20 years, where the interest rate will be fixed at 3 per cent for first 5 years.</a:t>
            </a:r>
          </a:p>
          <a:p>
            <a:pPr marL="0" indent="0" fontAlgn="auto">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171639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C3CE472-E7FC-4E29-AB91-5A70F08B81D9}"/>
              </a:ext>
            </a:extLst>
          </p:cNvPr>
          <p:cNvSpPr>
            <a:spLocks noGrp="1" noChangeArrowheads="1"/>
          </p:cNvSpPr>
          <p:nvPr>
            <p:ph type="title"/>
          </p:nvPr>
        </p:nvSpPr>
        <p:spPr/>
        <p:txBody>
          <a:bodyPr/>
          <a:lstStyle/>
          <a:p>
            <a:r>
              <a:rPr lang="en-US" dirty="0"/>
              <a:t>State subsidy</a:t>
            </a:r>
            <a:endParaRPr lang="en-US" altLang="lt-LT" dirty="0"/>
          </a:p>
        </p:txBody>
      </p:sp>
      <p:sp>
        <p:nvSpPr>
          <p:cNvPr id="3" name="Content Placeholder 2">
            <a:extLst>
              <a:ext uri="{FF2B5EF4-FFF2-40B4-BE49-F238E27FC236}">
                <a16:creationId xmlns:a16="http://schemas.microsoft.com/office/drawing/2014/main" id="{8EE3FF76-A2A5-49F2-9674-06D102D5523B}"/>
              </a:ext>
            </a:extLst>
          </p:cNvPr>
          <p:cNvSpPr>
            <a:spLocks noGrp="1"/>
          </p:cNvSpPr>
          <p:nvPr>
            <p:ph idx="1"/>
          </p:nvPr>
        </p:nvSpPr>
        <p:spPr/>
        <p:txBody>
          <a:bodyPr rtlCol="0">
            <a:normAutofit/>
          </a:bodyPr>
          <a:lstStyle/>
          <a:p>
            <a:pPr marL="0" indent="0" eaLnBrk="0" fontAlgn="auto" hangingPunct="0">
              <a:spcBef>
                <a:spcPct val="20000"/>
              </a:spcBef>
              <a:spcAft>
                <a:spcPts val="0"/>
              </a:spcAft>
              <a:buClr>
                <a:srgbClr val="7E9532"/>
              </a:buClr>
              <a:buSzPct val="95000"/>
              <a:buNone/>
              <a:defRPr/>
            </a:pPr>
            <a:r>
              <a:rPr lang="en-GB" altLang="lt-LT" dirty="0"/>
              <a:t>Subsidy for hard investment in to refurbishment of the building:</a:t>
            </a:r>
          </a:p>
          <a:p>
            <a:pPr eaLnBrk="0" fontAlgn="auto" hangingPunct="0">
              <a:spcBef>
                <a:spcPct val="20000"/>
              </a:spcBef>
              <a:spcAft>
                <a:spcPts val="0"/>
              </a:spcAft>
              <a:buClr>
                <a:srgbClr val="7E9532"/>
              </a:buClr>
              <a:buSzPct val="95000"/>
              <a:defRPr/>
            </a:pPr>
            <a:r>
              <a:rPr lang="en-GB" altLang="lt-LT" dirty="0"/>
              <a:t>100 per cent for all low-income families</a:t>
            </a:r>
          </a:p>
          <a:p>
            <a:pPr eaLnBrk="0" fontAlgn="auto" hangingPunct="0">
              <a:spcBef>
                <a:spcPct val="20000"/>
              </a:spcBef>
              <a:spcAft>
                <a:spcPts val="0"/>
              </a:spcAft>
              <a:buClr>
                <a:srgbClr val="7E9532"/>
              </a:buClr>
              <a:buSzPct val="95000"/>
              <a:defRPr/>
            </a:pPr>
            <a:r>
              <a:rPr lang="en-GB" altLang="lt-LT" dirty="0"/>
              <a:t>Until 2012 it was 50 per cent from the total investment</a:t>
            </a:r>
          </a:p>
          <a:p>
            <a:pPr eaLnBrk="0" fontAlgn="auto" hangingPunct="0">
              <a:spcBef>
                <a:spcPct val="20000"/>
              </a:spcBef>
              <a:spcAft>
                <a:spcPts val="0"/>
              </a:spcAft>
              <a:buClr>
                <a:srgbClr val="7E9532"/>
              </a:buClr>
              <a:buSzPct val="95000"/>
              <a:defRPr/>
            </a:pPr>
            <a:r>
              <a:rPr lang="en-GB" altLang="lt-LT" dirty="0"/>
              <a:t>After 2012 it was reduced in periods by 5 per cent and now it stays at 30 per cent and will not be reduced any more</a:t>
            </a:r>
          </a:p>
          <a:p>
            <a:pPr eaLnBrk="0" fontAlgn="auto" hangingPunct="0">
              <a:spcBef>
                <a:spcPct val="20000"/>
              </a:spcBef>
              <a:spcAft>
                <a:spcPts val="0"/>
              </a:spcAft>
              <a:buClr>
                <a:srgbClr val="7E9532"/>
              </a:buClr>
              <a:buSzPct val="95000"/>
              <a:defRPr/>
            </a:pPr>
            <a:endParaRPr lang="en-GB" altLang="lt-LT" dirty="0"/>
          </a:p>
          <a:p>
            <a:pPr eaLnBrk="0" fontAlgn="auto" hangingPunct="0">
              <a:spcBef>
                <a:spcPct val="20000"/>
              </a:spcBef>
              <a:spcAft>
                <a:spcPts val="0"/>
              </a:spcAft>
              <a:buClr>
                <a:srgbClr val="7E9532"/>
              </a:buClr>
              <a:buSzPct val="95000"/>
              <a:defRPr/>
            </a:pPr>
            <a:endParaRPr lang="en-GB" altLang="lt-LT" dirty="0"/>
          </a:p>
        </p:txBody>
      </p:sp>
    </p:spTree>
    <p:extLst>
      <p:ext uri="{BB962C8B-B14F-4D97-AF65-F5344CB8AC3E}">
        <p14:creationId xmlns:p14="http://schemas.microsoft.com/office/powerpoint/2010/main" val="1977446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7629602-CCB1-41A8-A44C-56BFA0E79B1A}"/>
              </a:ext>
            </a:extLst>
          </p:cNvPr>
          <p:cNvSpPr>
            <a:spLocks noGrp="1"/>
          </p:cNvSpPr>
          <p:nvPr>
            <p:ph type="title"/>
          </p:nvPr>
        </p:nvSpPr>
        <p:spPr>
          <a:xfrm>
            <a:off x="838200" y="365125"/>
            <a:ext cx="10515600" cy="1325563"/>
          </a:xfrm>
        </p:spPr>
        <p:txBody>
          <a:bodyPr/>
          <a:lstStyle/>
          <a:p>
            <a:r>
              <a:rPr lang="en-US" dirty="0"/>
              <a:t>Results of the renovation program</a:t>
            </a:r>
          </a:p>
        </p:txBody>
      </p:sp>
      <p:pic>
        <p:nvPicPr>
          <p:cNvPr id="9" name="Picture 8">
            <a:extLst>
              <a:ext uri="{FF2B5EF4-FFF2-40B4-BE49-F238E27FC236}">
                <a16:creationId xmlns:a16="http://schemas.microsoft.com/office/drawing/2014/main" id="{91B17C37-74FF-45E6-922A-8A77FE3FC755}"/>
              </a:ext>
            </a:extLst>
          </p:cNvPr>
          <p:cNvPicPr>
            <a:picLocks noChangeAspect="1"/>
          </p:cNvPicPr>
          <p:nvPr/>
        </p:nvPicPr>
        <p:blipFill>
          <a:blip r:embed="rId3"/>
          <a:stretch>
            <a:fillRect/>
          </a:stretch>
        </p:blipFill>
        <p:spPr>
          <a:xfrm>
            <a:off x="1464129" y="1413101"/>
            <a:ext cx="8857508" cy="4095081"/>
          </a:xfrm>
          <a:prstGeom prst="rect">
            <a:avLst/>
          </a:prstGeom>
        </p:spPr>
      </p:pic>
    </p:spTree>
    <p:extLst>
      <p:ext uri="{BB962C8B-B14F-4D97-AF65-F5344CB8AC3E}">
        <p14:creationId xmlns:p14="http://schemas.microsoft.com/office/powerpoint/2010/main" val="1650650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3B6C-F085-4917-BA29-891B827F6D60}"/>
              </a:ext>
            </a:extLst>
          </p:cNvPr>
          <p:cNvSpPr>
            <a:spLocks noGrp="1"/>
          </p:cNvSpPr>
          <p:nvPr>
            <p:ph type="title"/>
          </p:nvPr>
        </p:nvSpPr>
        <p:spPr/>
        <p:txBody>
          <a:bodyPr/>
          <a:lstStyle/>
          <a:p>
            <a:r>
              <a:rPr lang="en-US" dirty="0"/>
              <a:t>The role of the municipalities</a:t>
            </a:r>
          </a:p>
        </p:txBody>
      </p:sp>
      <p:sp>
        <p:nvSpPr>
          <p:cNvPr id="3" name="Content Placeholder 2">
            <a:extLst>
              <a:ext uri="{FF2B5EF4-FFF2-40B4-BE49-F238E27FC236}">
                <a16:creationId xmlns:a16="http://schemas.microsoft.com/office/drawing/2014/main" id="{81A391B2-F601-4D0E-A91E-90D632229A70}"/>
              </a:ext>
            </a:extLst>
          </p:cNvPr>
          <p:cNvSpPr>
            <a:spLocks noGrp="1"/>
          </p:cNvSpPr>
          <p:nvPr>
            <p:ph idx="1"/>
          </p:nvPr>
        </p:nvSpPr>
        <p:spPr/>
        <p:txBody>
          <a:bodyPr/>
          <a:lstStyle/>
          <a:p>
            <a:pPr marL="0" indent="0">
              <a:buNone/>
            </a:pPr>
            <a:r>
              <a:rPr lang="en-US" dirty="0"/>
              <a:t>In 2013 municipalities were encouraged to prepare municipal renewal programs:</a:t>
            </a:r>
          </a:p>
          <a:p>
            <a:r>
              <a:rPr lang="en-US" dirty="0"/>
              <a:t>By this programs municipalities appointed the administrator of the projects.</a:t>
            </a:r>
          </a:p>
          <a:p>
            <a:r>
              <a:rPr lang="en-US" dirty="0"/>
              <a:t>Municipalities prepared investment project for the homeowners.</a:t>
            </a:r>
          </a:p>
          <a:p>
            <a:endParaRPr lang="en-US" dirty="0"/>
          </a:p>
          <a:p>
            <a:pPr marL="0" indent="0">
              <a:buNone/>
            </a:pPr>
            <a:r>
              <a:rPr lang="en-US" dirty="0"/>
              <a:t>80 per cent of the projects are implemented by the administrator appointed by the municipality</a:t>
            </a:r>
          </a:p>
          <a:p>
            <a:pPr marL="0" indent="0">
              <a:buNone/>
            </a:pPr>
            <a:endParaRPr lang="en-US" dirty="0"/>
          </a:p>
        </p:txBody>
      </p:sp>
    </p:spTree>
    <p:extLst>
      <p:ext uri="{BB962C8B-B14F-4D97-AF65-F5344CB8AC3E}">
        <p14:creationId xmlns:p14="http://schemas.microsoft.com/office/powerpoint/2010/main" val="1816241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B1BA241-14D6-46FF-B90D-D87AC81B07BD}"/>
              </a:ext>
            </a:extLst>
          </p:cNvPr>
          <p:cNvSpPr txBox="1">
            <a:spLocks noChangeArrowheads="1"/>
          </p:cNvSpPr>
          <p:nvPr/>
        </p:nvSpPr>
        <p:spPr>
          <a:xfrm>
            <a:off x="561108" y="1451553"/>
            <a:ext cx="6310747" cy="2483138"/>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altLang="lt-LT" sz="1600" b="1" dirty="0"/>
              <a:t>Before 2013 the program was not very attractive to the homeowners, because there was:</a:t>
            </a:r>
          </a:p>
          <a:p>
            <a:pPr eaLnBrk="1" hangingPunct="1"/>
            <a:r>
              <a:rPr lang="en-US" altLang="lt-LT" sz="1600" dirty="0"/>
              <a:t>No standardize documents</a:t>
            </a:r>
          </a:p>
          <a:p>
            <a:pPr eaLnBrk="1" hangingPunct="1"/>
            <a:r>
              <a:rPr lang="en-US" altLang="lt-LT" sz="1600" dirty="0"/>
              <a:t>Only one payment request</a:t>
            </a:r>
          </a:p>
          <a:p>
            <a:pPr eaLnBrk="1" hangingPunct="1"/>
            <a:r>
              <a:rPr lang="en-US" altLang="lt-LT" sz="1600" dirty="0"/>
              <a:t>No funding for the projects</a:t>
            </a:r>
          </a:p>
          <a:p>
            <a:pPr eaLnBrk="1" hangingPunct="1"/>
            <a:r>
              <a:rPr lang="en-US" altLang="lt-LT" sz="1600" dirty="0"/>
              <a:t>Only chairman of the community could have been the administrator of the project </a:t>
            </a:r>
          </a:p>
        </p:txBody>
      </p:sp>
      <p:sp>
        <p:nvSpPr>
          <p:cNvPr id="8" name="Content Placeholder 2">
            <a:extLst>
              <a:ext uri="{FF2B5EF4-FFF2-40B4-BE49-F238E27FC236}">
                <a16:creationId xmlns:a16="http://schemas.microsoft.com/office/drawing/2014/main" id="{8BC1CBE9-BA0F-4C70-8D46-984A8A5AD1E5}"/>
              </a:ext>
            </a:extLst>
          </p:cNvPr>
          <p:cNvSpPr txBox="1">
            <a:spLocks noChangeArrowheads="1"/>
          </p:cNvSpPr>
          <p:nvPr/>
        </p:nvSpPr>
        <p:spPr bwMode="auto">
          <a:xfrm>
            <a:off x="561108" y="4409642"/>
            <a:ext cx="7211291" cy="194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altLang="lt-LT" sz="1600" b="1" dirty="0"/>
              <a:t>After the establishment of the new model in 2013:</a:t>
            </a:r>
          </a:p>
          <a:p>
            <a:pPr eaLnBrk="1" hangingPunct="1"/>
            <a:r>
              <a:rPr lang="en-US" altLang="lt-LT" sz="1600" dirty="0"/>
              <a:t>Mostly all the documents are standardized</a:t>
            </a:r>
          </a:p>
          <a:p>
            <a:pPr eaLnBrk="1" hangingPunct="1"/>
            <a:r>
              <a:rPr lang="en-US" altLang="lt-LT" sz="1600" dirty="0"/>
              <a:t>Interim payments can be done</a:t>
            </a:r>
          </a:p>
          <a:p>
            <a:pPr eaLnBrk="1" hangingPunct="1"/>
            <a:r>
              <a:rPr lang="en-US" altLang="lt-LT" sz="1600" dirty="0"/>
              <a:t>There is an open credit line for the projects</a:t>
            </a:r>
          </a:p>
          <a:p>
            <a:pPr eaLnBrk="1" hangingPunct="1"/>
            <a:r>
              <a:rPr lang="en-US" altLang="lt-LT" sz="1600" dirty="0"/>
              <a:t>Anyone can administrate the project</a:t>
            </a:r>
          </a:p>
        </p:txBody>
      </p:sp>
      <p:pic>
        <p:nvPicPr>
          <p:cNvPr id="9" name="Picture 5" descr="Vaizdo rezultatas pagal užklausą „lessons learned“">
            <a:extLst>
              <a:ext uri="{FF2B5EF4-FFF2-40B4-BE49-F238E27FC236}">
                <a16:creationId xmlns:a16="http://schemas.microsoft.com/office/drawing/2014/main" id="{C878E916-73E7-45AE-A2FF-4C9D1C395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946" y="1833274"/>
            <a:ext cx="4762500" cy="374332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F8DDF72F-8CBF-4741-9EFC-D94F80A1576A}"/>
              </a:ext>
            </a:extLst>
          </p:cNvPr>
          <p:cNvSpPr>
            <a:spLocks noGrp="1" noChangeArrowheads="1"/>
          </p:cNvSpPr>
          <p:nvPr>
            <p:ph type="title"/>
          </p:nvPr>
        </p:nvSpPr>
        <p:spPr>
          <a:xfrm>
            <a:off x="838200" y="365125"/>
            <a:ext cx="10515600" cy="1325563"/>
          </a:xfrm>
        </p:spPr>
        <p:txBody>
          <a:bodyPr/>
          <a:lstStyle/>
          <a:p>
            <a:r>
              <a:rPr lang="en-US" altLang="lt-LT" dirty="0"/>
              <a:t>The different conception</a:t>
            </a:r>
          </a:p>
        </p:txBody>
      </p:sp>
    </p:spTree>
    <p:extLst>
      <p:ext uri="{BB962C8B-B14F-4D97-AF65-F5344CB8AC3E}">
        <p14:creationId xmlns:p14="http://schemas.microsoft.com/office/powerpoint/2010/main" val="324979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3B6C-F085-4917-BA29-891B827F6D60}"/>
              </a:ext>
            </a:extLst>
          </p:cNvPr>
          <p:cNvSpPr>
            <a:spLocks noGrp="1"/>
          </p:cNvSpPr>
          <p:nvPr>
            <p:ph type="title"/>
          </p:nvPr>
        </p:nvSpPr>
        <p:spPr/>
        <p:txBody>
          <a:bodyPr/>
          <a:lstStyle/>
          <a:p>
            <a:r>
              <a:rPr lang="en-US" dirty="0"/>
              <a:t>Success depends on the administrator</a:t>
            </a:r>
          </a:p>
        </p:txBody>
      </p:sp>
      <p:sp>
        <p:nvSpPr>
          <p:cNvPr id="3" name="Content Placeholder 2">
            <a:extLst>
              <a:ext uri="{FF2B5EF4-FFF2-40B4-BE49-F238E27FC236}">
                <a16:creationId xmlns:a16="http://schemas.microsoft.com/office/drawing/2014/main" id="{81A391B2-F601-4D0E-A91E-90D632229A70}"/>
              </a:ext>
            </a:extLst>
          </p:cNvPr>
          <p:cNvSpPr>
            <a:spLocks noGrp="1"/>
          </p:cNvSpPr>
          <p:nvPr>
            <p:ph idx="1"/>
          </p:nvPr>
        </p:nvSpPr>
        <p:spPr/>
        <p:txBody>
          <a:bodyPr/>
          <a:lstStyle/>
          <a:p>
            <a:pPr marL="0" indent="0">
              <a:buNone/>
            </a:pPr>
            <a:r>
              <a:rPr lang="en-US" dirty="0"/>
              <a:t>The administrator appointed by the municipality or approved by homeowners:</a:t>
            </a:r>
          </a:p>
          <a:p>
            <a:r>
              <a:rPr lang="en-US" dirty="0"/>
              <a:t>Takes the loan for the implementation of the project</a:t>
            </a:r>
          </a:p>
          <a:p>
            <a:r>
              <a:rPr lang="en-US" dirty="0"/>
              <a:t>Administrates the repayment of the loan</a:t>
            </a:r>
          </a:p>
          <a:p>
            <a:r>
              <a:rPr lang="en-US" dirty="0"/>
              <a:t>Organizes all the procurement needed for the implementation of the project</a:t>
            </a:r>
          </a:p>
          <a:p>
            <a:r>
              <a:rPr lang="en-US" dirty="0"/>
              <a:t>Is taking all the responsibility for the successful implementation of the project</a:t>
            </a:r>
          </a:p>
          <a:p>
            <a:pPr marL="0" indent="0">
              <a:buNone/>
            </a:pPr>
            <a:endParaRPr lang="en-US" dirty="0"/>
          </a:p>
        </p:txBody>
      </p:sp>
    </p:spTree>
    <p:extLst>
      <p:ext uri="{BB962C8B-B14F-4D97-AF65-F5344CB8AC3E}">
        <p14:creationId xmlns:p14="http://schemas.microsoft.com/office/powerpoint/2010/main" val="1853979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B1BA241-14D6-46FF-B90D-D87AC81B07BD}"/>
              </a:ext>
            </a:extLst>
          </p:cNvPr>
          <p:cNvSpPr txBox="1">
            <a:spLocks noChangeArrowheads="1"/>
          </p:cNvSpPr>
          <p:nvPr/>
        </p:nvSpPr>
        <p:spPr>
          <a:xfrm>
            <a:off x="561109" y="1451553"/>
            <a:ext cx="5188528" cy="2483138"/>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Font typeface="Wingdings" panose="05000000000000000000" pitchFamily="2" charset="2"/>
              <a:buNone/>
              <a:defRPr/>
            </a:pPr>
            <a:r>
              <a:rPr lang="en-US" sz="1600" b="1" dirty="0"/>
              <a:t>Building built in 1964</a:t>
            </a:r>
          </a:p>
          <a:p>
            <a:pPr marL="0" indent="0" defTabSz="914400">
              <a:buFont typeface="Wingdings" panose="05000000000000000000" pitchFamily="2" charset="2"/>
              <a:buNone/>
              <a:defRPr/>
            </a:pPr>
            <a:r>
              <a:rPr lang="en-US" sz="1600" b="1" dirty="0"/>
              <a:t>Number of apartments: 101</a:t>
            </a:r>
          </a:p>
          <a:p>
            <a:pPr marL="0" indent="0" defTabSz="914400">
              <a:buFont typeface="Wingdings" panose="05000000000000000000" pitchFamily="2" charset="2"/>
              <a:buNone/>
              <a:defRPr/>
            </a:pPr>
            <a:r>
              <a:rPr lang="en-US" sz="1600" b="1" dirty="0"/>
              <a:t>Heated area: 5.670 m²</a:t>
            </a:r>
          </a:p>
          <a:p>
            <a:pPr marL="0" indent="0" defTabSz="914400">
              <a:buFont typeface="Wingdings" panose="05000000000000000000" pitchFamily="2" charset="2"/>
              <a:buNone/>
              <a:defRPr/>
            </a:pPr>
            <a:r>
              <a:rPr lang="en-US" sz="1600" b="1" dirty="0"/>
              <a:t>Investment: EUR 0,608 mill.</a:t>
            </a:r>
          </a:p>
          <a:p>
            <a:pPr marL="0" indent="0" defTabSz="914400">
              <a:buFont typeface="Wingdings" panose="05000000000000000000" pitchFamily="2" charset="2"/>
              <a:buNone/>
              <a:defRPr/>
            </a:pPr>
            <a:r>
              <a:rPr lang="en-US" sz="1600" b="1" dirty="0"/>
              <a:t>Implemented: insulation of walls, roof, windows replacement, glazing of balconies, modernization of heating system</a:t>
            </a:r>
          </a:p>
          <a:p>
            <a:pPr marL="0" indent="0" defTabSz="914400">
              <a:buFont typeface="Wingdings" panose="05000000000000000000" pitchFamily="2" charset="2"/>
              <a:buNone/>
              <a:defRPr/>
            </a:pPr>
            <a:endParaRPr lang="en-US" sz="1600" b="1" dirty="0"/>
          </a:p>
          <a:p>
            <a:pPr marL="0" indent="0" defTabSz="914400">
              <a:buFont typeface="Wingdings" panose="05000000000000000000" pitchFamily="2" charset="2"/>
              <a:buNone/>
              <a:defRPr/>
            </a:pPr>
            <a:r>
              <a:rPr lang="en-US" sz="1600" b="1" dirty="0"/>
              <a:t>Results:  </a:t>
            </a:r>
          </a:p>
          <a:p>
            <a:pPr defTabSz="914400">
              <a:buFontTx/>
              <a:buChar char="-"/>
              <a:defRPr/>
            </a:pPr>
            <a:r>
              <a:rPr lang="en-US" sz="1600" dirty="0"/>
              <a:t>energy savings 70%</a:t>
            </a:r>
          </a:p>
          <a:p>
            <a:pPr defTabSz="914400">
              <a:buFontTx/>
              <a:buChar char="-"/>
              <a:defRPr/>
            </a:pPr>
            <a:r>
              <a:rPr lang="en-US" sz="1600" dirty="0"/>
              <a:t>before – class D</a:t>
            </a:r>
          </a:p>
          <a:p>
            <a:pPr defTabSz="914400">
              <a:buFontTx/>
              <a:buChar char="-"/>
              <a:defRPr/>
            </a:pPr>
            <a:r>
              <a:rPr lang="en-US" sz="1600" dirty="0"/>
              <a:t>after – class B, </a:t>
            </a:r>
          </a:p>
          <a:p>
            <a:pPr defTabSz="914400">
              <a:buFontTx/>
              <a:buChar char="-"/>
              <a:defRPr/>
            </a:pPr>
            <a:r>
              <a:rPr lang="en-US" sz="1600" dirty="0"/>
              <a:t>energy consumption – 60 kWh/m²</a:t>
            </a:r>
          </a:p>
        </p:txBody>
      </p:sp>
      <p:sp>
        <p:nvSpPr>
          <p:cNvPr id="10" name="Title 1">
            <a:extLst>
              <a:ext uri="{FF2B5EF4-FFF2-40B4-BE49-F238E27FC236}">
                <a16:creationId xmlns:a16="http://schemas.microsoft.com/office/drawing/2014/main" id="{F8DDF72F-8CBF-4741-9EFC-D94F80A1576A}"/>
              </a:ext>
            </a:extLst>
          </p:cNvPr>
          <p:cNvSpPr>
            <a:spLocks noGrp="1" noChangeArrowheads="1"/>
          </p:cNvSpPr>
          <p:nvPr>
            <p:ph type="title"/>
          </p:nvPr>
        </p:nvSpPr>
        <p:spPr>
          <a:xfrm>
            <a:off x="838200" y="365125"/>
            <a:ext cx="10515600" cy="1325563"/>
          </a:xfrm>
        </p:spPr>
        <p:txBody>
          <a:bodyPr/>
          <a:lstStyle/>
          <a:p>
            <a:r>
              <a:rPr lang="en-US" altLang="lt-LT" dirty="0"/>
              <a:t>Some examples</a:t>
            </a:r>
          </a:p>
        </p:txBody>
      </p:sp>
      <p:pic>
        <p:nvPicPr>
          <p:cNvPr id="6" name="Content Placeholder 3">
            <a:extLst>
              <a:ext uri="{FF2B5EF4-FFF2-40B4-BE49-F238E27FC236}">
                <a16:creationId xmlns:a16="http://schemas.microsoft.com/office/drawing/2014/main" id="{20B93533-E1BA-497E-9528-2E7C31DD28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0255" y="1837159"/>
            <a:ext cx="6691745" cy="50208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715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60F53-C08C-4EC9-B2F0-6C7AC24FC12E}"/>
              </a:ext>
            </a:extLst>
          </p:cNvPr>
          <p:cNvSpPr>
            <a:spLocks noGrp="1"/>
          </p:cNvSpPr>
          <p:nvPr>
            <p:ph type="title"/>
          </p:nvPr>
        </p:nvSpPr>
        <p:spPr/>
        <p:txBody>
          <a:bodyPr/>
          <a:lstStyle/>
          <a:p>
            <a:endParaRPr lang="en-US"/>
          </a:p>
        </p:txBody>
      </p:sp>
      <p:pic>
        <p:nvPicPr>
          <p:cNvPr id="3" name="Picture 2" descr="C:\Users\Milda\Desktop\Panevėžys, Kosmonautų-1.JPG">
            <a:extLst>
              <a:ext uri="{FF2B5EF4-FFF2-40B4-BE49-F238E27FC236}">
                <a16:creationId xmlns:a16="http://schemas.microsoft.com/office/drawing/2014/main" id="{8967DCC3-6840-4AE6-AF02-0E4636CB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236" y="365125"/>
            <a:ext cx="8617527" cy="646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92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Rimui\Akmene, Sodo-7.JPG">
            <a:extLst>
              <a:ext uri="{FF2B5EF4-FFF2-40B4-BE49-F238E27FC236}">
                <a16:creationId xmlns:a16="http://schemas.microsoft.com/office/drawing/2014/main" id="{CF7DB50F-9509-4C01-89B7-166A23AE953C}"/>
              </a:ext>
            </a:extLst>
          </p:cNvPr>
          <p:cNvPicPr>
            <a:picLocks noChangeAspect="1" noChangeArrowheads="1"/>
          </p:cNvPicPr>
          <p:nvPr/>
        </p:nvPicPr>
        <p:blipFill rotWithShape="1">
          <a:blip r:embed="rId2" cstate="print"/>
          <a:srcRect l="-296" r="45"/>
          <a:stretch/>
        </p:blipFill>
        <p:spPr bwMode="auto">
          <a:xfrm>
            <a:off x="2161309" y="365125"/>
            <a:ext cx="7395179" cy="5502495"/>
          </a:xfrm>
          <a:prstGeom prst="rect">
            <a:avLst/>
          </a:prstGeom>
          <a:noFill/>
        </p:spPr>
      </p:pic>
      <p:sp>
        <p:nvSpPr>
          <p:cNvPr id="6" name="TextBox 2">
            <a:extLst>
              <a:ext uri="{FF2B5EF4-FFF2-40B4-BE49-F238E27FC236}">
                <a16:creationId xmlns:a16="http://schemas.microsoft.com/office/drawing/2014/main" id="{DA300815-BD9F-478D-8065-DDF75346A587}"/>
              </a:ext>
            </a:extLst>
          </p:cNvPr>
          <p:cNvSpPr txBox="1">
            <a:spLocks noChangeArrowheads="1"/>
          </p:cNvSpPr>
          <p:nvPr/>
        </p:nvSpPr>
        <p:spPr bwMode="auto">
          <a:xfrm>
            <a:off x="3626873" y="5896401"/>
            <a:ext cx="44640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lt-LT" b="1" dirty="0">
                <a:latin typeface="+mn-lt"/>
              </a:rPr>
              <a:t>Marius </a:t>
            </a:r>
            <a:r>
              <a:rPr lang="lt-LT" b="1" dirty="0" err="1">
                <a:latin typeface="+mn-lt"/>
              </a:rPr>
              <a:t>Smaidžiūnas</a:t>
            </a:r>
            <a:endParaRPr lang="lt-LT" b="1" dirty="0">
              <a:latin typeface="+mn-lt"/>
            </a:endParaRPr>
          </a:p>
          <a:p>
            <a:pPr algn="ctr" eaLnBrk="1" hangingPunct="1"/>
            <a:r>
              <a:rPr lang="lt-LT" b="1" dirty="0">
                <a:latin typeface="+mn-lt"/>
              </a:rPr>
              <a:t>+370 609 07505</a:t>
            </a:r>
          </a:p>
          <a:p>
            <a:pPr algn="ctr" eaLnBrk="1" hangingPunct="1"/>
            <a:r>
              <a:rPr lang="lt-LT" b="1" dirty="0" err="1">
                <a:latin typeface="+mn-lt"/>
              </a:rPr>
              <a:t>m.smaidziunas@betalt.lt</a:t>
            </a:r>
            <a:r>
              <a:rPr lang="lt-LT" b="1" dirty="0">
                <a:latin typeface="+mn-lt"/>
              </a:rPr>
              <a:t> </a:t>
            </a:r>
            <a:endParaRPr lang="en-US" b="1" dirty="0">
              <a:latin typeface="+mn-lt"/>
            </a:endParaRPr>
          </a:p>
        </p:txBody>
      </p:sp>
    </p:spTree>
    <p:extLst>
      <p:ext uri="{BB962C8B-B14F-4D97-AF65-F5344CB8AC3E}">
        <p14:creationId xmlns:p14="http://schemas.microsoft.com/office/powerpoint/2010/main" val="4002197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9363442-AC63-4050-B9D8-9863BC784A2F}"/>
              </a:ext>
            </a:extLst>
          </p:cNvPr>
          <p:cNvSpPr>
            <a:spLocks noGrp="1" noChangeArrowheads="1"/>
          </p:cNvSpPr>
          <p:nvPr>
            <p:ph type="title"/>
          </p:nvPr>
        </p:nvSpPr>
        <p:spPr/>
        <p:txBody>
          <a:bodyPr/>
          <a:lstStyle/>
          <a:p>
            <a:r>
              <a:rPr lang="en-US" altLang="lt-LT"/>
              <a:t>Housing energy efficiency agency</a:t>
            </a:r>
          </a:p>
        </p:txBody>
      </p:sp>
      <p:sp>
        <p:nvSpPr>
          <p:cNvPr id="10243" name="Content Placeholder 2">
            <a:extLst>
              <a:ext uri="{FF2B5EF4-FFF2-40B4-BE49-F238E27FC236}">
                <a16:creationId xmlns:a16="http://schemas.microsoft.com/office/drawing/2014/main" id="{422A6529-3799-49A8-B0BB-0D09FA98AA77}"/>
              </a:ext>
            </a:extLst>
          </p:cNvPr>
          <p:cNvSpPr>
            <a:spLocks noGrp="1" noChangeArrowheads="1"/>
          </p:cNvSpPr>
          <p:nvPr>
            <p:ph idx="1"/>
          </p:nvPr>
        </p:nvSpPr>
        <p:spPr/>
        <p:txBody>
          <a:bodyPr/>
          <a:lstStyle/>
          <a:p>
            <a:pPr marL="0" indent="0">
              <a:buFont typeface="Arial" panose="020B0604020202020204" pitchFamily="34" charset="0"/>
              <a:buNone/>
            </a:pPr>
            <a:r>
              <a:rPr lang="en-US" altLang="lt-LT" b="1"/>
              <a:t>Housing energy efficiency agency</a:t>
            </a:r>
            <a:r>
              <a:rPr lang="en-US" altLang="lt-LT"/>
              <a:t> is established at the beginning of 2001.</a:t>
            </a:r>
          </a:p>
          <a:p>
            <a:pPr marL="0" indent="0">
              <a:buFont typeface="Arial" panose="020B0604020202020204" pitchFamily="34" charset="0"/>
              <a:buNone/>
            </a:pPr>
            <a:endParaRPr lang="en-US" altLang="lt-LT"/>
          </a:p>
          <a:p>
            <a:pPr marL="0" indent="0">
              <a:buFont typeface="Arial" panose="020B0604020202020204" pitchFamily="34" charset="0"/>
              <a:buNone/>
            </a:pPr>
            <a:r>
              <a:rPr lang="en-US" altLang="lt-LT" b="1"/>
              <a:t>Founder: </a:t>
            </a:r>
            <a:r>
              <a:rPr lang="en-US" altLang="lt-LT"/>
              <a:t>The ministry of environment</a:t>
            </a:r>
          </a:p>
          <a:p>
            <a:pPr marL="0" indent="0">
              <a:buFont typeface="Arial" panose="020B0604020202020204" pitchFamily="34" charset="0"/>
              <a:buNone/>
            </a:pPr>
            <a:endParaRPr lang="en-US" altLang="lt-LT" b="1"/>
          </a:p>
          <a:p>
            <a:pPr marL="0" indent="0">
              <a:buFont typeface="Arial" panose="020B0604020202020204" pitchFamily="34" charset="0"/>
              <a:buNone/>
            </a:pPr>
            <a:r>
              <a:rPr lang="en-US" altLang="lt-LT" b="1"/>
              <a:t>The main goal </a:t>
            </a:r>
            <a:r>
              <a:rPr lang="en-US" altLang="lt-LT"/>
              <a:t>is to administrate energy efficiency programs and projects</a:t>
            </a:r>
            <a:endParaRPr lang="en-US" altLang="lt-LT"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17B3EBB-3083-4D86-9887-67C4254F4A61}"/>
              </a:ext>
            </a:extLst>
          </p:cNvPr>
          <p:cNvSpPr>
            <a:spLocks noGrp="1" noChangeArrowheads="1"/>
          </p:cNvSpPr>
          <p:nvPr>
            <p:ph type="title"/>
          </p:nvPr>
        </p:nvSpPr>
        <p:spPr/>
        <p:txBody>
          <a:bodyPr/>
          <a:lstStyle/>
          <a:p>
            <a:r>
              <a:rPr lang="en-US" altLang="lt-LT"/>
              <a:t>Housing energy efficiency agency</a:t>
            </a:r>
          </a:p>
        </p:txBody>
      </p:sp>
      <p:sp>
        <p:nvSpPr>
          <p:cNvPr id="3" name="Content Placeholder 2">
            <a:extLst>
              <a:ext uri="{FF2B5EF4-FFF2-40B4-BE49-F238E27FC236}">
                <a16:creationId xmlns:a16="http://schemas.microsoft.com/office/drawing/2014/main" id="{A74DE54F-3C1D-4006-A486-8C853EB4909D}"/>
              </a:ext>
            </a:extLst>
          </p:cNvPr>
          <p:cNvSpPr>
            <a:spLocks noGrp="1"/>
          </p:cNvSpPr>
          <p:nvPr>
            <p:ph idx="1"/>
          </p:nvPr>
        </p:nvSpPr>
        <p:spPr/>
        <p:txBody>
          <a:bodyPr rtlCol="0">
            <a:normAutofit/>
          </a:bodyPr>
          <a:lstStyle/>
          <a:p>
            <a:pPr fontAlgn="auto">
              <a:spcAft>
                <a:spcPts val="0"/>
              </a:spcAft>
              <a:defRPr/>
            </a:pPr>
            <a:r>
              <a:rPr lang="en-US" dirty="0"/>
              <a:t>Provides support and technical help to the administrators of the projects and municipalities;</a:t>
            </a:r>
          </a:p>
          <a:p>
            <a:pPr fontAlgn="auto">
              <a:spcAft>
                <a:spcPts val="0"/>
              </a:spcAft>
              <a:defRPr/>
            </a:pPr>
            <a:r>
              <a:rPr lang="en-US" dirty="0"/>
              <a:t>Pays out the state subsidy for homeowners;</a:t>
            </a:r>
          </a:p>
          <a:p>
            <a:pPr fontAlgn="auto">
              <a:spcAft>
                <a:spcPts val="0"/>
              </a:spcAft>
              <a:defRPr/>
            </a:pPr>
            <a:r>
              <a:rPr lang="en-US" dirty="0"/>
              <a:t>Prepares standard documents and other instrument needed for building modernization projects</a:t>
            </a:r>
          </a:p>
          <a:p>
            <a:pPr fontAlgn="auto">
              <a:spcAft>
                <a:spcPts val="0"/>
              </a:spcAft>
              <a:defRPr/>
            </a:pPr>
            <a:r>
              <a:rPr lang="en-US" dirty="0"/>
              <a:t>Organizes capacity building programs and trainings;</a:t>
            </a:r>
          </a:p>
          <a:p>
            <a:pPr fontAlgn="auto">
              <a:spcAft>
                <a:spcPts val="0"/>
              </a:spcAft>
              <a:defRPr/>
            </a:pPr>
            <a:r>
              <a:rPr lang="en-US" dirty="0"/>
              <a:t>Organizes public information activities</a:t>
            </a:r>
            <a:r>
              <a:rPr lang="en-GB" dirty="0"/>
              <a:t> for the change of attitude;</a:t>
            </a:r>
          </a:p>
          <a:p>
            <a:pPr marL="0" indent="0" fontAlgn="auto">
              <a:spcAft>
                <a:spcPts val="0"/>
              </a:spcAft>
              <a:buFont typeface="Arial" panose="020B0604020202020204" pitchFamily="34" charset="0"/>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DD3C8A8-A311-4B17-B390-29F32CDE9134}"/>
              </a:ext>
            </a:extLst>
          </p:cNvPr>
          <p:cNvSpPr>
            <a:spLocks noGrp="1" noChangeArrowheads="1"/>
          </p:cNvSpPr>
          <p:nvPr>
            <p:ph type="title"/>
          </p:nvPr>
        </p:nvSpPr>
        <p:spPr/>
        <p:txBody>
          <a:bodyPr/>
          <a:lstStyle/>
          <a:p>
            <a:r>
              <a:rPr lang="en-GB" altLang="lt-LT" dirty="0"/>
              <a:t>Multi-apartment buildings renovation (modernization) program</a:t>
            </a:r>
            <a:endParaRPr lang="en-US" altLang="lt-LT" dirty="0"/>
          </a:p>
        </p:txBody>
      </p:sp>
      <p:sp>
        <p:nvSpPr>
          <p:cNvPr id="3" name="Content Placeholder 2">
            <a:extLst>
              <a:ext uri="{FF2B5EF4-FFF2-40B4-BE49-F238E27FC236}">
                <a16:creationId xmlns:a16="http://schemas.microsoft.com/office/drawing/2014/main" id="{8EE3FF76-A2A5-49F2-9674-06D102D5523B}"/>
              </a:ext>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en-GB" dirty="0"/>
              <a:t>Multi-apartment buildings renovation (modernization) program approved by the government of the Republic of Lithuania in 2005.</a:t>
            </a:r>
          </a:p>
          <a:p>
            <a:pPr marL="0" indent="0" fontAlgn="auto">
              <a:spcAft>
                <a:spcPts val="0"/>
              </a:spcAft>
              <a:buFont typeface="Arial" panose="020B0604020202020204" pitchFamily="34" charset="0"/>
              <a:buNone/>
              <a:defRPr/>
            </a:pPr>
            <a:r>
              <a:rPr lang="en-GB" dirty="0"/>
              <a:t>The program aimed to:</a:t>
            </a:r>
          </a:p>
          <a:p>
            <a:pPr fontAlgn="auto">
              <a:spcAft>
                <a:spcPts val="0"/>
              </a:spcAft>
              <a:defRPr/>
            </a:pPr>
            <a:r>
              <a:rPr lang="en-GB" dirty="0"/>
              <a:t>Increase energy efficiency in multi-apartment buildings</a:t>
            </a:r>
          </a:p>
          <a:p>
            <a:pPr fontAlgn="auto">
              <a:spcAft>
                <a:spcPts val="0"/>
              </a:spcAft>
              <a:defRPr/>
            </a:pPr>
            <a:r>
              <a:rPr lang="en-GB" dirty="0"/>
              <a:t>Ensure that the heating costs and the payment of the loan do not exceed the heating costs before the renovation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C3CE472-E7FC-4E29-AB91-5A70F08B81D9}"/>
              </a:ext>
            </a:extLst>
          </p:cNvPr>
          <p:cNvSpPr>
            <a:spLocks noGrp="1" noChangeArrowheads="1"/>
          </p:cNvSpPr>
          <p:nvPr>
            <p:ph type="title"/>
          </p:nvPr>
        </p:nvSpPr>
        <p:spPr/>
        <p:txBody>
          <a:bodyPr/>
          <a:lstStyle/>
          <a:p>
            <a:r>
              <a:rPr lang="en-US" dirty="0"/>
              <a:t>Results of the renovation program</a:t>
            </a:r>
            <a:endParaRPr lang="en-US" altLang="lt-LT" dirty="0"/>
          </a:p>
        </p:txBody>
      </p:sp>
      <p:sp>
        <p:nvSpPr>
          <p:cNvPr id="3" name="Content Placeholder 2">
            <a:extLst>
              <a:ext uri="{FF2B5EF4-FFF2-40B4-BE49-F238E27FC236}">
                <a16:creationId xmlns:a16="http://schemas.microsoft.com/office/drawing/2014/main" id="{8EE3FF76-A2A5-49F2-9674-06D102D5523B}"/>
              </a:ext>
            </a:extLst>
          </p:cNvPr>
          <p:cNvSpPr>
            <a:spLocks noGrp="1"/>
          </p:cNvSpPr>
          <p:nvPr>
            <p:ph idx="1"/>
          </p:nvPr>
        </p:nvSpPr>
        <p:spPr/>
        <p:txBody>
          <a:bodyPr rtlCol="0">
            <a:normAutofit/>
          </a:bodyPr>
          <a:lstStyle/>
          <a:p>
            <a:pPr marL="342900" indent="-342900" eaLnBrk="0" fontAlgn="auto" hangingPunct="0">
              <a:spcBef>
                <a:spcPct val="20000"/>
              </a:spcBef>
              <a:spcAft>
                <a:spcPts val="0"/>
              </a:spcAft>
              <a:buClr>
                <a:srgbClr val="7E9532"/>
              </a:buClr>
              <a:buSzPct val="95000"/>
              <a:defRPr/>
            </a:pPr>
            <a:r>
              <a:rPr lang="en-US" dirty="0"/>
              <a:t>99% of buildings implemented complex energy efficiency measures (insulation of walls, roofs, windows replacement, modernization of heating systems);</a:t>
            </a:r>
          </a:p>
          <a:p>
            <a:pPr marL="342900" indent="-342900" eaLnBrk="0" fontAlgn="auto" hangingPunct="0">
              <a:spcBef>
                <a:spcPct val="20000"/>
              </a:spcBef>
              <a:spcAft>
                <a:spcPts val="0"/>
              </a:spcAft>
              <a:buClr>
                <a:srgbClr val="7E9532"/>
              </a:buClr>
              <a:buSzPct val="95000"/>
              <a:defRPr/>
            </a:pPr>
            <a:r>
              <a:rPr lang="en-GB" dirty="0"/>
              <a:t>Avg. investment – 267.000 </a:t>
            </a:r>
            <a:r>
              <a:rPr lang="en-GB" dirty="0" err="1"/>
              <a:t>Eur</a:t>
            </a:r>
            <a:r>
              <a:rPr lang="en-GB" dirty="0"/>
              <a:t>/building (185 </a:t>
            </a:r>
            <a:r>
              <a:rPr lang="en-GB" dirty="0" err="1"/>
              <a:t>Eur</a:t>
            </a:r>
            <a:r>
              <a:rPr lang="en-GB" dirty="0"/>
              <a:t>/m</a:t>
            </a:r>
            <a:r>
              <a:rPr lang="lt-LT" altLang="lt-LT" dirty="0"/>
              <a:t>²</a:t>
            </a:r>
            <a:r>
              <a:rPr lang="en-GB" altLang="lt-LT" dirty="0"/>
              <a:t>)</a:t>
            </a:r>
          </a:p>
          <a:p>
            <a:pPr marL="342900" indent="-342900" eaLnBrk="0" fontAlgn="auto" hangingPunct="0">
              <a:spcBef>
                <a:spcPct val="20000"/>
              </a:spcBef>
              <a:spcAft>
                <a:spcPts val="0"/>
              </a:spcAft>
              <a:buClr>
                <a:srgbClr val="7E9532"/>
              </a:buClr>
              <a:buSzPct val="95000"/>
              <a:defRPr/>
            </a:pPr>
            <a:r>
              <a:rPr lang="en-GB" altLang="lt-LT" dirty="0"/>
              <a:t>Energy savings (actual) 50-70%, in some buildings &gt;70% (max.87%) or avg. 72,2 kWh/</a:t>
            </a:r>
            <a:r>
              <a:rPr lang="en-GB" dirty="0"/>
              <a:t>m</a:t>
            </a:r>
            <a:r>
              <a:rPr lang="lt-LT" altLang="lt-LT" dirty="0"/>
              <a:t>²</a:t>
            </a:r>
            <a:r>
              <a:rPr lang="en-GB" altLang="lt-LT" dirty="0"/>
              <a:t> annually</a:t>
            </a:r>
          </a:p>
          <a:p>
            <a:pPr marL="342900" indent="-342900" eaLnBrk="0" fontAlgn="auto" hangingPunct="0">
              <a:spcBef>
                <a:spcPct val="20000"/>
              </a:spcBef>
              <a:spcAft>
                <a:spcPts val="0"/>
              </a:spcAft>
              <a:buClr>
                <a:srgbClr val="7E9532"/>
              </a:buClr>
              <a:buSzPct val="95000"/>
              <a:defRPr/>
            </a:pPr>
            <a:r>
              <a:rPr lang="en-GB" altLang="lt-LT" dirty="0"/>
              <a:t>More than 50% of homeowners wish to modernize their buildings according to the results of  social survey done in 2016</a:t>
            </a:r>
          </a:p>
          <a:p>
            <a:pPr marL="0" indent="0" fontAlgn="auto">
              <a:spcAft>
                <a:spcPts val="0"/>
              </a:spcAft>
              <a:buFont typeface="Arial" panose="020B0604020202020204" pitchFamily="34" charset="0"/>
              <a:buNone/>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2FFC6E-30FB-48F9-8BDE-2B20BCA6FF37}"/>
              </a:ext>
            </a:extLst>
          </p:cNvPr>
          <p:cNvSpPr>
            <a:spLocks noGrp="1"/>
          </p:cNvSpPr>
          <p:nvPr>
            <p:ph type="title"/>
          </p:nvPr>
        </p:nvSpPr>
        <p:spPr/>
        <p:txBody>
          <a:bodyPr/>
          <a:lstStyle/>
          <a:p>
            <a:r>
              <a:rPr lang="en-US" dirty="0"/>
              <a:t>Results of the renovation program</a:t>
            </a:r>
          </a:p>
        </p:txBody>
      </p:sp>
      <p:pic>
        <p:nvPicPr>
          <p:cNvPr id="5" name="Picture 4">
            <a:extLst>
              <a:ext uri="{FF2B5EF4-FFF2-40B4-BE49-F238E27FC236}">
                <a16:creationId xmlns:a16="http://schemas.microsoft.com/office/drawing/2014/main" id="{03CED7BE-9669-4CF5-AFBA-1D94E01D0817}"/>
              </a:ext>
            </a:extLst>
          </p:cNvPr>
          <p:cNvPicPr>
            <a:picLocks noChangeAspect="1"/>
          </p:cNvPicPr>
          <p:nvPr/>
        </p:nvPicPr>
        <p:blipFill>
          <a:blip r:embed="rId3"/>
          <a:stretch>
            <a:fillRect/>
          </a:stretch>
        </p:blipFill>
        <p:spPr>
          <a:xfrm>
            <a:off x="2294679" y="1355951"/>
            <a:ext cx="7426037" cy="3433271"/>
          </a:xfrm>
          <a:prstGeom prst="rect">
            <a:avLst/>
          </a:prstGeom>
        </p:spPr>
      </p:pic>
      <p:sp>
        <p:nvSpPr>
          <p:cNvPr id="6" name="Rectangle 3">
            <a:extLst>
              <a:ext uri="{FF2B5EF4-FFF2-40B4-BE49-F238E27FC236}">
                <a16:creationId xmlns:a16="http://schemas.microsoft.com/office/drawing/2014/main" id="{2284B369-B907-4265-8413-EB67EEE1BC72}"/>
              </a:ext>
            </a:extLst>
          </p:cNvPr>
          <p:cNvSpPr txBox="1">
            <a:spLocks noChangeArrowheads="1"/>
          </p:cNvSpPr>
          <p:nvPr/>
        </p:nvSpPr>
        <p:spPr bwMode="auto">
          <a:xfrm>
            <a:off x="1009650" y="4991100"/>
            <a:ext cx="10020299" cy="1546008"/>
          </a:xfrm>
          <a:prstGeom prst="rect">
            <a:avLst/>
          </a:prstGeom>
          <a:noFill/>
          <a:ln w="9525">
            <a:noFill/>
            <a:miter lim="800000"/>
            <a:headEnd/>
            <a:tailEnd/>
          </a:ln>
        </p:spPr>
        <p:txBody>
          <a:bodyPr/>
          <a:lstStyle/>
          <a:p>
            <a:pPr marL="342900" indent="-342900" eaLnBrk="0" hangingPunct="0">
              <a:spcBef>
                <a:spcPct val="20000"/>
              </a:spcBef>
              <a:buClr>
                <a:srgbClr val="7E9532"/>
              </a:buClr>
              <a:buSzPct val="95000"/>
              <a:buFont typeface="Arial" pitchFamily="34" charset="0"/>
              <a:buChar char="•"/>
              <a:defRPr/>
            </a:pPr>
            <a:r>
              <a:rPr lang="en-GB" sz="2400" dirty="0">
                <a:latin typeface="+mn-lt"/>
              </a:rPr>
              <a:t>Since 2013 - 17</a:t>
            </a:r>
            <a:r>
              <a:rPr lang="lt-LT" sz="2400" dirty="0">
                <a:latin typeface="+mn-lt"/>
              </a:rPr>
              <a:t>86</a:t>
            </a:r>
            <a:r>
              <a:rPr lang="en-GB" sz="2400" dirty="0">
                <a:latin typeface="+mn-lt"/>
              </a:rPr>
              <a:t> projects are completed. Since 2005 – 2234 projects are completed.</a:t>
            </a:r>
          </a:p>
          <a:p>
            <a:pPr marL="342900" indent="-342900" eaLnBrk="0" hangingPunct="0">
              <a:spcBef>
                <a:spcPct val="20000"/>
              </a:spcBef>
              <a:buClr>
                <a:srgbClr val="7E9532"/>
              </a:buClr>
              <a:buSzPct val="95000"/>
              <a:buFont typeface="Arial" pitchFamily="34" charset="0"/>
              <a:buChar char="•"/>
              <a:defRPr/>
            </a:pPr>
            <a:r>
              <a:rPr lang="en-GB" sz="2400" dirty="0">
                <a:latin typeface="+mn-lt"/>
              </a:rPr>
              <a:t>From 2005: energy savings 540.02 GWh and CO2 savings 127500 tons</a:t>
            </a:r>
          </a:p>
          <a:p>
            <a:pPr marL="342900" indent="-342900" eaLnBrk="0" hangingPunct="0">
              <a:spcBef>
                <a:spcPct val="20000"/>
              </a:spcBef>
              <a:buClr>
                <a:srgbClr val="7E9532"/>
              </a:buClr>
              <a:buSzPct val="95000"/>
              <a:buFont typeface="Arial" pitchFamily="34" charset="0"/>
              <a:buChar char="•"/>
              <a:defRPr/>
            </a:pPr>
            <a:r>
              <a:rPr lang="en-GB" sz="2400" dirty="0">
                <a:latin typeface="+mn-lt"/>
              </a:rPr>
              <a:t>Ongoing projects -  </a:t>
            </a:r>
            <a:r>
              <a:rPr lang="lt-LT" sz="2400" dirty="0">
                <a:latin typeface="+mn-lt"/>
              </a:rPr>
              <a:t>497</a:t>
            </a:r>
            <a:endParaRPr lang="en-GB" sz="2400" dirty="0">
              <a:latin typeface="+mn-lt"/>
            </a:endParaRPr>
          </a:p>
          <a:p>
            <a:pPr marL="342900" indent="-342900" eaLnBrk="0" hangingPunct="0">
              <a:spcBef>
                <a:spcPct val="20000"/>
              </a:spcBef>
              <a:buClr>
                <a:srgbClr val="7E9532"/>
              </a:buClr>
              <a:buSzPct val="95000"/>
              <a:buFont typeface="Arial" pitchFamily="34" charset="0"/>
              <a:buChar char="•"/>
              <a:defRPr/>
            </a:pPr>
            <a:endParaRPr lang="en-GB" sz="2400" dirty="0">
              <a:solidFill>
                <a:schemeClr val="accent1">
                  <a:lumMod val="75000"/>
                </a:schemeClr>
              </a:solidFill>
              <a:latin typeface="+mn-lt"/>
            </a:endParaRPr>
          </a:p>
          <a:p>
            <a:pPr marL="342900" indent="-342900" eaLnBrk="0" hangingPunct="0">
              <a:spcBef>
                <a:spcPct val="20000"/>
              </a:spcBef>
              <a:buClr>
                <a:srgbClr val="7E9532"/>
              </a:buClr>
              <a:buSzPct val="95000"/>
              <a:buFont typeface="Arial" pitchFamily="34" charset="0"/>
              <a:buChar char="•"/>
              <a:defRPr/>
            </a:pPr>
            <a:endParaRPr lang="en-US" sz="2400" dirty="0">
              <a:solidFill>
                <a:schemeClr val="accent1">
                  <a:lumMod val="75000"/>
                </a:schemeClr>
              </a:solidFill>
              <a:latin typeface="+mn-lt"/>
            </a:endParaRPr>
          </a:p>
          <a:p>
            <a:pPr marL="342900" indent="-342900" eaLnBrk="0" hangingPunct="0">
              <a:spcBef>
                <a:spcPct val="20000"/>
              </a:spcBef>
              <a:buClr>
                <a:srgbClr val="7E9532"/>
              </a:buClr>
              <a:buSzPct val="95000"/>
              <a:buFont typeface="Arial" pitchFamily="34" charset="0"/>
              <a:buChar char="•"/>
              <a:defRPr/>
            </a:pPr>
            <a:endParaRPr lang="en-US" sz="2400" dirty="0">
              <a:solidFill>
                <a:schemeClr val="accent1">
                  <a:lumMod val="75000"/>
                </a:schemeClr>
              </a:solidFill>
              <a:latin typeface="+mn-lt"/>
            </a:endParaRPr>
          </a:p>
          <a:p>
            <a:pPr marL="342900" indent="-342900" eaLnBrk="0" hangingPunct="0">
              <a:spcBef>
                <a:spcPct val="20000"/>
              </a:spcBef>
              <a:buClr>
                <a:srgbClr val="7E9532"/>
              </a:buClr>
              <a:buSzPct val="95000"/>
              <a:defRPr/>
            </a:pPr>
            <a:endParaRPr lang="en-US" sz="2400" b="1" dirty="0">
              <a:solidFill>
                <a:schemeClr val="accent1">
                  <a:lumMod val="75000"/>
                </a:schemeClr>
              </a:solidFill>
              <a:latin typeface="+mn-lt"/>
            </a:endParaRPr>
          </a:p>
        </p:txBody>
      </p:sp>
    </p:spTree>
    <p:extLst>
      <p:ext uri="{BB962C8B-B14F-4D97-AF65-F5344CB8AC3E}">
        <p14:creationId xmlns:p14="http://schemas.microsoft.com/office/powerpoint/2010/main" val="3064169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6B240C9-BF1D-4D2B-A692-9D854A91849A}"/>
              </a:ext>
            </a:extLst>
          </p:cNvPr>
          <p:cNvSpPr>
            <a:spLocks noGrp="1" noChangeArrowheads="1"/>
          </p:cNvSpPr>
          <p:nvPr>
            <p:ph type="title"/>
          </p:nvPr>
        </p:nvSpPr>
        <p:spPr>
          <a:xfrm>
            <a:off x="837144" y="394142"/>
            <a:ext cx="10515600" cy="1325563"/>
          </a:xfrm>
        </p:spPr>
        <p:txBody>
          <a:bodyPr/>
          <a:lstStyle/>
          <a:p>
            <a:r>
              <a:rPr lang="en-US" altLang="lt-LT" dirty="0"/>
              <a:t>Typical project</a:t>
            </a:r>
          </a:p>
        </p:txBody>
      </p:sp>
      <p:grpSp>
        <p:nvGrpSpPr>
          <p:cNvPr id="11" name="Canvas 19">
            <a:extLst>
              <a:ext uri="{FF2B5EF4-FFF2-40B4-BE49-F238E27FC236}">
                <a16:creationId xmlns:a16="http://schemas.microsoft.com/office/drawing/2014/main" id="{1DE92741-02A7-4375-BE64-7B267183A070}"/>
              </a:ext>
            </a:extLst>
          </p:cNvPr>
          <p:cNvGrpSpPr/>
          <p:nvPr/>
        </p:nvGrpSpPr>
        <p:grpSpPr>
          <a:xfrm>
            <a:off x="1788405" y="1856944"/>
            <a:ext cx="8615190" cy="4076242"/>
            <a:chOff x="0" y="0"/>
            <a:chExt cx="5181600" cy="2004695"/>
          </a:xfrm>
        </p:grpSpPr>
        <p:sp>
          <p:nvSpPr>
            <p:cNvPr id="12" name="Rectangle 11">
              <a:extLst>
                <a:ext uri="{FF2B5EF4-FFF2-40B4-BE49-F238E27FC236}">
                  <a16:creationId xmlns:a16="http://schemas.microsoft.com/office/drawing/2014/main" id="{C14E896A-3DA9-46A8-BA4E-A093AD6BE4E3}"/>
                </a:ext>
              </a:extLst>
            </p:cNvPr>
            <p:cNvSpPr/>
            <p:nvPr/>
          </p:nvSpPr>
          <p:spPr>
            <a:xfrm>
              <a:off x="0" y="0"/>
              <a:ext cx="5180330" cy="2004695"/>
            </a:xfrm>
            <a:prstGeom prst="rect">
              <a:avLst/>
            </a:prstGeom>
            <a:noFill/>
            <a:ln>
              <a:noFill/>
            </a:ln>
          </p:spPr>
        </p:sp>
        <p:cxnSp>
          <p:nvCxnSpPr>
            <p:cNvPr id="13" name="Line 4">
              <a:extLst>
                <a:ext uri="{FF2B5EF4-FFF2-40B4-BE49-F238E27FC236}">
                  <a16:creationId xmlns:a16="http://schemas.microsoft.com/office/drawing/2014/main" id="{95FD3F02-7E09-425E-B3C3-CA7D40D038A6}"/>
                </a:ext>
              </a:extLst>
            </p:cNvPr>
            <p:cNvCxnSpPr/>
            <p:nvPr/>
          </p:nvCxnSpPr>
          <p:spPr bwMode="auto">
            <a:xfrm flipV="1">
              <a:off x="2875915" y="599440"/>
              <a:ext cx="1758315" cy="63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sp>
          <p:nvSpPr>
            <p:cNvPr id="14" name="AutoShape 5">
              <a:extLst>
                <a:ext uri="{FF2B5EF4-FFF2-40B4-BE49-F238E27FC236}">
                  <a16:creationId xmlns:a16="http://schemas.microsoft.com/office/drawing/2014/main" id="{8918A7AC-0DAF-498E-AFB3-6E01F8C56CB9}"/>
                </a:ext>
              </a:extLst>
            </p:cNvPr>
            <p:cNvSpPr>
              <a:spLocks noChangeArrowheads="1"/>
            </p:cNvSpPr>
            <p:nvPr/>
          </p:nvSpPr>
          <p:spPr bwMode="auto">
            <a:xfrm>
              <a:off x="1064895" y="344170"/>
              <a:ext cx="844550" cy="1294130"/>
            </a:xfrm>
            <a:prstGeom prst="can">
              <a:avLst>
                <a:gd name="adj" fmla="val 17047"/>
              </a:avLst>
            </a:prstGeom>
            <a:gradFill rotWithShape="1">
              <a:gsLst>
                <a:gs pos="0">
                  <a:srgbClr val="DDDDDD"/>
                </a:gs>
                <a:gs pos="100000">
                  <a:srgbClr val="76767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n-US" sz="900" b="1" dirty="0">
                  <a:solidFill>
                    <a:schemeClr val="bg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lt-LT" sz="1100" dirty="0">
                <a:solidFill>
                  <a:schemeClr val="bg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900" b="1" dirty="0">
                  <a:solidFill>
                    <a:schemeClr val="bg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lt-LT" sz="1100" dirty="0">
                <a:solidFill>
                  <a:schemeClr val="bg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900" b="1" dirty="0">
                  <a:solidFill>
                    <a:schemeClr val="bg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lt-LT" sz="1100" dirty="0">
                <a:solidFill>
                  <a:schemeClr val="bg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400" b="1" dirty="0">
                  <a:solidFill>
                    <a:schemeClr val="bg1">
                      <a:lumMod val="95000"/>
                      <a:lumOff val="5000"/>
                    </a:schemeClr>
                  </a:solidFill>
                  <a:effectLst/>
                  <a:latin typeface="Titillium WebSemiBold"/>
                  <a:ea typeface="Calibri" panose="020F0502020204030204" pitchFamily="34" charset="0"/>
                  <a:cs typeface="Times New Roman" panose="02020603050405020304" pitchFamily="18" charset="0"/>
                </a:rPr>
                <a:t>100%</a:t>
              </a:r>
              <a:endParaRPr lang="lt-LT" sz="1400" dirty="0">
                <a:solidFill>
                  <a:schemeClr val="bg1">
                    <a:lumMod val="95000"/>
                    <a:lumOff val="5000"/>
                  </a:schemeClr>
                </a:solidFill>
                <a:effectLst/>
                <a:latin typeface="Titillium WebSemiBold"/>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D671D25C-87DE-461A-88F7-70158FF18CB7}"/>
                </a:ext>
              </a:extLst>
            </p:cNvPr>
            <p:cNvGrpSpPr>
              <a:grpSpLocks/>
            </p:cNvGrpSpPr>
            <p:nvPr/>
          </p:nvGrpSpPr>
          <p:grpSpPr bwMode="auto">
            <a:xfrm>
              <a:off x="3136900" y="344170"/>
              <a:ext cx="845820" cy="1285875"/>
              <a:chOff x="7547" y="2374"/>
              <a:chExt cx="1332" cy="1913"/>
            </a:xfrm>
          </p:grpSpPr>
          <p:sp>
            <p:nvSpPr>
              <p:cNvPr id="28" name="AutoShape 7">
                <a:extLst>
                  <a:ext uri="{FF2B5EF4-FFF2-40B4-BE49-F238E27FC236}">
                    <a16:creationId xmlns:a16="http://schemas.microsoft.com/office/drawing/2014/main" id="{C62079D6-C5F3-4896-95C6-C8251924C31B}"/>
                  </a:ext>
                </a:extLst>
              </p:cNvPr>
              <p:cNvSpPr>
                <a:spLocks noChangeArrowheads="1"/>
              </p:cNvSpPr>
              <p:nvPr/>
            </p:nvSpPr>
            <p:spPr bwMode="auto">
              <a:xfrm>
                <a:off x="7548" y="2381"/>
                <a:ext cx="1330" cy="1906"/>
              </a:xfrm>
              <a:prstGeom prst="can">
                <a:avLst>
                  <a:gd name="adj" fmla="val 15943"/>
                </a:avLst>
              </a:prstGeom>
              <a:gradFill rotWithShape="1">
                <a:gsLst>
                  <a:gs pos="0">
                    <a:srgbClr val="DDDDDD"/>
                  </a:gs>
                  <a:gs pos="100000">
                    <a:srgbClr val="76767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n-US" sz="1000" b="1" dirty="0">
                    <a:solidFill>
                      <a:schemeClr val="bg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lt-LT" sz="1100" dirty="0">
                  <a:solidFill>
                    <a:schemeClr val="bg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000" b="1" dirty="0">
                    <a:solidFill>
                      <a:schemeClr val="bg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lt-LT" sz="1100" dirty="0">
                  <a:solidFill>
                    <a:schemeClr val="bg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000" b="1" dirty="0">
                    <a:solidFill>
                      <a:schemeClr val="bg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50 %</a:t>
                </a:r>
                <a:endParaRPr lang="lt-LT" sz="1100" dirty="0">
                  <a:solidFill>
                    <a:schemeClr val="bg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000" b="1" dirty="0">
                    <a:solidFill>
                      <a:schemeClr val="bg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lt-LT" sz="1100" dirty="0">
                  <a:solidFill>
                    <a:schemeClr val="bg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1000"/>
                  </a:spcAft>
                </a:pPr>
                <a:r>
                  <a:rPr lang="en-US" sz="1400" b="1" dirty="0">
                    <a:solidFill>
                      <a:schemeClr val="bg1">
                        <a:lumMod val="95000"/>
                        <a:lumOff val="5000"/>
                      </a:schemeClr>
                    </a:solidFill>
                    <a:effectLst/>
                    <a:latin typeface="Titillium WebSemiBold"/>
                    <a:ea typeface="Calibri" panose="020F0502020204030204" pitchFamily="34" charset="0"/>
                    <a:cs typeface="Times New Roman" panose="02020603050405020304" pitchFamily="18" charset="0"/>
                  </a:rPr>
                  <a:t>40 - 50%</a:t>
                </a:r>
                <a:endParaRPr lang="lt-LT" sz="1400" dirty="0">
                  <a:solidFill>
                    <a:schemeClr val="bg1">
                      <a:lumMod val="95000"/>
                      <a:lumOff val="5000"/>
                    </a:schemeClr>
                  </a:solidFill>
                  <a:effectLst/>
                  <a:latin typeface="Titillium WebSemiBold"/>
                  <a:ea typeface="Calibri" panose="020F0502020204030204" pitchFamily="34" charset="0"/>
                  <a:cs typeface="Times New Roman" panose="02020603050405020304" pitchFamily="18" charset="0"/>
                </a:endParaRPr>
              </a:p>
            </p:txBody>
          </p:sp>
          <p:sp>
            <p:nvSpPr>
              <p:cNvPr id="29" name="AutoShape 8">
                <a:extLst>
                  <a:ext uri="{FF2B5EF4-FFF2-40B4-BE49-F238E27FC236}">
                    <a16:creationId xmlns:a16="http://schemas.microsoft.com/office/drawing/2014/main" id="{2407879A-9B03-44D5-8782-AB96EF52D2D5}"/>
                  </a:ext>
                </a:extLst>
              </p:cNvPr>
              <p:cNvSpPr>
                <a:spLocks noChangeArrowheads="1"/>
              </p:cNvSpPr>
              <p:nvPr/>
            </p:nvSpPr>
            <p:spPr bwMode="auto">
              <a:xfrm>
                <a:off x="7548" y="2560"/>
                <a:ext cx="1331" cy="843"/>
              </a:xfrm>
              <a:prstGeom prst="can">
                <a:avLst>
                  <a:gd name="adj" fmla="val 25741"/>
                </a:avLst>
              </a:prstGeom>
              <a:gradFill rotWithShape="1">
                <a:gsLst>
                  <a:gs pos="0">
                    <a:srgbClr val="F8F8F8"/>
                  </a:gs>
                  <a:gs pos="100000">
                    <a:srgbClr val="B2B2B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lnSpc>
                    <a:spcPct val="115000"/>
                  </a:lnSpc>
                  <a:spcAft>
                    <a:spcPts val="1000"/>
                  </a:spcAft>
                </a:pPr>
                <a:endParaRPr lang="en-US" sz="900" b="1" dirty="0">
                  <a:solidFill>
                    <a:schemeClr val="bg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400" b="1" dirty="0">
                    <a:solidFill>
                      <a:schemeClr val="bg1">
                        <a:lumMod val="95000"/>
                        <a:lumOff val="5000"/>
                      </a:schemeClr>
                    </a:solidFill>
                    <a:effectLst/>
                    <a:latin typeface="Titillium WebSemiBold"/>
                    <a:ea typeface="Calibri" panose="020F0502020204030204" pitchFamily="34" charset="0"/>
                    <a:cs typeface="Times New Roman" panose="02020603050405020304" pitchFamily="18" charset="0"/>
                  </a:rPr>
                  <a:t>50 - 40%</a:t>
                </a:r>
                <a:endParaRPr lang="lt-LT" sz="1400" dirty="0">
                  <a:solidFill>
                    <a:schemeClr val="bg1">
                      <a:lumMod val="95000"/>
                      <a:lumOff val="5000"/>
                    </a:schemeClr>
                  </a:solidFill>
                  <a:effectLst/>
                  <a:latin typeface="Titillium WebSemiBold"/>
                  <a:ea typeface="Calibri" panose="020F0502020204030204" pitchFamily="34" charset="0"/>
                  <a:cs typeface="Times New Roman" panose="02020603050405020304" pitchFamily="18" charset="0"/>
                </a:endParaRPr>
              </a:p>
            </p:txBody>
          </p:sp>
          <p:sp>
            <p:nvSpPr>
              <p:cNvPr id="30" name="AutoShape 9">
                <a:extLst>
                  <a:ext uri="{FF2B5EF4-FFF2-40B4-BE49-F238E27FC236}">
                    <a16:creationId xmlns:a16="http://schemas.microsoft.com/office/drawing/2014/main" id="{6ED49AA6-8670-455E-B796-F15CBDC8496C}"/>
                  </a:ext>
                </a:extLst>
              </p:cNvPr>
              <p:cNvSpPr>
                <a:spLocks noChangeArrowheads="1"/>
              </p:cNvSpPr>
              <p:nvPr/>
            </p:nvSpPr>
            <p:spPr bwMode="auto">
              <a:xfrm>
                <a:off x="7547" y="2374"/>
                <a:ext cx="1331" cy="445"/>
              </a:xfrm>
              <a:prstGeom prst="can">
                <a:avLst>
                  <a:gd name="adj" fmla="val 45616"/>
                </a:avLst>
              </a:prstGeom>
              <a:gradFill rotWithShape="1">
                <a:gsLst>
                  <a:gs pos="0">
                    <a:srgbClr val="5F5F5F"/>
                  </a:gs>
                  <a:gs pos="100000">
                    <a:srgbClr val="00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0" rIns="91440" bIns="0" anchor="t" anchorCtr="0" upright="1">
                <a:noAutofit/>
              </a:bodyPr>
              <a:lstStyle/>
              <a:p>
                <a:pPr algn="ctr">
                  <a:lnSpc>
                    <a:spcPct val="115000"/>
                  </a:lnSpc>
                  <a:spcAft>
                    <a:spcPts val="10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0 - 10 %</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AutoShape 10">
              <a:extLst>
                <a:ext uri="{FF2B5EF4-FFF2-40B4-BE49-F238E27FC236}">
                  <a16:creationId xmlns:a16="http://schemas.microsoft.com/office/drawing/2014/main" id="{F8241D4C-034C-4649-969B-2ECF1E80F577}"/>
                </a:ext>
              </a:extLst>
            </p:cNvPr>
            <p:cNvSpPr>
              <a:spLocks noChangeArrowheads="1"/>
            </p:cNvSpPr>
            <p:nvPr/>
          </p:nvSpPr>
          <p:spPr bwMode="auto">
            <a:xfrm>
              <a:off x="2284730" y="807720"/>
              <a:ext cx="508635" cy="418465"/>
            </a:xfrm>
            <a:prstGeom prst="rightArrow">
              <a:avLst>
                <a:gd name="adj1" fmla="val 43852"/>
                <a:gd name="adj2" fmla="val 48861"/>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lt-LT">
                <a:solidFill>
                  <a:schemeClr val="bg1">
                    <a:lumMod val="95000"/>
                    <a:lumOff val="5000"/>
                  </a:schemeClr>
                </a:solidFill>
              </a:endParaRPr>
            </a:p>
          </p:txBody>
        </p:sp>
        <p:sp>
          <p:nvSpPr>
            <p:cNvPr id="17" name="Text Box 11">
              <a:extLst>
                <a:ext uri="{FF2B5EF4-FFF2-40B4-BE49-F238E27FC236}">
                  <a16:creationId xmlns:a16="http://schemas.microsoft.com/office/drawing/2014/main" id="{E250C36E-C7A8-464F-B946-66905551A6D7}"/>
                </a:ext>
              </a:extLst>
            </p:cNvPr>
            <p:cNvSpPr txBox="1">
              <a:spLocks noChangeArrowheads="1"/>
            </p:cNvSpPr>
            <p:nvPr/>
          </p:nvSpPr>
          <p:spPr bwMode="auto">
            <a:xfrm>
              <a:off x="629920" y="1677035"/>
              <a:ext cx="1674495" cy="231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n-US" sz="1400" b="1" dirty="0">
                  <a:solidFill>
                    <a:schemeClr val="bg1">
                      <a:lumMod val="95000"/>
                      <a:lumOff val="5000"/>
                    </a:schemeClr>
                  </a:solidFill>
                  <a:latin typeface="Titillium WebSemiBold"/>
                  <a:ea typeface="Calibri" panose="020F0502020204030204" pitchFamily="34" charset="0"/>
                  <a:cs typeface="Times New Roman" panose="02020603050405020304" pitchFamily="18" charset="0"/>
                </a:rPr>
                <a:t>Before renovation</a:t>
              </a:r>
              <a:endParaRPr lang="lt-LT" sz="1400" dirty="0">
                <a:solidFill>
                  <a:schemeClr val="bg1">
                    <a:lumMod val="95000"/>
                    <a:lumOff val="5000"/>
                  </a:schemeClr>
                </a:solidFill>
                <a:effectLst/>
                <a:latin typeface="Titillium WebSemiBold"/>
                <a:ea typeface="Calibri" panose="020F0502020204030204" pitchFamily="34" charset="0"/>
                <a:cs typeface="Times New Roman" panose="02020603050405020304" pitchFamily="18" charset="0"/>
              </a:endParaRPr>
            </a:p>
          </p:txBody>
        </p:sp>
        <p:sp>
          <p:nvSpPr>
            <p:cNvPr id="18" name="Text Box 12">
              <a:extLst>
                <a:ext uri="{FF2B5EF4-FFF2-40B4-BE49-F238E27FC236}">
                  <a16:creationId xmlns:a16="http://schemas.microsoft.com/office/drawing/2014/main" id="{BD96322B-21CA-4D89-B3A7-9A50DC690BF5}"/>
                </a:ext>
              </a:extLst>
            </p:cNvPr>
            <p:cNvSpPr txBox="1">
              <a:spLocks noChangeArrowheads="1"/>
            </p:cNvSpPr>
            <p:nvPr/>
          </p:nvSpPr>
          <p:spPr bwMode="auto">
            <a:xfrm>
              <a:off x="2715260" y="1702435"/>
              <a:ext cx="1674495" cy="231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n-US" sz="1400" b="1" dirty="0">
                  <a:solidFill>
                    <a:schemeClr val="bg1">
                      <a:lumMod val="95000"/>
                      <a:lumOff val="5000"/>
                    </a:schemeClr>
                  </a:solidFill>
                  <a:effectLst/>
                  <a:latin typeface="Titillium WebSemiBold"/>
                  <a:ea typeface="Calibri" panose="020F0502020204030204" pitchFamily="34" charset="0"/>
                  <a:cs typeface="Times New Roman" panose="02020603050405020304" pitchFamily="18" charset="0"/>
                </a:rPr>
                <a:t>After the renovation</a:t>
              </a:r>
              <a:endParaRPr lang="lt-LT" sz="1400" dirty="0">
                <a:solidFill>
                  <a:schemeClr val="bg1">
                    <a:lumMod val="95000"/>
                    <a:lumOff val="5000"/>
                  </a:schemeClr>
                </a:solidFill>
                <a:effectLst/>
                <a:latin typeface="Titillium WebSemiBold"/>
                <a:ea typeface="Calibri" panose="020F0502020204030204" pitchFamily="34" charset="0"/>
                <a:cs typeface="Times New Roman" panose="02020603050405020304" pitchFamily="18" charset="0"/>
              </a:endParaRPr>
            </a:p>
          </p:txBody>
        </p:sp>
        <p:sp>
          <p:nvSpPr>
            <p:cNvPr id="19" name="AutoShape 13">
              <a:extLst>
                <a:ext uri="{FF2B5EF4-FFF2-40B4-BE49-F238E27FC236}">
                  <a16:creationId xmlns:a16="http://schemas.microsoft.com/office/drawing/2014/main" id="{2AAA14CD-9002-4F57-8C1C-57EA91BF6C3A}"/>
                </a:ext>
              </a:extLst>
            </p:cNvPr>
            <p:cNvSpPr>
              <a:spLocks/>
            </p:cNvSpPr>
            <p:nvPr/>
          </p:nvSpPr>
          <p:spPr bwMode="auto">
            <a:xfrm>
              <a:off x="4011295" y="1007110"/>
              <a:ext cx="90805" cy="560070"/>
            </a:xfrm>
            <a:prstGeom prst="rightBrace">
              <a:avLst>
                <a:gd name="adj1" fmla="val 51399"/>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lt-LT">
                <a:solidFill>
                  <a:schemeClr val="bg1">
                    <a:lumMod val="95000"/>
                    <a:lumOff val="5000"/>
                  </a:schemeClr>
                </a:solidFill>
              </a:endParaRPr>
            </a:p>
          </p:txBody>
        </p:sp>
        <p:sp>
          <p:nvSpPr>
            <p:cNvPr id="20" name="Text Box 14">
              <a:extLst>
                <a:ext uri="{FF2B5EF4-FFF2-40B4-BE49-F238E27FC236}">
                  <a16:creationId xmlns:a16="http://schemas.microsoft.com/office/drawing/2014/main" id="{912F1CDB-58AF-4AC2-9928-67EC88993299}"/>
                </a:ext>
              </a:extLst>
            </p:cNvPr>
            <p:cNvSpPr txBox="1">
              <a:spLocks noChangeArrowheads="1"/>
            </p:cNvSpPr>
            <p:nvPr/>
          </p:nvSpPr>
          <p:spPr bwMode="auto">
            <a:xfrm>
              <a:off x="4072255" y="1162685"/>
              <a:ext cx="61150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1400" dirty="0">
                  <a:solidFill>
                    <a:schemeClr val="bg1">
                      <a:lumMod val="95000"/>
                      <a:lumOff val="5000"/>
                    </a:schemeClr>
                  </a:solidFill>
                  <a:latin typeface="Titillium WebSemiBold"/>
                  <a:ea typeface="Calibri" panose="020F0502020204030204" pitchFamily="34" charset="0"/>
                  <a:cs typeface="Times New Roman" panose="02020603050405020304" pitchFamily="18" charset="0"/>
                </a:rPr>
                <a:t>Heating</a:t>
              </a:r>
              <a:endParaRPr lang="lt-LT" sz="1400" dirty="0">
                <a:solidFill>
                  <a:schemeClr val="bg1">
                    <a:lumMod val="95000"/>
                    <a:lumOff val="5000"/>
                  </a:schemeClr>
                </a:solidFill>
                <a:effectLst/>
                <a:latin typeface="Titillium WebSemiBold"/>
                <a:ea typeface="Calibri" panose="020F0502020204030204" pitchFamily="34" charset="0"/>
                <a:cs typeface="Times New Roman" panose="02020603050405020304" pitchFamily="18" charset="0"/>
              </a:endParaRPr>
            </a:p>
          </p:txBody>
        </p:sp>
        <p:sp>
          <p:nvSpPr>
            <p:cNvPr id="21" name="AutoShape 15">
              <a:extLst>
                <a:ext uri="{FF2B5EF4-FFF2-40B4-BE49-F238E27FC236}">
                  <a16:creationId xmlns:a16="http://schemas.microsoft.com/office/drawing/2014/main" id="{53D6C188-512F-45EC-A506-75A7D4BD63D2}"/>
                </a:ext>
              </a:extLst>
            </p:cNvPr>
            <p:cNvSpPr>
              <a:spLocks/>
            </p:cNvSpPr>
            <p:nvPr/>
          </p:nvSpPr>
          <p:spPr bwMode="auto">
            <a:xfrm>
              <a:off x="4002405" y="624840"/>
              <a:ext cx="90805" cy="354330"/>
            </a:xfrm>
            <a:prstGeom prst="rightBrace">
              <a:avLst>
                <a:gd name="adj1" fmla="val 32517"/>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lt-LT">
                <a:solidFill>
                  <a:schemeClr val="bg1">
                    <a:lumMod val="95000"/>
                    <a:lumOff val="5000"/>
                  </a:schemeClr>
                </a:solidFill>
              </a:endParaRPr>
            </a:p>
          </p:txBody>
        </p:sp>
        <p:sp>
          <p:nvSpPr>
            <p:cNvPr id="22" name="Text Box 16">
              <a:extLst>
                <a:ext uri="{FF2B5EF4-FFF2-40B4-BE49-F238E27FC236}">
                  <a16:creationId xmlns:a16="http://schemas.microsoft.com/office/drawing/2014/main" id="{92106575-BF03-4EC9-8310-203874B2139D}"/>
                </a:ext>
              </a:extLst>
            </p:cNvPr>
            <p:cNvSpPr txBox="1">
              <a:spLocks noChangeArrowheads="1"/>
            </p:cNvSpPr>
            <p:nvPr/>
          </p:nvSpPr>
          <p:spPr bwMode="auto">
            <a:xfrm>
              <a:off x="4072255" y="624840"/>
              <a:ext cx="110934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1400" dirty="0">
                  <a:solidFill>
                    <a:schemeClr val="bg1">
                      <a:lumMod val="95000"/>
                      <a:lumOff val="5000"/>
                    </a:schemeClr>
                  </a:solidFill>
                  <a:effectLst/>
                  <a:latin typeface="Titillium WebSemiBold"/>
                  <a:ea typeface="Calibri" panose="020F0502020204030204" pitchFamily="34" charset="0"/>
                  <a:cs typeface="Times New Roman" panose="02020603050405020304" pitchFamily="18" charset="0"/>
                </a:rPr>
                <a:t>Repayment of </a:t>
              </a:r>
            </a:p>
            <a:p>
              <a:pPr>
                <a:lnSpc>
                  <a:spcPct val="115000"/>
                </a:lnSpc>
                <a:spcAft>
                  <a:spcPts val="1000"/>
                </a:spcAft>
              </a:pPr>
              <a:r>
                <a:rPr lang="en-US" sz="1400" dirty="0">
                  <a:solidFill>
                    <a:schemeClr val="bg1">
                      <a:lumMod val="95000"/>
                      <a:lumOff val="5000"/>
                    </a:schemeClr>
                  </a:solidFill>
                  <a:effectLst/>
                  <a:latin typeface="Titillium WebSemiBold"/>
                  <a:ea typeface="Calibri" panose="020F0502020204030204" pitchFamily="34" charset="0"/>
                  <a:cs typeface="Times New Roman" panose="02020603050405020304" pitchFamily="18" charset="0"/>
                </a:rPr>
                <a:t>investments</a:t>
              </a:r>
              <a:endParaRPr lang="lt-LT" sz="1400" dirty="0">
                <a:solidFill>
                  <a:schemeClr val="bg1">
                    <a:lumMod val="95000"/>
                    <a:lumOff val="5000"/>
                  </a:schemeClr>
                </a:solidFill>
                <a:effectLst/>
                <a:latin typeface="Titillium WebSemiBold"/>
                <a:ea typeface="Calibri" panose="020F0502020204030204" pitchFamily="34" charset="0"/>
                <a:cs typeface="Times New Roman" panose="02020603050405020304" pitchFamily="18" charset="0"/>
              </a:endParaRPr>
            </a:p>
          </p:txBody>
        </p:sp>
        <p:sp>
          <p:nvSpPr>
            <p:cNvPr id="23" name="AutoShape 17">
              <a:extLst>
                <a:ext uri="{FF2B5EF4-FFF2-40B4-BE49-F238E27FC236}">
                  <a16:creationId xmlns:a16="http://schemas.microsoft.com/office/drawing/2014/main" id="{89388D99-3DE8-49F0-9774-32F41348DB6F}"/>
                </a:ext>
              </a:extLst>
            </p:cNvPr>
            <p:cNvSpPr>
              <a:spLocks/>
            </p:cNvSpPr>
            <p:nvPr/>
          </p:nvSpPr>
          <p:spPr bwMode="auto">
            <a:xfrm flipH="1">
              <a:off x="918845" y="431800"/>
              <a:ext cx="109855" cy="1139190"/>
            </a:xfrm>
            <a:prstGeom prst="rightBrace">
              <a:avLst>
                <a:gd name="adj1" fmla="val 86416"/>
                <a:gd name="adj2" fmla="val 49995"/>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lt-LT">
                <a:solidFill>
                  <a:schemeClr val="bg1">
                    <a:lumMod val="95000"/>
                    <a:lumOff val="5000"/>
                  </a:schemeClr>
                </a:solidFill>
              </a:endParaRPr>
            </a:p>
          </p:txBody>
        </p:sp>
        <p:sp>
          <p:nvSpPr>
            <p:cNvPr id="24" name="Text Box 18">
              <a:extLst>
                <a:ext uri="{FF2B5EF4-FFF2-40B4-BE49-F238E27FC236}">
                  <a16:creationId xmlns:a16="http://schemas.microsoft.com/office/drawing/2014/main" id="{B63EC5A8-FE67-456F-9F2B-A12807E62630}"/>
                </a:ext>
              </a:extLst>
            </p:cNvPr>
            <p:cNvSpPr txBox="1">
              <a:spLocks noChangeArrowheads="1"/>
            </p:cNvSpPr>
            <p:nvPr/>
          </p:nvSpPr>
          <p:spPr bwMode="auto">
            <a:xfrm>
              <a:off x="130629" y="870585"/>
              <a:ext cx="81425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en-US" sz="1400" dirty="0">
                  <a:solidFill>
                    <a:schemeClr val="bg1">
                      <a:lumMod val="95000"/>
                      <a:lumOff val="5000"/>
                    </a:schemeClr>
                  </a:solidFill>
                  <a:effectLst/>
                  <a:latin typeface="Titillium WebSemiBold"/>
                  <a:ea typeface="Calibri" panose="020F0502020204030204" pitchFamily="34" charset="0"/>
                  <a:cs typeface="Times New Roman" panose="02020603050405020304" pitchFamily="18" charset="0"/>
                </a:rPr>
                <a:t>Heating</a:t>
              </a:r>
              <a:endParaRPr lang="lt-LT" sz="1400" dirty="0">
                <a:solidFill>
                  <a:schemeClr val="bg1">
                    <a:lumMod val="95000"/>
                    <a:lumOff val="5000"/>
                  </a:schemeClr>
                </a:solidFill>
                <a:effectLst/>
                <a:latin typeface="Titillium WebSemiBold"/>
                <a:ea typeface="Calibri" panose="020F0502020204030204" pitchFamily="34" charset="0"/>
                <a:cs typeface="Times New Roman" panose="02020603050405020304" pitchFamily="18" charset="0"/>
              </a:endParaRPr>
            </a:p>
          </p:txBody>
        </p:sp>
        <p:sp>
          <p:nvSpPr>
            <p:cNvPr id="25" name="AutoShape 19">
              <a:extLst>
                <a:ext uri="{FF2B5EF4-FFF2-40B4-BE49-F238E27FC236}">
                  <a16:creationId xmlns:a16="http://schemas.microsoft.com/office/drawing/2014/main" id="{79522088-C1AE-474A-911C-BE5992DC3060}"/>
                </a:ext>
              </a:extLst>
            </p:cNvPr>
            <p:cNvSpPr>
              <a:spLocks/>
            </p:cNvSpPr>
            <p:nvPr/>
          </p:nvSpPr>
          <p:spPr bwMode="auto">
            <a:xfrm>
              <a:off x="3999865" y="409575"/>
              <a:ext cx="90805" cy="168275"/>
            </a:xfrm>
            <a:prstGeom prst="rightBrace">
              <a:avLst>
                <a:gd name="adj1" fmla="val 15443"/>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lt-LT">
                <a:solidFill>
                  <a:schemeClr val="bg1">
                    <a:lumMod val="95000"/>
                    <a:lumOff val="5000"/>
                  </a:schemeClr>
                </a:solidFill>
              </a:endParaRPr>
            </a:p>
          </p:txBody>
        </p:sp>
        <p:sp>
          <p:nvSpPr>
            <p:cNvPr id="26" name="Text Box 20">
              <a:extLst>
                <a:ext uri="{FF2B5EF4-FFF2-40B4-BE49-F238E27FC236}">
                  <a16:creationId xmlns:a16="http://schemas.microsoft.com/office/drawing/2014/main" id="{EB6686CF-007D-4574-A7E0-E8AF3420E049}"/>
                </a:ext>
              </a:extLst>
            </p:cNvPr>
            <p:cNvSpPr txBox="1">
              <a:spLocks noChangeArrowheads="1"/>
            </p:cNvSpPr>
            <p:nvPr/>
          </p:nvSpPr>
          <p:spPr bwMode="auto">
            <a:xfrm>
              <a:off x="4072255" y="365760"/>
              <a:ext cx="965835" cy="23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1400" dirty="0">
                  <a:solidFill>
                    <a:schemeClr val="bg1">
                      <a:lumMod val="95000"/>
                      <a:lumOff val="5000"/>
                    </a:schemeClr>
                  </a:solidFill>
                  <a:effectLst/>
                  <a:latin typeface="Titillium WebSemiBold"/>
                  <a:ea typeface="Calibri" panose="020F0502020204030204" pitchFamily="34" charset="0"/>
                  <a:cs typeface="Times New Roman" panose="02020603050405020304" pitchFamily="18" charset="0"/>
                </a:rPr>
                <a:t>Savings</a:t>
              </a:r>
              <a:endParaRPr lang="lt-LT" sz="1400" dirty="0">
                <a:solidFill>
                  <a:schemeClr val="bg1">
                    <a:lumMod val="95000"/>
                    <a:lumOff val="5000"/>
                  </a:schemeClr>
                </a:solidFill>
                <a:effectLst/>
                <a:latin typeface="Titillium WebSemiBold"/>
                <a:ea typeface="Calibri" panose="020F0502020204030204" pitchFamily="34" charset="0"/>
                <a:cs typeface="Times New Roman" panose="02020603050405020304" pitchFamily="18" charset="0"/>
              </a:endParaRPr>
            </a:p>
          </p:txBody>
        </p:sp>
        <p:sp>
          <p:nvSpPr>
            <p:cNvPr id="27" name="Text Box 21">
              <a:extLst>
                <a:ext uri="{FF2B5EF4-FFF2-40B4-BE49-F238E27FC236}">
                  <a16:creationId xmlns:a16="http://schemas.microsoft.com/office/drawing/2014/main" id="{02FF212F-58D4-4E2C-9641-5B488EE164A5}"/>
                </a:ext>
              </a:extLst>
            </p:cNvPr>
            <p:cNvSpPr txBox="1">
              <a:spLocks noChangeArrowheads="1"/>
            </p:cNvSpPr>
            <p:nvPr/>
          </p:nvSpPr>
          <p:spPr bwMode="auto">
            <a:xfrm>
              <a:off x="375904" y="0"/>
              <a:ext cx="4662186" cy="2827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1400" b="1" dirty="0">
                  <a:effectLst/>
                  <a:latin typeface="Titillium WebSemiBold"/>
                  <a:ea typeface="Calibri" panose="020F0502020204030204" pitchFamily="34" charset="0"/>
                  <a:cs typeface="Times New Roman" panose="02020603050405020304" pitchFamily="18" charset="0"/>
                </a:rPr>
                <a:t>Distribution of expenses to </a:t>
              </a:r>
              <a:r>
                <a:rPr lang="en-US" sz="1400" b="1" dirty="0">
                  <a:latin typeface="Titillium WebSemiBold"/>
                  <a:ea typeface="Calibri" panose="020F0502020204030204" pitchFamily="34" charset="0"/>
                  <a:cs typeface="Times New Roman" panose="02020603050405020304" pitchFamily="18" charset="0"/>
                </a:rPr>
                <a:t>apartment-owners</a:t>
              </a:r>
              <a:r>
                <a:rPr lang="en-US" sz="1400" b="1" dirty="0">
                  <a:effectLst/>
                  <a:latin typeface="Titillium WebSemiBold"/>
                  <a:ea typeface="Calibri" panose="020F0502020204030204" pitchFamily="34" charset="0"/>
                  <a:cs typeface="Times New Roman" panose="02020603050405020304" pitchFamily="18" charset="0"/>
                </a:rPr>
                <a:t> before and after renovation</a:t>
              </a:r>
              <a:r>
                <a:rPr lang="lt-LT" sz="1400" b="1" dirty="0">
                  <a:effectLst/>
                  <a:latin typeface="Titillium WebSemiBold"/>
                  <a:ea typeface="Calibri" panose="020F0502020204030204" pitchFamily="34" charset="0"/>
                  <a:cs typeface="Times New Roman" panose="02020603050405020304" pitchFamily="18" charset="0"/>
                </a:rPr>
                <a:t>,</a:t>
              </a:r>
              <a:r>
                <a:rPr lang="en-GB" sz="1400" b="1" dirty="0">
                  <a:effectLst/>
                  <a:latin typeface="Titillium WebSemiBold"/>
                  <a:ea typeface="Calibri" panose="020F0502020204030204" pitchFamily="34" charset="0"/>
                  <a:cs typeface="Times New Roman" panose="02020603050405020304" pitchFamily="18" charset="0"/>
                </a:rPr>
                <a:t> while using typical measures</a:t>
              </a:r>
              <a:endParaRPr lang="lt-LT" sz="1400" dirty="0">
                <a:effectLst/>
                <a:latin typeface="Titillium WebSemiBold"/>
                <a:ea typeface="Calibri" panose="020F0502020204030204" pitchFamily="34" charset="0"/>
                <a:cs typeface="Times New Roman" panose="02020603050405020304" pitchFamily="18" charset="0"/>
              </a:endParaRPr>
            </a:p>
          </p:txBody>
        </p:sp>
      </p:grpSp>
      <p:sp>
        <p:nvSpPr>
          <p:cNvPr id="31" name="Text Box 11">
            <a:extLst>
              <a:ext uri="{FF2B5EF4-FFF2-40B4-BE49-F238E27FC236}">
                <a16:creationId xmlns:a16="http://schemas.microsoft.com/office/drawing/2014/main" id="{C5EC3982-27A5-4896-A39E-3D5EBF06FAF2}"/>
              </a:ext>
            </a:extLst>
          </p:cNvPr>
          <p:cNvSpPr txBox="1">
            <a:spLocks noChangeArrowheads="1"/>
          </p:cNvSpPr>
          <p:nvPr/>
        </p:nvSpPr>
        <p:spPr bwMode="auto">
          <a:xfrm>
            <a:off x="2835742" y="5344910"/>
            <a:ext cx="2784100" cy="4712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n-US" sz="1400" b="1" dirty="0">
                <a:latin typeface="Titillium WebSemiBold"/>
                <a:ea typeface="Calibri" panose="020F0502020204030204" pitchFamily="34" charset="0"/>
                <a:cs typeface="Times New Roman" panose="02020603050405020304" pitchFamily="18" charset="0"/>
              </a:rPr>
              <a:t>Before renovation</a:t>
            </a:r>
            <a:endParaRPr lang="lt-LT" sz="1400" dirty="0">
              <a:effectLst/>
              <a:latin typeface="Titillium WebSemiBold"/>
              <a:ea typeface="Calibri" panose="020F0502020204030204" pitchFamily="34" charset="0"/>
              <a:cs typeface="Times New Roman" panose="02020603050405020304" pitchFamily="18" charset="0"/>
            </a:endParaRPr>
          </a:p>
        </p:txBody>
      </p:sp>
      <p:sp>
        <p:nvSpPr>
          <p:cNvPr id="32" name="Text Box 12">
            <a:extLst>
              <a:ext uri="{FF2B5EF4-FFF2-40B4-BE49-F238E27FC236}">
                <a16:creationId xmlns:a16="http://schemas.microsoft.com/office/drawing/2014/main" id="{D9C0382E-71A5-4FF5-8B61-393B68A36B51}"/>
              </a:ext>
            </a:extLst>
          </p:cNvPr>
          <p:cNvSpPr txBox="1">
            <a:spLocks noChangeArrowheads="1"/>
          </p:cNvSpPr>
          <p:nvPr/>
        </p:nvSpPr>
        <p:spPr bwMode="auto">
          <a:xfrm>
            <a:off x="6302933" y="5363778"/>
            <a:ext cx="2784100" cy="4712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n-US" sz="1400" b="1" dirty="0">
                <a:effectLst/>
                <a:latin typeface="Titillium WebSemiBold"/>
                <a:ea typeface="Calibri" panose="020F0502020204030204" pitchFamily="34" charset="0"/>
                <a:cs typeface="Times New Roman" panose="02020603050405020304" pitchFamily="18" charset="0"/>
              </a:rPr>
              <a:t>After the renovation</a:t>
            </a:r>
            <a:endParaRPr lang="lt-LT" sz="1400" dirty="0">
              <a:effectLst/>
              <a:latin typeface="Titillium WebSemiBold"/>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B1BA241-14D6-46FF-B90D-D87AC81B07BD}"/>
              </a:ext>
            </a:extLst>
          </p:cNvPr>
          <p:cNvSpPr txBox="1">
            <a:spLocks noChangeArrowheads="1"/>
          </p:cNvSpPr>
          <p:nvPr/>
        </p:nvSpPr>
        <p:spPr>
          <a:xfrm>
            <a:off x="561108" y="1451552"/>
            <a:ext cx="10792692" cy="2192193"/>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defTabSz="539750" eaLnBrk="1" hangingPunct="1">
              <a:spcBef>
                <a:spcPts val="0"/>
              </a:spcBef>
              <a:buNone/>
              <a:tabLst>
                <a:tab pos="363538" algn="l"/>
              </a:tabLst>
            </a:pPr>
            <a:r>
              <a:rPr lang="en-US" altLang="lt-LT" sz="1800" b="1" dirty="0"/>
              <a:t>Typical measures for the renewal project are</a:t>
            </a:r>
            <a:r>
              <a:rPr lang="lt-LT" altLang="lt-LT" sz="1800" b="1" dirty="0"/>
              <a:t>:</a:t>
            </a:r>
            <a:endParaRPr lang="en-GB" altLang="lt-LT" sz="1800" b="1" dirty="0"/>
          </a:p>
          <a:p>
            <a:pPr algn="just" defTabSz="539750" eaLnBrk="1" hangingPunct="1">
              <a:spcBef>
                <a:spcPts val="0"/>
              </a:spcBef>
              <a:tabLst>
                <a:tab pos="363538" algn="l"/>
              </a:tabLst>
            </a:pPr>
            <a:r>
              <a:rPr lang="en-US" altLang="lt-LT" sz="1800" dirty="0"/>
              <a:t>The insulation of the walls, roof and the floors</a:t>
            </a:r>
          </a:p>
          <a:p>
            <a:pPr algn="just" defTabSz="539750" eaLnBrk="1" hangingPunct="1">
              <a:spcBef>
                <a:spcPts val="0"/>
              </a:spcBef>
              <a:tabLst>
                <a:tab pos="363538" algn="l"/>
              </a:tabLst>
            </a:pPr>
            <a:r>
              <a:rPr lang="en-US" altLang="lt-LT" sz="1800" dirty="0"/>
              <a:t>The changing of windows and doors</a:t>
            </a:r>
          </a:p>
          <a:p>
            <a:pPr algn="just" defTabSz="539750" eaLnBrk="1" hangingPunct="1">
              <a:spcBef>
                <a:spcPts val="0"/>
              </a:spcBef>
              <a:tabLst>
                <a:tab pos="363538" algn="l"/>
              </a:tabLst>
            </a:pPr>
            <a:r>
              <a:rPr lang="en-US" altLang="lt-LT" sz="1800" dirty="0"/>
              <a:t>The modernization of the heating system</a:t>
            </a:r>
          </a:p>
          <a:p>
            <a:pPr algn="just" defTabSz="539750" eaLnBrk="1" hangingPunct="1">
              <a:spcBef>
                <a:spcPts val="0"/>
              </a:spcBef>
              <a:tabLst>
                <a:tab pos="363538" algn="l"/>
              </a:tabLst>
            </a:pPr>
            <a:r>
              <a:rPr lang="en-US" altLang="lt-LT" sz="1800" dirty="0"/>
              <a:t>The renewal of the ventilation</a:t>
            </a:r>
          </a:p>
          <a:p>
            <a:pPr algn="just" defTabSz="539750" eaLnBrk="1" hangingPunct="1">
              <a:spcBef>
                <a:spcPts val="0"/>
              </a:spcBef>
              <a:tabLst>
                <a:tab pos="363538" algn="l"/>
              </a:tabLst>
            </a:pPr>
            <a:r>
              <a:rPr lang="en-US" altLang="lt-LT" sz="1800" dirty="0"/>
              <a:t>The glazing of</a:t>
            </a:r>
            <a:r>
              <a:rPr lang="lt-LT" altLang="lt-LT" sz="1800" dirty="0"/>
              <a:t> </a:t>
            </a:r>
            <a:r>
              <a:rPr lang="en-US" altLang="lt-LT" sz="1800" dirty="0"/>
              <a:t>balconies</a:t>
            </a:r>
          </a:p>
          <a:p>
            <a:pPr algn="just" defTabSz="539750" eaLnBrk="1" hangingPunct="1">
              <a:spcBef>
                <a:spcPts val="0"/>
              </a:spcBef>
              <a:tabLst>
                <a:tab pos="363538" algn="l"/>
              </a:tabLst>
            </a:pPr>
            <a:r>
              <a:rPr lang="en-US" altLang="lt-LT" sz="1800" dirty="0"/>
              <a:t>The renewal of other systems – elevators, electrical system and etc.</a:t>
            </a:r>
            <a:endParaRPr lang="lt-LT" altLang="lt-LT" sz="1800" dirty="0"/>
          </a:p>
          <a:p>
            <a:pPr marL="0" lvl="1" indent="0" algn="just" defTabSz="539750" eaLnBrk="1" hangingPunct="1">
              <a:spcBef>
                <a:spcPts val="0"/>
              </a:spcBef>
              <a:buNone/>
              <a:tabLst>
                <a:tab pos="363538" algn="l"/>
              </a:tabLst>
            </a:pPr>
            <a:r>
              <a:rPr lang="en-US" altLang="lt-LT" sz="1800" b="1" dirty="0"/>
              <a:t>These measures guaranty the energy savings</a:t>
            </a:r>
            <a:endParaRPr lang="en-US" altLang="lt-LT" sz="1800" dirty="0"/>
          </a:p>
        </p:txBody>
      </p:sp>
      <p:sp>
        <p:nvSpPr>
          <p:cNvPr id="10" name="Title 1">
            <a:extLst>
              <a:ext uri="{FF2B5EF4-FFF2-40B4-BE49-F238E27FC236}">
                <a16:creationId xmlns:a16="http://schemas.microsoft.com/office/drawing/2014/main" id="{F8DDF72F-8CBF-4741-9EFC-D94F80A1576A}"/>
              </a:ext>
            </a:extLst>
          </p:cNvPr>
          <p:cNvSpPr>
            <a:spLocks noGrp="1" noChangeArrowheads="1"/>
          </p:cNvSpPr>
          <p:nvPr>
            <p:ph type="title"/>
          </p:nvPr>
        </p:nvSpPr>
        <p:spPr>
          <a:xfrm>
            <a:off x="838200" y="365125"/>
            <a:ext cx="10515600" cy="1325563"/>
          </a:xfrm>
        </p:spPr>
        <p:txBody>
          <a:bodyPr/>
          <a:lstStyle/>
          <a:p>
            <a:r>
              <a:rPr lang="en-US" altLang="lt-LT" dirty="0"/>
              <a:t>The typical measures</a:t>
            </a:r>
          </a:p>
        </p:txBody>
      </p:sp>
      <p:pic>
        <p:nvPicPr>
          <p:cNvPr id="6" name="Picture 2" descr="C:\Documents and Settings\Lukas\Desktop\BETA-APVA\Žurnalistai\Temovizija iki ir po\Anykšiai, Šviesos-4.bmp">
            <a:extLst>
              <a:ext uri="{FF2B5EF4-FFF2-40B4-BE49-F238E27FC236}">
                <a16:creationId xmlns:a16="http://schemas.microsoft.com/office/drawing/2014/main" id="{40AE2E53-0FBE-4F72-879A-4A2E907EA272}"/>
              </a:ext>
            </a:extLst>
          </p:cNvPr>
          <p:cNvPicPr>
            <a:picLocks noChangeAspect="1" noChangeArrowheads="1"/>
          </p:cNvPicPr>
          <p:nvPr/>
        </p:nvPicPr>
        <p:blipFill>
          <a:blip r:embed="rId3" cstate="print"/>
          <a:srcRect/>
          <a:stretch>
            <a:fillRect/>
          </a:stretch>
        </p:blipFill>
        <p:spPr bwMode="auto">
          <a:xfrm>
            <a:off x="1944832" y="3754825"/>
            <a:ext cx="3592884" cy="2694663"/>
          </a:xfrm>
          <a:prstGeom prst="rect">
            <a:avLst/>
          </a:prstGeom>
          <a:noFill/>
        </p:spPr>
      </p:pic>
      <p:sp>
        <p:nvSpPr>
          <p:cNvPr id="11" name="Right Arrow 3">
            <a:extLst>
              <a:ext uri="{FF2B5EF4-FFF2-40B4-BE49-F238E27FC236}">
                <a16:creationId xmlns:a16="http://schemas.microsoft.com/office/drawing/2014/main" id="{6F0268A4-FFB0-4DCE-81A5-0DF500BB4B32}"/>
              </a:ext>
            </a:extLst>
          </p:cNvPr>
          <p:cNvSpPr/>
          <p:nvPr/>
        </p:nvSpPr>
        <p:spPr>
          <a:xfrm>
            <a:off x="5711361" y="4779508"/>
            <a:ext cx="657225" cy="514350"/>
          </a:xfrm>
          <a:prstGeom prs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2" name="Picture 2" descr="C:\Documents and Settings\Lukas\Desktop\BETA-APVA\Žurnalistai\Temovizija iki ir po\Anykščiai Šviesos-4.bmp">
            <a:extLst>
              <a:ext uri="{FF2B5EF4-FFF2-40B4-BE49-F238E27FC236}">
                <a16:creationId xmlns:a16="http://schemas.microsoft.com/office/drawing/2014/main" id="{C8EFC0E2-04A5-42C9-B3F6-E6B265FCCD38}"/>
              </a:ext>
            </a:extLst>
          </p:cNvPr>
          <p:cNvPicPr>
            <a:picLocks noChangeAspect="1" noChangeArrowheads="1"/>
          </p:cNvPicPr>
          <p:nvPr/>
        </p:nvPicPr>
        <p:blipFill rotWithShape="1">
          <a:blip r:embed="rId4" cstate="print"/>
          <a:srcRect t="8849"/>
          <a:stretch/>
        </p:blipFill>
        <p:spPr bwMode="auto">
          <a:xfrm>
            <a:off x="6542231" y="3754824"/>
            <a:ext cx="3941650" cy="2694663"/>
          </a:xfrm>
          <a:prstGeom prst="rect">
            <a:avLst/>
          </a:prstGeom>
          <a:noFill/>
        </p:spPr>
      </p:pic>
    </p:spTree>
    <p:extLst>
      <p:ext uri="{BB962C8B-B14F-4D97-AF65-F5344CB8AC3E}">
        <p14:creationId xmlns:p14="http://schemas.microsoft.com/office/powerpoint/2010/main" val="291742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6B240C9-BF1D-4D2B-A692-9D854A91849A}"/>
              </a:ext>
            </a:extLst>
          </p:cNvPr>
          <p:cNvSpPr>
            <a:spLocks noGrp="1" noChangeArrowheads="1"/>
          </p:cNvSpPr>
          <p:nvPr>
            <p:ph type="title"/>
          </p:nvPr>
        </p:nvSpPr>
        <p:spPr>
          <a:xfrm>
            <a:off x="837144" y="394142"/>
            <a:ext cx="10515600" cy="1325563"/>
          </a:xfrm>
        </p:spPr>
        <p:txBody>
          <a:bodyPr/>
          <a:lstStyle/>
          <a:p>
            <a:r>
              <a:rPr lang="en-US" altLang="lt-LT" dirty="0"/>
              <a:t>How the scheme looks like?</a:t>
            </a:r>
          </a:p>
        </p:txBody>
      </p:sp>
      <p:pic>
        <p:nvPicPr>
          <p:cNvPr id="33" name="Content Placeholder 1">
            <a:extLst>
              <a:ext uri="{FF2B5EF4-FFF2-40B4-BE49-F238E27FC236}">
                <a16:creationId xmlns:a16="http://schemas.microsoft.com/office/drawing/2014/main" id="{85F678BC-C3FF-4C5A-B830-A8B709B63238}"/>
              </a:ext>
            </a:extLst>
          </p:cNvPr>
          <p:cNvPicPr>
            <a:picLocks noGrp="1" noChangeAspect="1"/>
          </p:cNvPicPr>
          <p:nvPr>
            <p:ph sz="quarter" idx="1"/>
          </p:nvPr>
        </p:nvPicPr>
        <p:blipFill>
          <a:blip r:embed="rId3"/>
          <a:stretch>
            <a:fillRect/>
          </a:stretch>
        </p:blipFill>
        <p:spPr>
          <a:xfrm>
            <a:off x="1180812" y="1719705"/>
            <a:ext cx="9407801" cy="4099204"/>
          </a:xfrm>
          <a:prstGeom prst="rect">
            <a:avLst/>
          </a:prstGeom>
        </p:spPr>
      </p:pic>
    </p:spTree>
    <p:extLst>
      <p:ext uri="{BB962C8B-B14F-4D97-AF65-F5344CB8AC3E}">
        <p14:creationId xmlns:p14="http://schemas.microsoft.com/office/powerpoint/2010/main" val="2632806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TotalTime>
  <Words>1922</Words>
  <Application>Microsoft Office PowerPoint</Application>
  <PresentationFormat>Widescreen</PresentationFormat>
  <Paragraphs>169</Paragraphs>
  <Slides>19</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Times New Roman</vt:lpstr>
      <vt:lpstr>Titillium WebSemiBold</vt:lpstr>
      <vt:lpstr>Wingdings</vt:lpstr>
      <vt:lpstr>Office Theme</vt:lpstr>
      <vt:lpstr>Energy efficient renewal of multi-apartment buildings in Lithuania</vt:lpstr>
      <vt:lpstr>Housing energy efficiency agency</vt:lpstr>
      <vt:lpstr>Housing energy efficiency agency</vt:lpstr>
      <vt:lpstr>Multi-apartment buildings renovation (modernization) program</vt:lpstr>
      <vt:lpstr>Results of the renovation program</vt:lpstr>
      <vt:lpstr>Results of the renovation program</vt:lpstr>
      <vt:lpstr>Typical project</vt:lpstr>
      <vt:lpstr>The typical measures</vt:lpstr>
      <vt:lpstr>How the scheme looks like?</vt:lpstr>
      <vt:lpstr>State subsidy</vt:lpstr>
      <vt:lpstr>Credit line</vt:lpstr>
      <vt:lpstr>State subsidy</vt:lpstr>
      <vt:lpstr>Results of the renovation program</vt:lpstr>
      <vt:lpstr>The role of the municipalities</vt:lpstr>
      <vt:lpstr>The different conception</vt:lpstr>
      <vt:lpstr>Success depends on the administrator</vt:lpstr>
      <vt:lpstr>Some examples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Marius</dc:creator>
  <cp:lastModifiedBy>Marius</cp:lastModifiedBy>
  <cp:revision>30</cp:revision>
  <cp:lastPrinted>2017-11-06T14:03:00Z</cp:lastPrinted>
  <dcterms:created xsi:type="dcterms:W3CDTF">2017-11-06T11:16:36Z</dcterms:created>
  <dcterms:modified xsi:type="dcterms:W3CDTF">2017-11-07T11:34:46Z</dcterms:modified>
</cp:coreProperties>
</file>