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6" r:id="rId2"/>
  </p:sldMasterIdLst>
  <p:notesMasterIdLst>
    <p:notesMasterId r:id="rId21"/>
  </p:notesMasterIdLst>
  <p:sldIdLst>
    <p:sldId id="292" r:id="rId3"/>
    <p:sldId id="264" r:id="rId4"/>
    <p:sldId id="267" r:id="rId5"/>
    <p:sldId id="294" r:id="rId6"/>
    <p:sldId id="295" r:id="rId7"/>
    <p:sldId id="272" r:id="rId8"/>
    <p:sldId id="284" r:id="rId9"/>
    <p:sldId id="277" r:id="rId10"/>
    <p:sldId id="297" r:id="rId11"/>
    <p:sldId id="298" r:id="rId12"/>
    <p:sldId id="271" r:id="rId13"/>
    <p:sldId id="299" r:id="rId14"/>
    <p:sldId id="285" r:id="rId15"/>
    <p:sldId id="286" r:id="rId16"/>
    <p:sldId id="289" r:id="rId17"/>
    <p:sldId id="288" r:id="rId18"/>
    <p:sldId id="300" r:id="rId19"/>
    <p:sldId id="296" r:id="rId20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CF92"/>
    <a:srgbClr val="00539B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78620" autoAdjust="0"/>
  </p:normalViewPr>
  <p:slideViewPr>
    <p:cSldViewPr>
      <p:cViewPr>
        <p:scale>
          <a:sx n="88" d="100"/>
          <a:sy n="88" d="100"/>
        </p:scale>
        <p:origin x="-150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8D73F7-1DD2-47E9-8789-F18F6AB626D6}" type="doc">
      <dgm:prSet loTypeId="urn:microsoft.com/office/officeart/2005/8/layout/list1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CC939176-D89E-4426-9EC8-B62BC15C9247}">
      <dgm:prSet phldrT="[Text]" custT="1"/>
      <dgm:spPr/>
      <dgm:t>
        <a:bodyPr/>
        <a:lstStyle/>
        <a:p>
          <a:r>
            <a:rPr lang="en-GB" sz="1600" b="1" noProof="0" smtClean="0"/>
            <a:t>Financial facility</a:t>
          </a:r>
          <a:endParaRPr lang="en-GB" sz="1600" b="1" noProof="0"/>
        </a:p>
      </dgm:t>
    </dgm:pt>
    <dgm:pt modelId="{2666EE2B-09B3-47CB-99A1-32EBD4858EA4}" type="parTrans" cxnId="{7AD2C1B0-F78E-40BF-B64A-E9D0F417F4DD}">
      <dgm:prSet/>
      <dgm:spPr/>
      <dgm:t>
        <a:bodyPr/>
        <a:lstStyle/>
        <a:p>
          <a:endParaRPr lang="en-GB" noProof="0" dirty="0"/>
        </a:p>
      </dgm:t>
    </dgm:pt>
    <dgm:pt modelId="{9B631B46-F7CD-473B-8D90-478C3BCF00E3}" type="sibTrans" cxnId="{7AD2C1B0-F78E-40BF-B64A-E9D0F417F4DD}">
      <dgm:prSet/>
      <dgm:spPr/>
      <dgm:t>
        <a:bodyPr/>
        <a:lstStyle/>
        <a:p>
          <a:endParaRPr lang="en-GB" noProof="0" dirty="0"/>
        </a:p>
      </dgm:t>
    </dgm:pt>
    <dgm:pt modelId="{963BAA3A-9088-45D8-8B26-1B5BB7058A12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1600" b="1" noProof="0" smtClean="0"/>
            <a:t>Loan types and limits</a:t>
          </a:r>
          <a:endParaRPr lang="en-GB" sz="1600" b="1" noProof="0"/>
        </a:p>
      </dgm:t>
    </dgm:pt>
    <dgm:pt modelId="{CB362311-5845-413C-B939-7587632B0B7A}" type="parTrans" cxnId="{5571B3EF-A694-4598-BC6E-08742CF07A9C}">
      <dgm:prSet/>
      <dgm:spPr/>
      <dgm:t>
        <a:bodyPr/>
        <a:lstStyle/>
        <a:p>
          <a:endParaRPr lang="en-GB" noProof="0" dirty="0"/>
        </a:p>
      </dgm:t>
    </dgm:pt>
    <dgm:pt modelId="{65BA13B8-626E-4442-85FA-98CB51686B50}" type="sibTrans" cxnId="{5571B3EF-A694-4598-BC6E-08742CF07A9C}">
      <dgm:prSet/>
      <dgm:spPr/>
      <dgm:t>
        <a:bodyPr/>
        <a:lstStyle/>
        <a:p>
          <a:endParaRPr lang="en-GB" noProof="0" dirty="0"/>
        </a:p>
      </dgm:t>
    </dgm:pt>
    <dgm:pt modelId="{801AF478-1FBA-4DA8-AFC9-E7766096BA25}">
      <dgm:prSet phldrT="[Text]" custT="1"/>
      <dgm:spPr/>
      <dgm:t>
        <a:bodyPr/>
        <a:lstStyle/>
        <a:p>
          <a:r>
            <a:rPr lang="en-GB" sz="1600" noProof="0" dirty="0" smtClean="0"/>
            <a:t>EE investments on dwelling or building level / up to </a:t>
          </a:r>
          <a:r>
            <a:rPr lang="en-GB" sz="1600" noProof="0" dirty="0" smtClean="0">
              <a:latin typeface="Arial"/>
              <a:cs typeface="Arial"/>
            </a:rPr>
            <a:t>€ </a:t>
          </a:r>
          <a:r>
            <a:rPr lang="en-GB" sz="1600" noProof="0" dirty="0" smtClean="0"/>
            <a:t>150,000 </a:t>
          </a:r>
          <a:endParaRPr lang="en-GB" sz="1600" noProof="0" dirty="0"/>
        </a:p>
      </dgm:t>
    </dgm:pt>
    <dgm:pt modelId="{FB186A03-C9EE-4D65-8103-15ABBE9ED44C}" type="parTrans" cxnId="{E24683BA-F7EC-4941-BE4D-1827562C883E}">
      <dgm:prSet/>
      <dgm:spPr/>
      <dgm:t>
        <a:bodyPr/>
        <a:lstStyle/>
        <a:p>
          <a:endParaRPr lang="en-GB" noProof="0" dirty="0"/>
        </a:p>
      </dgm:t>
    </dgm:pt>
    <dgm:pt modelId="{C06E859C-DBD9-4813-BE25-43D7691E82DE}" type="sibTrans" cxnId="{E24683BA-F7EC-4941-BE4D-1827562C883E}">
      <dgm:prSet/>
      <dgm:spPr/>
      <dgm:t>
        <a:bodyPr/>
        <a:lstStyle/>
        <a:p>
          <a:endParaRPr lang="en-GB" noProof="0" dirty="0"/>
        </a:p>
      </dgm:t>
    </dgm:pt>
    <dgm:pt modelId="{59AF9207-49F5-47C4-87AE-B5CC65845DC0}">
      <dgm:prSet phldrT="[Text]" custT="1"/>
      <dgm:spPr/>
      <dgm:t>
        <a:bodyPr/>
        <a:lstStyle/>
        <a:p>
          <a:r>
            <a:rPr lang="en-GB" sz="1600" noProof="0" dirty="0" smtClean="0">
              <a:latin typeface="Arial"/>
              <a:cs typeface="Arial"/>
            </a:rPr>
            <a:t>€</a:t>
          </a:r>
          <a:r>
            <a:rPr lang="en-GB" sz="1600" noProof="0" dirty="0" smtClean="0"/>
            <a:t> 60 million framework</a:t>
          </a:r>
          <a:endParaRPr lang="en-GB" sz="1600" noProof="0" dirty="0"/>
        </a:p>
      </dgm:t>
    </dgm:pt>
    <dgm:pt modelId="{6E19F039-6EEB-4460-B234-609D0308DA12}" type="sibTrans" cxnId="{5FCDD393-8E0D-4BD1-99AA-47FA90D38020}">
      <dgm:prSet/>
      <dgm:spPr/>
      <dgm:t>
        <a:bodyPr/>
        <a:lstStyle/>
        <a:p>
          <a:endParaRPr lang="en-GB" noProof="0" dirty="0"/>
        </a:p>
      </dgm:t>
    </dgm:pt>
    <dgm:pt modelId="{343597B1-381E-4297-B9C6-6636FF5181E3}" type="parTrans" cxnId="{5FCDD393-8E0D-4BD1-99AA-47FA90D38020}">
      <dgm:prSet/>
      <dgm:spPr/>
      <dgm:t>
        <a:bodyPr/>
        <a:lstStyle/>
        <a:p>
          <a:endParaRPr lang="en-GB" noProof="0" dirty="0"/>
        </a:p>
      </dgm:t>
    </dgm:pt>
    <dgm:pt modelId="{CFFC6910-4D9B-4AE1-BB22-631413DBD6AD}">
      <dgm:prSet phldrT="[Text]" custT="1"/>
      <dgm:spPr/>
      <dgm:t>
        <a:bodyPr/>
        <a:lstStyle/>
        <a:p>
          <a:r>
            <a:rPr lang="en-GB" sz="1600" noProof="0" dirty="0" smtClean="0"/>
            <a:t>disburse through commercial banks</a:t>
          </a:r>
          <a:endParaRPr lang="en-GB" sz="1600" noProof="0" dirty="0"/>
        </a:p>
      </dgm:t>
    </dgm:pt>
    <dgm:pt modelId="{609491E6-D011-4D36-AFBD-054092AC3163}" type="parTrans" cxnId="{05E03798-D18E-458A-A8FD-B36259D8775D}">
      <dgm:prSet/>
      <dgm:spPr/>
      <dgm:t>
        <a:bodyPr/>
        <a:lstStyle/>
        <a:p>
          <a:endParaRPr lang="en-GB" noProof="0" dirty="0"/>
        </a:p>
      </dgm:t>
    </dgm:pt>
    <dgm:pt modelId="{17B60FAD-B794-4E96-A488-73901727A001}" type="sibTrans" cxnId="{05E03798-D18E-458A-A8FD-B36259D8775D}">
      <dgm:prSet/>
      <dgm:spPr/>
      <dgm:t>
        <a:bodyPr/>
        <a:lstStyle/>
        <a:p>
          <a:endParaRPr lang="en-GB" noProof="0" dirty="0"/>
        </a:p>
      </dgm:t>
    </dgm:pt>
    <dgm:pt modelId="{6C1064D7-2BB3-4C34-88C0-E3B032012A2D}">
      <dgm:prSet phldrT="[Text]" custT="1"/>
      <dgm:spPr/>
      <dgm:t>
        <a:bodyPr/>
        <a:lstStyle/>
        <a:p>
          <a:r>
            <a:rPr lang="en-GB" sz="1600" b="1" noProof="0" smtClean="0"/>
            <a:t>Vendors</a:t>
          </a:r>
          <a:endParaRPr lang="en-GB" sz="1600" b="1" noProof="0"/>
        </a:p>
      </dgm:t>
    </dgm:pt>
    <dgm:pt modelId="{8B185A32-675C-4E9D-BFCF-1FE07C811CBD}" type="parTrans" cxnId="{FAE6B230-E834-4B4C-8007-59A24D95319E}">
      <dgm:prSet/>
      <dgm:spPr/>
      <dgm:t>
        <a:bodyPr/>
        <a:lstStyle/>
        <a:p>
          <a:endParaRPr lang="en-GB" noProof="0" dirty="0"/>
        </a:p>
      </dgm:t>
    </dgm:pt>
    <dgm:pt modelId="{847438C8-59B0-4D5C-A694-AF26C4227FBC}" type="sibTrans" cxnId="{FAE6B230-E834-4B4C-8007-59A24D95319E}">
      <dgm:prSet/>
      <dgm:spPr/>
      <dgm:t>
        <a:bodyPr/>
        <a:lstStyle/>
        <a:p>
          <a:endParaRPr lang="en-GB" noProof="0" dirty="0"/>
        </a:p>
      </dgm:t>
    </dgm:pt>
    <dgm:pt modelId="{6E0D1981-7638-4C33-89A5-3EAAC6A5D398}">
      <dgm:prSet phldrT="[Text]" custT="1"/>
      <dgm:spPr>
        <a:solidFill>
          <a:srgbClr val="92D050"/>
        </a:solidFill>
      </dgm:spPr>
      <dgm:t>
        <a:bodyPr/>
        <a:lstStyle/>
        <a:p>
          <a:r>
            <a:rPr lang="en-GB" sz="1600" b="1" noProof="0" dirty="0" smtClean="0"/>
            <a:t>Special Features</a:t>
          </a:r>
          <a:endParaRPr lang="en-GB" sz="1600" b="1" noProof="0" dirty="0"/>
        </a:p>
      </dgm:t>
    </dgm:pt>
    <dgm:pt modelId="{831F08BD-F8C8-4B0E-8E72-E19EE82DB45A}" type="parTrans" cxnId="{6B40265B-C8FD-4DE5-BFD5-73CE65B0F10B}">
      <dgm:prSet/>
      <dgm:spPr/>
      <dgm:t>
        <a:bodyPr/>
        <a:lstStyle/>
        <a:p>
          <a:endParaRPr lang="en-GB" noProof="0" dirty="0"/>
        </a:p>
      </dgm:t>
    </dgm:pt>
    <dgm:pt modelId="{D068FC38-CDEC-4D24-8B29-5EA7DB050281}" type="sibTrans" cxnId="{6B40265B-C8FD-4DE5-BFD5-73CE65B0F10B}">
      <dgm:prSet/>
      <dgm:spPr/>
      <dgm:t>
        <a:bodyPr/>
        <a:lstStyle/>
        <a:p>
          <a:endParaRPr lang="en-GB" noProof="0" dirty="0"/>
        </a:p>
      </dgm:t>
    </dgm:pt>
    <dgm:pt modelId="{4885849C-21E2-4FB2-A687-99885088B6AD}">
      <dgm:prSet phldrT="[Text]" custT="1"/>
      <dgm:spPr/>
      <dgm:t>
        <a:bodyPr/>
        <a:lstStyle/>
        <a:p>
          <a:pPr>
            <a:lnSpc>
              <a:spcPct val="120000"/>
            </a:lnSpc>
            <a:spcBef>
              <a:spcPts val="600"/>
            </a:spcBef>
            <a:spcAft>
              <a:spcPts val="400"/>
            </a:spcAft>
          </a:pPr>
          <a:r>
            <a:rPr lang="en-GB" sz="1600" noProof="0" dirty="0" smtClean="0"/>
            <a:t>pre-approved technologies and materials (</a:t>
          </a:r>
          <a:r>
            <a:rPr lang="en-GB" sz="1600" noProof="0" dirty="0" err="1" smtClean="0"/>
            <a:t>LEME</a:t>
          </a:r>
          <a:r>
            <a:rPr lang="en-GB" sz="1600" noProof="0" dirty="0" smtClean="0"/>
            <a:t> list)</a:t>
          </a:r>
          <a:endParaRPr lang="en-GB" sz="1600" noProof="0" dirty="0"/>
        </a:p>
      </dgm:t>
    </dgm:pt>
    <dgm:pt modelId="{53B5B331-FE2C-4A77-8D12-652D3674ADD4}" type="parTrans" cxnId="{A3122229-9430-41D3-A122-2D253B825AFE}">
      <dgm:prSet/>
      <dgm:spPr/>
      <dgm:t>
        <a:bodyPr/>
        <a:lstStyle/>
        <a:p>
          <a:endParaRPr lang="en-GB" noProof="0" dirty="0"/>
        </a:p>
      </dgm:t>
    </dgm:pt>
    <dgm:pt modelId="{AD68A38D-16F6-4B2B-AE1C-EA1336D85F1A}" type="sibTrans" cxnId="{A3122229-9430-41D3-A122-2D253B825AFE}">
      <dgm:prSet/>
      <dgm:spPr/>
      <dgm:t>
        <a:bodyPr/>
        <a:lstStyle/>
        <a:p>
          <a:endParaRPr lang="en-GB" noProof="0" dirty="0"/>
        </a:p>
      </dgm:t>
    </dgm:pt>
    <dgm:pt modelId="{473BD193-190E-4F17-A6F9-C91E365B0BA4}">
      <dgm:prSet phldrT="[Text]" custT="1"/>
      <dgm:spPr/>
      <dgm:t>
        <a:bodyPr/>
        <a:lstStyle/>
        <a:p>
          <a:pPr>
            <a:lnSpc>
              <a:spcPct val="90000"/>
            </a:lnSpc>
            <a:spcBef>
              <a:spcPct val="0"/>
            </a:spcBef>
            <a:spcAft>
              <a:spcPts val="400"/>
            </a:spcAft>
          </a:pPr>
          <a:r>
            <a:rPr lang="en-GB" sz="1600" i="1" noProof="0" dirty="0" smtClean="0"/>
            <a:t>on-line</a:t>
          </a:r>
          <a:r>
            <a:rPr lang="en-GB" sz="1600" noProof="0" dirty="0" smtClean="0"/>
            <a:t> Technology selector</a:t>
          </a:r>
          <a:endParaRPr lang="en-GB" sz="1600" noProof="0" dirty="0"/>
        </a:p>
      </dgm:t>
    </dgm:pt>
    <dgm:pt modelId="{2E95F4FC-637D-4283-BE3A-BEA216BA993E}" type="parTrans" cxnId="{DBFB7D8B-109C-4A2C-955D-15505905A269}">
      <dgm:prSet/>
      <dgm:spPr/>
      <dgm:t>
        <a:bodyPr/>
        <a:lstStyle/>
        <a:p>
          <a:endParaRPr lang="en-GB" noProof="0" dirty="0"/>
        </a:p>
      </dgm:t>
    </dgm:pt>
    <dgm:pt modelId="{663DACC1-0ECE-498E-8114-225E7DCEFF98}" type="sibTrans" cxnId="{DBFB7D8B-109C-4A2C-955D-15505905A269}">
      <dgm:prSet/>
      <dgm:spPr/>
      <dgm:t>
        <a:bodyPr/>
        <a:lstStyle/>
        <a:p>
          <a:endParaRPr lang="en-GB" noProof="0" dirty="0"/>
        </a:p>
      </dgm:t>
    </dgm:pt>
    <dgm:pt modelId="{8C78A2AF-6DF9-43AF-A232-43976D002A0C}">
      <dgm:prSet phldrT="[Text]" custT="1"/>
      <dgm:spPr/>
      <dgm:t>
        <a:bodyPr/>
        <a:lstStyle/>
        <a:p>
          <a:r>
            <a:rPr lang="en-GB" sz="1600" b="1" noProof="0" smtClean="0"/>
            <a:t>Residential Borrowers</a:t>
          </a:r>
          <a:endParaRPr lang="en-GB" sz="1600" b="1" noProof="0"/>
        </a:p>
      </dgm:t>
    </dgm:pt>
    <dgm:pt modelId="{CC6338FC-D9F5-4CD2-AB89-1A6EBF71015B}" type="parTrans" cxnId="{10F0296E-FE82-45DD-A901-D115AFEF52C6}">
      <dgm:prSet/>
      <dgm:spPr/>
      <dgm:t>
        <a:bodyPr/>
        <a:lstStyle/>
        <a:p>
          <a:endParaRPr lang="hr-HR"/>
        </a:p>
      </dgm:t>
    </dgm:pt>
    <dgm:pt modelId="{6CD8635C-60EE-4716-AAFE-BD7C2FABDF78}" type="sibTrans" cxnId="{10F0296E-FE82-45DD-A901-D115AFEF52C6}">
      <dgm:prSet/>
      <dgm:spPr/>
      <dgm:t>
        <a:bodyPr/>
        <a:lstStyle/>
        <a:p>
          <a:endParaRPr lang="hr-HR"/>
        </a:p>
      </dgm:t>
    </dgm:pt>
    <dgm:pt modelId="{3221106D-F084-4739-8141-426FC5CC707A}">
      <dgm:prSet phldrT="[Text]" custT="1"/>
      <dgm:spPr/>
      <dgm:t>
        <a:bodyPr/>
        <a:lstStyle/>
        <a:p>
          <a:r>
            <a:rPr lang="en-GB" sz="1600" noProof="0" dirty="0" smtClean="0"/>
            <a:t>manufacturers, suppliers, retailers, installers of EE equipment/ up to </a:t>
          </a:r>
          <a:r>
            <a:rPr lang="en-GB" sz="1600" noProof="0" dirty="0" smtClean="0">
              <a:latin typeface="Arial"/>
              <a:cs typeface="Arial"/>
            </a:rPr>
            <a:t>€</a:t>
          </a:r>
          <a:r>
            <a:rPr lang="en-GB" sz="1600" noProof="0" dirty="0" smtClean="0"/>
            <a:t> 5 million</a:t>
          </a:r>
          <a:endParaRPr lang="en-GB" sz="1600" noProof="0" dirty="0"/>
        </a:p>
      </dgm:t>
    </dgm:pt>
    <dgm:pt modelId="{808E990B-F741-4282-B404-9B7F1D719F8A}" type="parTrans" cxnId="{B57006AD-6B18-4621-A91C-837799E3BFC3}">
      <dgm:prSet/>
      <dgm:spPr/>
      <dgm:t>
        <a:bodyPr/>
        <a:lstStyle/>
        <a:p>
          <a:endParaRPr lang="hr-HR"/>
        </a:p>
      </dgm:t>
    </dgm:pt>
    <dgm:pt modelId="{214A8A7F-7530-4EC6-A92F-4F3033448E39}" type="sibTrans" cxnId="{B57006AD-6B18-4621-A91C-837799E3BFC3}">
      <dgm:prSet/>
      <dgm:spPr/>
      <dgm:t>
        <a:bodyPr/>
        <a:lstStyle/>
        <a:p>
          <a:endParaRPr lang="hr-HR"/>
        </a:p>
      </dgm:t>
    </dgm:pt>
    <dgm:pt modelId="{C0A4F083-E082-42BC-BAD2-79775213955B}">
      <dgm:prSet phldrT="[Text]" custT="1"/>
      <dgm:spPr/>
      <dgm:t>
        <a:bodyPr/>
        <a:lstStyle/>
        <a:p>
          <a:pPr>
            <a:lnSpc>
              <a:spcPct val="90000"/>
            </a:lnSpc>
            <a:spcBef>
              <a:spcPct val="0"/>
            </a:spcBef>
            <a:spcAft>
              <a:spcPts val="400"/>
            </a:spcAft>
          </a:pPr>
          <a:r>
            <a:rPr lang="en-GB" sz="1600" noProof="0" dirty="0" smtClean="0"/>
            <a:t>free of charge technical assistance</a:t>
          </a:r>
          <a:endParaRPr lang="en-GB" sz="1600" noProof="0" dirty="0"/>
        </a:p>
      </dgm:t>
    </dgm:pt>
    <dgm:pt modelId="{A4C58A0F-572F-4731-AFF0-8607910F03D5}" type="parTrans" cxnId="{9B474AE5-099C-4EDE-92C2-D1039EC600C2}">
      <dgm:prSet/>
      <dgm:spPr/>
      <dgm:t>
        <a:bodyPr/>
        <a:lstStyle/>
        <a:p>
          <a:endParaRPr lang="hr-HR"/>
        </a:p>
      </dgm:t>
    </dgm:pt>
    <dgm:pt modelId="{6222B1D1-2E06-4F9D-815E-050D53DAB153}" type="sibTrans" cxnId="{9B474AE5-099C-4EDE-92C2-D1039EC600C2}">
      <dgm:prSet/>
      <dgm:spPr/>
      <dgm:t>
        <a:bodyPr/>
        <a:lstStyle/>
        <a:p>
          <a:endParaRPr lang="hr-HR"/>
        </a:p>
      </dgm:t>
    </dgm:pt>
    <dgm:pt modelId="{095D5960-A5C2-4FA1-ADD6-AA1D37C83BD7}">
      <dgm:prSet phldrT="[Text]" custT="1"/>
      <dgm:spPr/>
      <dgm:t>
        <a:bodyPr/>
        <a:lstStyle/>
        <a:p>
          <a:pPr>
            <a:lnSpc>
              <a:spcPct val="90000"/>
            </a:lnSpc>
            <a:spcBef>
              <a:spcPct val="0"/>
            </a:spcBef>
            <a:spcAft>
              <a:spcPts val="400"/>
            </a:spcAft>
          </a:pPr>
          <a:r>
            <a:rPr lang="en-GB" sz="1600" noProof="0" dirty="0" smtClean="0"/>
            <a:t>standardized and simplified procedures</a:t>
          </a:r>
          <a:endParaRPr lang="en-GB" sz="1600" noProof="0" dirty="0"/>
        </a:p>
      </dgm:t>
    </dgm:pt>
    <dgm:pt modelId="{2EFA5AF9-3D15-4722-A223-33C1784152F6}" type="parTrans" cxnId="{177750B9-C94B-4E1F-99F7-479AFD84F4A2}">
      <dgm:prSet/>
      <dgm:spPr/>
      <dgm:t>
        <a:bodyPr/>
        <a:lstStyle/>
        <a:p>
          <a:endParaRPr lang="hr-HR"/>
        </a:p>
      </dgm:t>
    </dgm:pt>
    <dgm:pt modelId="{CAF99659-A87E-4A68-A3D5-BDF13B362121}" type="sibTrans" cxnId="{177750B9-C94B-4E1F-99F7-479AFD84F4A2}">
      <dgm:prSet/>
      <dgm:spPr/>
      <dgm:t>
        <a:bodyPr/>
        <a:lstStyle/>
        <a:p>
          <a:endParaRPr lang="hr-HR"/>
        </a:p>
      </dgm:t>
    </dgm:pt>
    <dgm:pt modelId="{3DDD247C-FD47-40D2-B150-9DFFD16826C1}" type="pres">
      <dgm:prSet presAssocID="{338D73F7-1DD2-47E9-8789-F18F6AB626D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F74B931F-DC5F-44D7-B0AD-911A03CB49FF}" type="pres">
      <dgm:prSet presAssocID="{CC939176-D89E-4426-9EC8-B62BC15C9247}" presName="parentLin" presStyleCnt="0"/>
      <dgm:spPr/>
      <dgm:t>
        <a:bodyPr/>
        <a:lstStyle/>
        <a:p>
          <a:endParaRPr lang="hr-HR"/>
        </a:p>
      </dgm:t>
    </dgm:pt>
    <dgm:pt modelId="{9E6A9B42-FFBE-4D14-811F-15662725D21E}" type="pres">
      <dgm:prSet presAssocID="{CC939176-D89E-4426-9EC8-B62BC15C9247}" presName="parentLeftMargin" presStyleLbl="node1" presStyleIdx="0" presStyleCnt="3"/>
      <dgm:spPr/>
      <dgm:t>
        <a:bodyPr/>
        <a:lstStyle/>
        <a:p>
          <a:endParaRPr lang="hr-HR"/>
        </a:p>
      </dgm:t>
    </dgm:pt>
    <dgm:pt modelId="{E39D39BF-69D5-45AF-B807-87D882161CAF}" type="pres">
      <dgm:prSet presAssocID="{CC939176-D89E-4426-9EC8-B62BC15C9247}" presName="parentText" presStyleLbl="node1" presStyleIdx="0" presStyleCnt="3" custScaleY="13937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90665CE-7BA6-4508-B5C3-DBBF92BF2D7A}" type="pres">
      <dgm:prSet presAssocID="{CC939176-D89E-4426-9EC8-B62BC15C9247}" presName="negativeSpace" presStyleCnt="0"/>
      <dgm:spPr/>
      <dgm:t>
        <a:bodyPr/>
        <a:lstStyle/>
        <a:p>
          <a:endParaRPr lang="hr-HR"/>
        </a:p>
      </dgm:t>
    </dgm:pt>
    <dgm:pt modelId="{01F85CA4-1A5C-4F0F-AAA8-D2B9A44D7525}" type="pres">
      <dgm:prSet presAssocID="{CC939176-D89E-4426-9EC8-B62BC15C9247}" presName="childText" presStyleLbl="conFgAcc1" presStyleIdx="0" presStyleCnt="3" custScaleY="11138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A2BD458-B6BE-48F8-9FD6-D7720F1B6798}" type="pres">
      <dgm:prSet presAssocID="{9B631B46-F7CD-473B-8D90-478C3BCF00E3}" presName="spaceBetweenRectangles" presStyleCnt="0"/>
      <dgm:spPr/>
      <dgm:t>
        <a:bodyPr/>
        <a:lstStyle/>
        <a:p>
          <a:endParaRPr lang="hr-HR"/>
        </a:p>
      </dgm:t>
    </dgm:pt>
    <dgm:pt modelId="{A2F828B7-CC4A-4F40-B8CB-FBBDBF142E14}" type="pres">
      <dgm:prSet presAssocID="{963BAA3A-9088-45D8-8B26-1B5BB7058A12}" presName="parentLin" presStyleCnt="0"/>
      <dgm:spPr/>
      <dgm:t>
        <a:bodyPr/>
        <a:lstStyle/>
        <a:p>
          <a:endParaRPr lang="hr-HR"/>
        </a:p>
      </dgm:t>
    </dgm:pt>
    <dgm:pt modelId="{600ABFE3-C53C-472A-8F40-82A6CBBB21B0}" type="pres">
      <dgm:prSet presAssocID="{963BAA3A-9088-45D8-8B26-1B5BB7058A12}" presName="parentLeftMargin" presStyleLbl="node1" presStyleIdx="0" presStyleCnt="3"/>
      <dgm:spPr/>
      <dgm:t>
        <a:bodyPr/>
        <a:lstStyle/>
        <a:p>
          <a:endParaRPr lang="hr-HR"/>
        </a:p>
      </dgm:t>
    </dgm:pt>
    <dgm:pt modelId="{68C6E205-F753-4D2F-9CCC-8988D156C0C9}" type="pres">
      <dgm:prSet presAssocID="{963BAA3A-9088-45D8-8B26-1B5BB7058A12}" presName="parentText" presStyleLbl="node1" presStyleIdx="1" presStyleCnt="3" custScaleY="139373" custLinFactNeighborX="20505" custLinFactNeighborY="-12418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2B109A2-4894-4A8D-80C9-B8C3A5E5CE7F}" type="pres">
      <dgm:prSet presAssocID="{963BAA3A-9088-45D8-8B26-1B5BB7058A12}" presName="negativeSpace" presStyleCnt="0"/>
      <dgm:spPr/>
      <dgm:t>
        <a:bodyPr/>
        <a:lstStyle/>
        <a:p>
          <a:endParaRPr lang="hr-HR"/>
        </a:p>
      </dgm:t>
    </dgm:pt>
    <dgm:pt modelId="{AAFD2159-A6AC-4DA1-B8EB-CA9C237D2FE6}" type="pres">
      <dgm:prSet presAssocID="{963BAA3A-9088-45D8-8B26-1B5BB7058A12}" presName="childText" presStyleLbl="conFgAcc1" presStyleIdx="1" presStyleCnt="3" custLinFactNeighborX="2408" custLinFactNeighborY="22049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B0EF047-E6A7-46C2-99C5-6E13D6A4203C}" type="pres">
      <dgm:prSet presAssocID="{65BA13B8-626E-4442-85FA-98CB51686B50}" presName="spaceBetweenRectangles" presStyleCnt="0"/>
      <dgm:spPr/>
      <dgm:t>
        <a:bodyPr/>
        <a:lstStyle/>
        <a:p>
          <a:endParaRPr lang="hr-HR"/>
        </a:p>
      </dgm:t>
    </dgm:pt>
    <dgm:pt modelId="{4BEC2F7A-205C-4A1B-AB16-9B94DD555A18}" type="pres">
      <dgm:prSet presAssocID="{6E0D1981-7638-4C33-89A5-3EAAC6A5D398}" presName="parentLin" presStyleCnt="0"/>
      <dgm:spPr/>
      <dgm:t>
        <a:bodyPr/>
        <a:lstStyle/>
        <a:p>
          <a:endParaRPr lang="hr-HR"/>
        </a:p>
      </dgm:t>
    </dgm:pt>
    <dgm:pt modelId="{D87B58DE-1DDC-4820-8A50-69D9A2ED172F}" type="pres">
      <dgm:prSet presAssocID="{6E0D1981-7638-4C33-89A5-3EAAC6A5D398}" presName="parentLeftMargin" presStyleLbl="node1" presStyleIdx="1" presStyleCnt="3"/>
      <dgm:spPr/>
      <dgm:t>
        <a:bodyPr/>
        <a:lstStyle/>
        <a:p>
          <a:endParaRPr lang="hr-HR"/>
        </a:p>
      </dgm:t>
    </dgm:pt>
    <dgm:pt modelId="{011B1A8D-47B2-4812-9A7F-667A83F7303D}" type="pres">
      <dgm:prSet presAssocID="{6E0D1981-7638-4C33-89A5-3EAAC6A5D398}" presName="parentText" presStyleLbl="node1" presStyleIdx="2" presStyleCnt="3" custScaleY="13937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C3D3F8A-4E9B-4F01-A916-4DAD212E324F}" type="pres">
      <dgm:prSet presAssocID="{6E0D1981-7638-4C33-89A5-3EAAC6A5D398}" presName="negativeSpace" presStyleCnt="0"/>
      <dgm:spPr/>
      <dgm:t>
        <a:bodyPr/>
        <a:lstStyle/>
        <a:p>
          <a:endParaRPr lang="hr-HR"/>
        </a:p>
      </dgm:t>
    </dgm:pt>
    <dgm:pt modelId="{11E10BE6-716C-4D9C-A112-22A6593D3C0C}" type="pres">
      <dgm:prSet presAssocID="{6E0D1981-7638-4C33-89A5-3EAAC6A5D398}" presName="childText" presStyleLbl="conFgAcc1" presStyleIdx="2" presStyleCnt="3" custScaleY="122367" custLinFactNeighborX="14" custLinFactNeighborY="-2420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7245BD23-754A-47E9-A849-15AC8B73FF2B}" type="presOf" srcId="{6C1064D7-2BB3-4C34-88C0-E3B032012A2D}" destId="{AAFD2159-A6AC-4DA1-B8EB-CA9C237D2FE6}" srcOrd="0" destOrd="2" presId="urn:microsoft.com/office/officeart/2005/8/layout/list1"/>
    <dgm:cxn modelId="{05E03798-D18E-458A-A8FD-B36259D8775D}" srcId="{CC939176-D89E-4426-9EC8-B62BC15C9247}" destId="{CFFC6910-4D9B-4AE1-BB22-631413DBD6AD}" srcOrd="1" destOrd="0" parTransId="{609491E6-D011-4D36-AFBD-054092AC3163}" sibTransId="{17B60FAD-B794-4E96-A488-73901727A001}"/>
    <dgm:cxn modelId="{28F02277-C43E-47A6-807D-F1191E4CACC9}" type="presOf" srcId="{C0A4F083-E082-42BC-BAD2-79775213955B}" destId="{11E10BE6-716C-4D9C-A112-22A6593D3C0C}" srcOrd="0" destOrd="2" presId="urn:microsoft.com/office/officeart/2005/8/layout/list1"/>
    <dgm:cxn modelId="{A3122229-9430-41D3-A122-2D253B825AFE}" srcId="{6E0D1981-7638-4C33-89A5-3EAAC6A5D398}" destId="{4885849C-21E2-4FB2-A687-99885088B6AD}" srcOrd="0" destOrd="0" parTransId="{53B5B331-FE2C-4A77-8D12-652D3674ADD4}" sibTransId="{AD68A38D-16F6-4B2B-AE1C-EA1336D85F1A}"/>
    <dgm:cxn modelId="{5FCDD393-8E0D-4BD1-99AA-47FA90D38020}" srcId="{CC939176-D89E-4426-9EC8-B62BC15C9247}" destId="{59AF9207-49F5-47C4-87AE-B5CC65845DC0}" srcOrd="0" destOrd="0" parTransId="{343597B1-381E-4297-B9C6-6636FF5181E3}" sibTransId="{6E19F039-6EEB-4460-B234-609D0308DA12}"/>
    <dgm:cxn modelId="{E469ECB2-B054-40BA-AF97-036234ABA609}" type="presOf" srcId="{3221106D-F084-4739-8141-426FC5CC707A}" destId="{AAFD2159-A6AC-4DA1-B8EB-CA9C237D2FE6}" srcOrd="0" destOrd="3" presId="urn:microsoft.com/office/officeart/2005/8/layout/list1"/>
    <dgm:cxn modelId="{DBFB7D8B-109C-4A2C-955D-15505905A269}" srcId="{6E0D1981-7638-4C33-89A5-3EAAC6A5D398}" destId="{473BD193-190E-4F17-A6F9-C91E365B0BA4}" srcOrd="1" destOrd="0" parTransId="{2E95F4FC-637D-4283-BE3A-BEA216BA993E}" sibTransId="{663DACC1-0ECE-498E-8114-225E7DCEFF98}"/>
    <dgm:cxn modelId="{C06699F2-C7F9-4151-940D-BEA70E7369CF}" type="presOf" srcId="{963BAA3A-9088-45D8-8B26-1B5BB7058A12}" destId="{68C6E205-F753-4D2F-9CCC-8988D156C0C9}" srcOrd="1" destOrd="0" presId="urn:microsoft.com/office/officeart/2005/8/layout/list1"/>
    <dgm:cxn modelId="{A5F897B6-E278-4540-BBEC-7B362577F2BF}" type="presOf" srcId="{6E0D1981-7638-4C33-89A5-3EAAC6A5D398}" destId="{011B1A8D-47B2-4812-9A7F-667A83F7303D}" srcOrd="1" destOrd="0" presId="urn:microsoft.com/office/officeart/2005/8/layout/list1"/>
    <dgm:cxn modelId="{3645F77D-5BC9-4CB3-9427-01D8A7313AA8}" type="presOf" srcId="{801AF478-1FBA-4DA8-AFC9-E7766096BA25}" destId="{AAFD2159-A6AC-4DA1-B8EB-CA9C237D2FE6}" srcOrd="0" destOrd="1" presId="urn:microsoft.com/office/officeart/2005/8/layout/list1"/>
    <dgm:cxn modelId="{6B40265B-C8FD-4DE5-BFD5-73CE65B0F10B}" srcId="{338D73F7-1DD2-47E9-8789-F18F6AB626D6}" destId="{6E0D1981-7638-4C33-89A5-3EAAC6A5D398}" srcOrd="2" destOrd="0" parTransId="{831F08BD-F8C8-4B0E-8E72-E19EE82DB45A}" sibTransId="{D068FC38-CDEC-4D24-8B29-5EA7DB050281}"/>
    <dgm:cxn modelId="{F9B3E9EC-0528-4262-9BB8-F1F853E2B8E0}" type="presOf" srcId="{CC939176-D89E-4426-9EC8-B62BC15C9247}" destId="{9E6A9B42-FFBE-4D14-811F-15662725D21E}" srcOrd="0" destOrd="0" presId="urn:microsoft.com/office/officeart/2005/8/layout/list1"/>
    <dgm:cxn modelId="{FAE6B230-E834-4B4C-8007-59A24D95319E}" srcId="{963BAA3A-9088-45D8-8B26-1B5BB7058A12}" destId="{6C1064D7-2BB3-4C34-88C0-E3B032012A2D}" srcOrd="1" destOrd="0" parTransId="{8B185A32-675C-4E9D-BFCF-1FE07C811CBD}" sibTransId="{847438C8-59B0-4D5C-A694-AF26C4227FBC}"/>
    <dgm:cxn modelId="{D1C538B2-EBD8-4A78-AEC4-202760E58DEA}" type="presOf" srcId="{473BD193-190E-4F17-A6F9-C91E365B0BA4}" destId="{11E10BE6-716C-4D9C-A112-22A6593D3C0C}" srcOrd="0" destOrd="1" presId="urn:microsoft.com/office/officeart/2005/8/layout/list1"/>
    <dgm:cxn modelId="{5F9541E7-7734-4525-A8D5-90BA4FEE6E53}" type="presOf" srcId="{6E0D1981-7638-4C33-89A5-3EAAC6A5D398}" destId="{D87B58DE-1DDC-4820-8A50-69D9A2ED172F}" srcOrd="0" destOrd="0" presId="urn:microsoft.com/office/officeart/2005/8/layout/list1"/>
    <dgm:cxn modelId="{E24683BA-F7EC-4941-BE4D-1827562C883E}" srcId="{8C78A2AF-6DF9-43AF-A232-43976D002A0C}" destId="{801AF478-1FBA-4DA8-AFC9-E7766096BA25}" srcOrd="0" destOrd="0" parTransId="{FB186A03-C9EE-4D65-8103-15ABBE9ED44C}" sibTransId="{C06E859C-DBD9-4813-BE25-43D7691E82DE}"/>
    <dgm:cxn modelId="{10F0296E-FE82-45DD-A901-D115AFEF52C6}" srcId="{963BAA3A-9088-45D8-8B26-1B5BB7058A12}" destId="{8C78A2AF-6DF9-43AF-A232-43976D002A0C}" srcOrd="0" destOrd="0" parTransId="{CC6338FC-D9F5-4CD2-AB89-1A6EBF71015B}" sibTransId="{6CD8635C-60EE-4716-AAFE-BD7C2FABDF78}"/>
    <dgm:cxn modelId="{25CAAFCC-4887-4A93-9873-23782E8D9572}" type="presOf" srcId="{59AF9207-49F5-47C4-87AE-B5CC65845DC0}" destId="{01F85CA4-1A5C-4F0F-AAA8-D2B9A44D7525}" srcOrd="0" destOrd="0" presId="urn:microsoft.com/office/officeart/2005/8/layout/list1"/>
    <dgm:cxn modelId="{B57006AD-6B18-4621-A91C-837799E3BFC3}" srcId="{6C1064D7-2BB3-4C34-88C0-E3B032012A2D}" destId="{3221106D-F084-4739-8141-426FC5CC707A}" srcOrd="0" destOrd="0" parTransId="{808E990B-F741-4282-B404-9B7F1D719F8A}" sibTransId="{214A8A7F-7530-4EC6-A92F-4F3033448E39}"/>
    <dgm:cxn modelId="{9B474AE5-099C-4EDE-92C2-D1039EC600C2}" srcId="{6E0D1981-7638-4C33-89A5-3EAAC6A5D398}" destId="{C0A4F083-E082-42BC-BAD2-79775213955B}" srcOrd="2" destOrd="0" parTransId="{A4C58A0F-572F-4731-AFF0-8607910F03D5}" sibTransId="{6222B1D1-2E06-4F9D-815E-050D53DAB153}"/>
    <dgm:cxn modelId="{9C45E2AF-BC7E-4917-B522-4F00729AABF6}" type="presOf" srcId="{CC939176-D89E-4426-9EC8-B62BC15C9247}" destId="{E39D39BF-69D5-45AF-B807-87D882161CAF}" srcOrd="1" destOrd="0" presId="urn:microsoft.com/office/officeart/2005/8/layout/list1"/>
    <dgm:cxn modelId="{BCA4DAE1-541F-47CB-86D7-7C06F4D58755}" type="presOf" srcId="{4885849C-21E2-4FB2-A687-99885088B6AD}" destId="{11E10BE6-716C-4D9C-A112-22A6593D3C0C}" srcOrd="0" destOrd="0" presId="urn:microsoft.com/office/officeart/2005/8/layout/list1"/>
    <dgm:cxn modelId="{0028665C-6E41-4D7B-BAB8-C5F1BC9457B7}" type="presOf" srcId="{095D5960-A5C2-4FA1-ADD6-AA1D37C83BD7}" destId="{11E10BE6-716C-4D9C-A112-22A6593D3C0C}" srcOrd="0" destOrd="3" presId="urn:microsoft.com/office/officeart/2005/8/layout/list1"/>
    <dgm:cxn modelId="{FED05D57-7A43-4DED-B376-7D558A802D18}" type="presOf" srcId="{CFFC6910-4D9B-4AE1-BB22-631413DBD6AD}" destId="{01F85CA4-1A5C-4F0F-AAA8-D2B9A44D7525}" srcOrd="0" destOrd="1" presId="urn:microsoft.com/office/officeart/2005/8/layout/list1"/>
    <dgm:cxn modelId="{177750B9-C94B-4E1F-99F7-479AFD84F4A2}" srcId="{6E0D1981-7638-4C33-89A5-3EAAC6A5D398}" destId="{095D5960-A5C2-4FA1-ADD6-AA1D37C83BD7}" srcOrd="3" destOrd="0" parTransId="{2EFA5AF9-3D15-4722-A223-33C1784152F6}" sibTransId="{CAF99659-A87E-4A68-A3D5-BDF13B362121}"/>
    <dgm:cxn modelId="{7AD2C1B0-F78E-40BF-B64A-E9D0F417F4DD}" srcId="{338D73F7-1DD2-47E9-8789-F18F6AB626D6}" destId="{CC939176-D89E-4426-9EC8-B62BC15C9247}" srcOrd="0" destOrd="0" parTransId="{2666EE2B-09B3-47CB-99A1-32EBD4858EA4}" sibTransId="{9B631B46-F7CD-473B-8D90-478C3BCF00E3}"/>
    <dgm:cxn modelId="{C5A030E1-2F27-46F8-9CCC-F227729B49C1}" type="presOf" srcId="{963BAA3A-9088-45D8-8B26-1B5BB7058A12}" destId="{600ABFE3-C53C-472A-8F40-82A6CBBB21B0}" srcOrd="0" destOrd="0" presId="urn:microsoft.com/office/officeart/2005/8/layout/list1"/>
    <dgm:cxn modelId="{F9623822-DF39-42EC-A349-AA27DB9BBFF9}" type="presOf" srcId="{8C78A2AF-6DF9-43AF-A232-43976D002A0C}" destId="{AAFD2159-A6AC-4DA1-B8EB-CA9C237D2FE6}" srcOrd="0" destOrd="0" presId="urn:microsoft.com/office/officeart/2005/8/layout/list1"/>
    <dgm:cxn modelId="{CB833F67-480B-4381-B160-759F83C74FEF}" type="presOf" srcId="{338D73F7-1DD2-47E9-8789-F18F6AB626D6}" destId="{3DDD247C-FD47-40D2-B150-9DFFD16826C1}" srcOrd="0" destOrd="0" presId="urn:microsoft.com/office/officeart/2005/8/layout/list1"/>
    <dgm:cxn modelId="{5571B3EF-A694-4598-BC6E-08742CF07A9C}" srcId="{338D73F7-1DD2-47E9-8789-F18F6AB626D6}" destId="{963BAA3A-9088-45D8-8B26-1B5BB7058A12}" srcOrd="1" destOrd="0" parTransId="{CB362311-5845-413C-B939-7587632B0B7A}" sibTransId="{65BA13B8-626E-4442-85FA-98CB51686B50}"/>
    <dgm:cxn modelId="{9489D9E9-05DF-49AC-8DFE-CB734DF2C4E9}" type="presParOf" srcId="{3DDD247C-FD47-40D2-B150-9DFFD16826C1}" destId="{F74B931F-DC5F-44D7-B0AD-911A03CB49FF}" srcOrd="0" destOrd="0" presId="urn:microsoft.com/office/officeart/2005/8/layout/list1"/>
    <dgm:cxn modelId="{A8F6DEBF-5B23-4E28-A28D-9CAA472F444F}" type="presParOf" srcId="{F74B931F-DC5F-44D7-B0AD-911A03CB49FF}" destId="{9E6A9B42-FFBE-4D14-811F-15662725D21E}" srcOrd="0" destOrd="0" presId="urn:microsoft.com/office/officeart/2005/8/layout/list1"/>
    <dgm:cxn modelId="{8249297B-D582-48EF-B4F2-35F9A013C5B0}" type="presParOf" srcId="{F74B931F-DC5F-44D7-B0AD-911A03CB49FF}" destId="{E39D39BF-69D5-45AF-B807-87D882161CAF}" srcOrd="1" destOrd="0" presId="urn:microsoft.com/office/officeart/2005/8/layout/list1"/>
    <dgm:cxn modelId="{0BB92B2B-CE49-4184-80C7-B0BBF11E8E26}" type="presParOf" srcId="{3DDD247C-FD47-40D2-B150-9DFFD16826C1}" destId="{790665CE-7BA6-4508-B5C3-DBBF92BF2D7A}" srcOrd="1" destOrd="0" presId="urn:microsoft.com/office/officeart/2005/8/layout/list1"/>
    <dgm:cxn modelId="{16EBCEF4-AF72-40A9-ABCC-DC4F94D3C5E0}" type="presParOf" srcId="{3DDD247C-FD47-40D2-B150-9DFFD16826C1}" destId="{01F85CA4-1A5C-4F0F-AAA8-D2B9A44D7525}" srcOrd="2" destOrd="0" presId="urn:microsoft.com/office/officeart/2005/8/layout/list1"/>
    <dgm:cxn modelId="{44238031-B168-40AE-ACBC-2AAC7052DC0E}" type="presParOf" srcId="{3DDD247C-FD47-40D2-B150-9DFFD16826C1}" destId="{EA2BD458-B6BE-48F8-9FD6-D7720F1B6798}" srcOrd="3" destOrd="0" presId="urn:microsoft.com/office/officeart/2005/8/layout/list1"/>
    <dgm:cxn modelId="{BE6E101A-4B87-467F-831E-574CF9C60B75}" type="presParOf" srcId="{3DDD247C-FD47-40D2-B150-9DFFD16826C1}" destId="{A2F828B7-CC4A-4F40-B8CB-FBBDBF142E14}" srcOrd="4" destOrd="0" presId="urn:microsoft.com/office/officeart/2005/8/layout/list1"/>
    <dgm:cxn modelId="{B72F1B77-7002-4472-B35B-0D27B98182DC}" type="presParOf" srcId="{A2F828B7-CC4A-4F40-B8CB-FBBDBF142E14}" destId="{600ABFE3-C53C-472A-8F40-82A6CBBB21B0}" srcOrd="0" destOrd="0" presId="urn:microsoft.com/office/officeart/2005/8/layout/list1"/>
    <dgm:cxn modelId="{7C3BA08A-BD02-472D-BCDC-C44F4F85C459}" type="presParOf" srcId="{A2F828B7-CC4A-4F40-B8CB-FBBDBF142E14}" destId="{68C6E205-F753-4D2F-9CCC-8988D156C0C9}" srcOrd="1" destOrd="0" presId="urn:microsoft.com/office/officeart/2005/8/layout/list1"/>
    <dgm:cxn modelId="{4A7053EC-6261-40A1-B7A2-1851E8D44202}" type="presParOf" srcId="{3DDD247C-FD47-40D2-B150-9DFFD16826C1}" destId="{C2B109A2-4894-4A8D-80C9-B8C3A5E5CE7F}" srcOrd="5" destOrd="0" presId="urn:microsoft.com/office/officeart/2005/8/layout/list1"/>
    <dgm:cxn modelId="{C17455D4-7109-4064-BFA7-A18B65999720}" type="presParOf" srcId="{3DDD247C-FD47-40D2-B150-9DFFD16826C1}" destId="{AAFD2159-A6AC-4DA1-B8EB-CA9C237D2FE6}" srcOrd="6" destOrd="0" presId="urn:microsoft.com/office/officeart/2005/8/layout/list1"/>
    <dgm:cxn modelId="{CBA217A6-1089-493B-B47D-DAC693907F5A}" type="presParOf" srcId="{3DDD247C-FD47-40D2-B150-9DFFD16826C1}" destId="{9B0EF047-E6A7-46C2-99C5-6E13D6A4203C}" srcOrd="7" destOrd="0" presId="urn:microsoft.com/office/officeart/2005/8/layout/list1"/>
    <dgm:cxn modelId="{E8791ED3-88C2-4D82-BA86-CD819E01ADB0}" type="presParOf" srcId="{3DDD247C-FD47-40D2-B150-9DFFD16826C1}" destId="{4BEC2F7A-205C-4A1B-AB16-9B94DD555A18}" srcOrd="8" destOrd="0" presId="urn:microsoft.com/office/officeart/2005/8/layout/list1"/>
    <dgm:cxn modelId="{5F4664E6-A8ED-409B-ACF7-DB1CBEE0099F}" type="presParOf" srcId="{4BEC2F7A-205C-4A1B-AB16-9B94DD555A18}" destId="{D87B58DE-1DDC-4820-8A50-69D9A2ED172F}" srcOrd="0" destOrd="0" presId="urn:microsoft.com/office/officeart/2005/8/layout/list1"/>
    <dgm:cxn modelId="{FBF7BB47-683F-4857-AB93-AC72EEDB732D}" type="presParOf" srcId="{4BEC2F7A-205C-4A1B-AB16-9B94DD555A18}" destId="{011B1A8D-47B2-4812-9A7F-667A83F7303D}" srcOrd="1" destOrd="0" presId="urn:microsoft.com/office/officeart/2005/8/layout/list1"/>
    <dgm:cxn modelId="{E29BB278-ACD6-43DB-A76F-4D4A1559BFD9}" type="presParOf" srcId="{3DDD247C-FD47-40D2-B150-9DFFD16826C1}" destId="{DC3D3F8A-4E9B-4F01-A916-4DAD212E324F}" srcOrd="9" destOrd="0" presId="urn:microsoft.com/office/officeart/2005/8/layout/list1"/>
    <dgm:cxn modelId="{572A7DBD-E4BA-434B-AB9D-CE681EB347BC}" type="presParOf" srcId="{3DDD247C-FD47-40D2-B150-9DFFD16826C1}" destId="{11E10BE6-716C-4D9C-A112-22A6593D3C0C}" srcOrd="10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85CA4-1A5C-4F0F-AAA8-D2B9A44D7525}">
      <dsp:nvSpPr>
        <dsp:cNvPr id="0" name=""/>
        <dsp:cNvSpPr/>
      </dsp:nvSpPr>
      <dsp:spPr>
        <a:xfrm>
          <a:off x="0" y="253595"/>
          <a:ext cx="8424936" cy="8279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53869" tIns="166624" rIns="65386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noProof="0" dirty="0" smtClean="0">
              <a:latin typeface="Arial"/>
              <a:cs typeface="Arial"/>
            </a:rPr>
            <a:t>€</a:t>
          </a:r>
          <a:r>
            <a:rPr lang="en-GB" sz="1600" kern="1200" noProof="0" dirty="0" smtClean="0"/>
            <a:t> 60 million framework</a:t>
          </a:r>
          <a:endParaRPr lang="en-GB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noProof="0" dirty="0" smtClean="0"/>
            <a:t>disburse through commercial banks</a:t>
          </a:r>
          <a:endParaRPr lang="en-GB" sz="1600" kern="1200" noProof="0" dirty="0"/>
        </a:p>
      </dsp:txBody>
      <dsp:txXfrm>
        <a:off x="0" y="253595"/>
        <a:ext cx="8424936" cy="827998"/>
      </dsp:txXfrm>
    </dsp:sp>
    <dsp:sp modelId="{E39D39BF-69D5-45AF-B807-87D882161CAF}">
      <dsp:nvSpPr>
        <dsp:cNvPr id="0" name=""/>
        <dsp:cNvSpPr/>
      </dsp:nvSpPr>
      <dsp:spPr>
        <a:xfrm>
          <a:off x="421246" y="42532"/>
          <a:ext cx="5897455" cy="32914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accent5">
              <a:hueOff val="0"/>
              <a:satOff val="0"/>
              <a:lumOff val="0"/>
              <a:alphaOff val="0"/>
              <a:shade val="30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noProof="0" smtClean="0"/>
            <a:t>Financial facility</a:t>
          </a:r>
          <a:endParaRPr lang="en-GB" sz="1600" b="1" kern="1200" noProof="0"/>
        </a:p>
      </dsp:txBody>
      <dsp:txXfrm>
        <a:off x="437313" y="58599"/>
        <a:ext cx="5865321" cy="297009"/>
      </dsp:txXfrm>
    </dsp:sp>
    <dsp:sp modelId="{AAFD2159-A6AC-4DA1-B8EB-CA9C237D2FE6}">
      <dsp:nvSpPr>
        <dsp:cNvPr id="0" name=""/>
        <dsp:cNvSpPr/>
      </dsp:nvSpPr>
      <dsp:spPr>
        <a:xfrm>
          <a:off x="0" y="1345383"/>
          <a:ext cx="8424936" cy="146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5488522"/>
              <a:satOff val="-50000"/>
              <a:lumOff val="-11961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53869" tIns="166624" rIns="65386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b="1" kern="1200" noProof="0" smtClean="0"/>
            <a:t>Residential Borrowers</a:t>
          </a:r>
          <a:endParaRPr lang="en-GB" sz="1600" b="1" kern="1200" noProof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noProof="0" dirty="0" smtClean="0"/>
            <a:t>EE investments on dwelling or building level / up to </a:t>
          </a:r>
          <a:r>
            <a:rPr lang="en-GB" sz="1600" kern="1200" noProof="0" dirty="0" smtClean="0">
              <a:latin typeface="Arial"/>
              <a:cs typeface="Arial"/>
            </a:rPr>
            <a:t>€ </a:t>
          </a:r>
          <a:r>
            <a:rPr lang="en-GB" sz="1600" kern="1200" noProof="0" dirty="0" smtClean="0"/>
            <a:t>150,000 </a:t>
          </a:r>
          <a:endParaRPr lang="en-GB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b="1" kern="1200" noProof="0" smtClean="0"/>
            <a:t>Vendors</a:t>
          </a:r>
          <a:endParaRPr lang="en-GB" sz="1600" b="1" kern="1200" noProof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noProof="0" dirty="0" smtClean="0"/>
            <a:t>manufacturers, suppliers, retailers, installers of EE equipment/ up to </a:t>
          </a:r>
          <a:r>
            <a:rPr lang="en-GB" sz="1600" kern="1200" noProof="0" dirty="0" smtClean="0">
              <a:latin typeface="Arial"/>
              <a:cs typeface="Arial"/>
            </a:rPr>
            <a:t>€</a:t>
          </a:r>
          <a:r>
            <a:rPr lang="en-GB" sz="1600" kern="1200" noProof="0" dirty="0" smtClean="0"/>
            <a:t> 5 million</a:t>
          </a:r>
          <a:endParaRPr lang="en-GB" sz="1600" kern="1200" noProof="0" dirty="0"/>
        </a:p>
      </dsp:txBody>
      <dsp:txXfrm>
        <a:off x="0" y="1345383"/>
        <a:ext cx="8424936" cy="1461600"/>
      </dsp:txXfrm>
    </dsp:sp>
    <dsp:sp modelId="{68C6E205-F753-4D2F-9CCC-8988D156C0C9}">
      <dsp:nvSpPr>
        <dsp:cNvPr id="0" name=""/>
        <dsp:cNvSpPr/>
      </dsp:nvSpPr>
      <dsp:spPr>
        <a:xfrm>
          <a:off x="507623" y="1095468"/>
          <a:ext cx="5897455" cy="329143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accent5">
              <a:hueOff val="-5488522"/>
              <a:satOff val="-50000"/>
              <a:lumOff val="-11961"/>
              <a:alphaOff val="0"/>
              <a:shade val="30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noProof="0" smtClean="0"/>
            <a:t>Loan types and limits</a:t>
          </a:r>
          <a:endParaRPr lang="en-GB" sz="1600" b="1" kern="1200" noProof="0"/>
        </a:p>
      </dsp:txBody>
      <dsp:txXfrm>
        <a:off x="523690" y="1111535"/>
        <a:ext cx="5865321" cy="297009"/>
      </dsp:txXfrm>
    </dsp:sp>
    <dsp:sp modelId="{11E10BE6-716C-4D9C-A112-22A6593D3C0C}">
      <dsp:nvSpPr>
        <dsp:cNvPr id="0" name=""/>
        <dsp:cNvSpPr/>
      </dsp:nvSpPr>
      <dsp:spPr>
        <a:xfrm>
          <a:off x="0" y="3023145"/>
          <a:ext cx="8424936" cy="166517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10977044"/>
              <a:satOff val="-100000"/>
              <a:lumOff val="-23922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53869" tIns="166624" rIns="65386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120000"/>
            </a:lnSpc>
            <a:spcBef>
              <a:spcPct val="0"/>
            </a:spcBef>
            <a:spcAft>
              <a:spcPts val="400"/>
            </a:spcAft>
            <a:buChar char="••"/>
          </a:pPr>
          <a:r>
            <a:rPr lang="en-GB" sz="1600" kern="1200" noProof="0" dirty="0" smtClean="0"/>
            <a:t>pre-approved technologies and materials (</a:t>
          </a:r>
          <a:r>
            <a:rPr lang="en-GB" sz="1600" kern="1200" noProof="0" dirty="0" err="1" smtClean="0"/>
            <a:t>LEME</a:t>
          </a:r>
          <a:r>
            <a:rPr lang="en-GB" sz="1600" kern="1200" noProof="0" dirty="0" smtClean="0"/>
            <a:t> list)</a:t>
          </a:r>
          <a:endParaRPr lang="en-GB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400"/>
            </a:spcAft>
            <a:buChar char="••"/>
          </a:pPr>
          <a:r>
            <a:rPr lang="en-GB" sz="1600" i="1" kern="1200" noProof="0" dirty="0" smtClean="0"/>
            <a:t>on-line</a:t>
          </a:r>
          <a:r>
            <a:rPr lang="en-GB" sz="1600" kern="1200" noProof="0" dirty="0" smtClean="0"/>
            <a:t> Technology selector</a:t>
          </a:r>
          <a:endParaRPr lang="en-GB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400"/>
            </a:spcAft>
            <a:buChar char="••"/>
          </a:pPr>
          <a:r>
            <a:rPr lang="en-GB" sz="1600" kern="1200" noProof="0" dirty="0" smtClean="0"/>
            <a:t>free of charge technical assistance</a:t>
          </a:r>
          <a:endParaRPr lang="en-GB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400"/>
            </a:spcAft>
            <a:buChar char="••"/>
          </a:pPr>
          <a:r>
            <a:rPr lang="en-GB" sz="1600" kern="1200" noProof="0" dirty="0" smtClean="0"/>
            <a:t>standardized and simplified procedures</a:t>
          </a:r>
          <a:endParaRPr lang="en-GB" sz="1600" kern="1200" noProof="0" dirty="0"/>
        </a:p>
      </dsp:txBody>
      <dsp:txXfrm>
        <a:off x="0" y="3023145"/>
        <a:ext cx="8424936" cy="1665170"/>
      </dsp:txXfrm>
    </dsp:sp>
    <dsp:sp modelId="{011B1A8D-47B2-4812-9A7F-667A83F7303D}">
      <dsp:nvSpPr>
        <dsp:cNvPr id="0" name=""/>
        <dsp:cNvSpPr/>
      </dsp:nvSpPr>
      <dsp:spPr>
        <a:xfrm>
          <a:off x="421246" y="2840658"/>
          <a:ext cx="5897455" cy="32914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accent5">
              <a:hueOff val="-10977044"/>
              <a:satOff val="-100000"/>
              <a:lumOff val="-23922"/>
              <a:alphaOff val="0"/>
              <a:shade val="30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noProof="0" dirty="0" smtClean="0"/>
            <a:t>Special Features</a:t>
          </a:r>
          <a:endParaRPr lang="en-GB" sz="1600" b="1" kern="1200" noProof="0" dirty="0"/>
        </a:p>
      </dsp:txBody>
      <dsp:txXfrm>
        <a:off x="437313" y="2856725"/>
        <a:ext cx="5865321" cy="2970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89DFA-019B-426B-A441-42EF50CA1DAE}" type="datetimeFigureOut">
              <a:rPr lang="hr-HR" smtClean="0"/>
              <a:t>6.11.2017.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DFF3BF-1C19-49D8-B1BD-15C0971A54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7121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noProof="0" dirty="0" smtClean="0"/>
              <a:t>.... is</a:t>
            </a:r>
            <a:r>
              <a:rPr lang="en-GB" sz="1600" baseline="0" noProof="0" dirty="0" smtClean="0"/>
              <a:t> dedicated to financing...</a:t>
            </a:r>
          </a:p>
          <a:p>
            <a:endParaRPr lang="en-GB" sz="1600" noProof="0" dirty="0" smtClean="0"/>
          </a:p>
          <a:p>
            <a:r>
              <a:rPr lang="en-GB" sz="1600" noProof="0" dirty="0" smtClean="0"/>
              <a:t>I would like to</a:t>
            </a:r>
            <a:r>
              <a:rPr lang="en-GB" sz="1600" baseline="0" noProof="0" dirty="0" smtClean="0"/>
              <a:t> emphasize...</a:t>
            </a:r>
            <a:endParaRPr lang="hr-HR" sz="1600" baseline="0" noProof="0" dirty="0" smtClean="0"/>
          </a:p>
          <a:p>
            <a:endParaRPr lang="hr-HR" sz="1600" baseline="0" noProof="0" dirty="0" smtClean="0"/>
          </a:p>
          <a:p>
            <a:r>
              <a:rPr lang="hr-HR" sz="1600" baseline="0" noProof="0" dirty="0" err="1" smtClean="0"/>
              <a:t>Thanks</a:t>
            </a:r>
            <a:r>
              <a:rPr lang="hr-HR" sz="1600" baseline="0" noProof="0" dirty="0" smtClean="0"/>
              <a:t> to </a:t>
            </a:r>
            <a:r>
              <a:rPr lang="hr-HR" sz="1600" baseline="0" noProof="0" dirty="0" err="1" smtClean="0"/>
              <a:t>SEFF</a:t>
            </a:r>
            <a:endParaRPr lang="en-GB" sz="160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FF3BF-1C19-49D8-B1BD-15C0971A544D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94683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FF3BF-1C19-49D8-B1BD-15C0971A544D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19207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And that is why the REENOVA+</a:t>
            </a:r>
            <a:r>
              <a:rPr lang="en-GB" baseline="0" noProof="0" dirty="0" smtClean="0"/>
              <a:t> team is actively present in </a:t>
            </a:r>
            <a:r>
              <a:rPr lang="en-GB" baseline="0" noProof="0" dirty="0" err="1" smtClean="0"/>
              <a:t>soc.</a:t>
            </a:r>
            <a:r>
              <a:rPr lang="hr-HR" baseline="0" noProof="0" dirty="0" smtClean="0"/>
              <a:t> </a:t>
            </a:r>
            <a:r>
              <a:rPr lang="en-GB" baseline="0" noProof="0" dirty="0" smtClean="0"/>
              <a:t>net, that is why we organize and participate in</a:t>
            </a:r>
          </a:p>
          <a:p>
            <a:endParaRPr lang="en-GB" baseline="0" noProof="0" dirty="0" smtClean="0"/>
          </a:p>
          <a:p>
            <a:r>
              <a:rPr lang="en-GB" baseline="0" noProof="0" dirty="0" smtClean="0"/>
              <a:t>We have been working continuously to promote not only public awareness </a:t>
            </a:r>
            <a:r>
              <a:rPr lang="hr-HR" baseline="0" noProof="0" dirty="0" err="1" smtClean="0"/>
              <a:t>about</a:t>
            </a:r>
            <a:r>
              <a:rPr lang="en-GB" baseline="0" noProof="0" dirty="0" smtClean="0"/>
              <a:t> the importance of energy efficiency, but also about the importance of quality.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FF3BF-1C19-49D8-B1BD-15C0971A544D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8563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To sum up, I would like to point out that the facility has many...</a:t>
            </a:r>
          </a:p>
          <a:p>
            <a:endParaRPr lang="hr-HR" dirty="0" smtClean="0"/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would like to conclude by saying that technical assistance and support are playing a key role in the REENOVA+ programme, because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FF3BF-1C19-49D8-B1BD-15C0971A544D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70628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The facility named</a:t>
            </a:r>
            <a:r>
              <a:rPr lang="en-GB" baseline="0" noProof="0" dirty="0" smtClean="0"/>
              <a:t> Reenova+ is focused on residential sector</a:t>
            </a:r>
            <a:r>
              <a:rPr lang="hr-HR" baseline="0" noProof="0" dirty="0" smtClean="0"/>
              <a:t> </a:t>
            </a:r>
            <a:r>
              <a:rPr lang="hr-HR" baseline="0" noProof="0" dirty="0" err="1" smtClean="0"/>
              <a:t>ONLY</a:t>
            </a:r>
            <a:r>
              <a:rPr lang="en-GB" baseline="0" noProof="0" dirty="0" smtClean="0"/>
              <a:t>. </a:t>
            </a:r>
            <a:r>
              <a:rPr lang="hr-HR" baseline="0" noProof="0" dirty="0" smtClean="0"/>
              <a:t> </a:t>
            </a:r>
          </a:p>
          <a:p>
            <a:r>
              <a:rPr lang="hr-HR" baseline="0" noProof="0" dirty="0" smtClean="0"/>
              <a:t>Sub </a:t>
            </a:r>
            <a:r>
              <a:rPr lang="hr-HR" baseline="0" noProof="0" dirty="0" err="1" smtClean="0"/>
              <a:t>loans</a:t>
            </a:r>
            <a:r>
              <a:rPr lang="hr-HR" baseline="0" noProof="0" dirty="0" smtClean="0"/>
              <a:t> </a:t>
            </a:r>
            <a:r>
              <a:rPr lang="hr-HR" baseline="0" noProof="0" dirty="0" err="1" smtClean="0"/>
              <a:t>under</a:t>
            </a:r>
            <a:r>
              <a:rPr lang="hr-HR" baseline="0" noProof="0" dirty="0" smtClean="0"/>
              <a:t> ---- </a:t>
            </a:r>
            <a:r>
              <a:rPr lang="hr-HR" baseline="0" noProof="0" dirty="0" err="1" smtClean="0"/>
              <a:t>additional</a:t>
            </a:r>
            <a:r>
              <a:rPr lang="hr-HR" baseline="0" noProof="0" dirty="0" smtClean="0"/>
              <a:t> </a:t>
            </a:r>
            <a:r>
              <a:rPr lang="hr-HR" baseline="0" noProof="0" dirty="0" err="1" smtClean="0"/>
              <a:t>banks...</a:t>
            </a:r>
            <a:r>
              <a:rPr lang="hr-HR" baseline="0" noProof="0" smtClean="0"/>
              <a:t>.</a:t>
            </a:r>
            <a:endParaRPr lang="hr-HR" baseline="0" noProof="0" dirty="0" smtClean="0"/>
          </a:p>
          <a:p>
            <a:endParaRPr lang="hr-HR" baseline="0" noProof="0" dirty="0" smtClean="0"/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Partner banks and their clients are supported </a:t>
            </a:r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endParaRPr lang="hr-HR" baseline="0" noProof="0" dirty="0" smtClean="0"/>
          </a:p>
          <a:p>
            <a:endParaRPr lang="hr-HR" baseline="0" noProof="0" dirty="0" smtClean="0"/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team provides all the necessary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assistance to the 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PB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implementation of 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66718-3E52-4040-873B-C88054233BBA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3031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....depending on fin. </a:t>
            </a:r>
            <a:r>
              <a:rPr lang="en-GB" noProof="0" dirty="0" err="1" smtClean="0"/>
              <a:t>benef</a:t>
            </a:r>
            <a:r>
              <a:rPr lang="en-GB" noProof="0" dirty="0" smtClean="0"/>
              <a:t>...</a:t>
            </a:r>
          </a:p>
          <a:p>
            <a:endParaRPr lang="hr-HR" noProof="0" dirty="0" smtClean="0"/>
          </a:p>
          <a:p>
            <a:r>
              <a:rPr lang="en-GB" noProof="0" dirty="0" smtClean="0"/>
              <a:t>Although it</a:t>
            </a:r>
            <a:r>
              <a:rPr lang="en-GB" baseline="0" noProof="0" dirty="0" smtClean="0"/>
              <a:t> is a residential fac., you can see that we finance vendors as well</a:t>
            </a:r>
          </a:p>
          <a:p>
            <a:endParaRPr lang="en-GB" baseline="0" noProof="0" dirty="0" smtClean="0"/>
          </a:p>
          <a:p>
            <a:r>
              <a:rPr lang="en-GB" baseline="0" noProof="0" dirty="0" smtClean="0"/>
              <a:t>The facility offers several...</a:t>
            </a:r>
          </a:p>
          <a:p>
            <a:endParaRPr lang="en-GB" baseline="0" noProof="0" dirty="0" smtClean="0"/>
          </a:p>
          <a:p>
            <a:r>
              <a:rPr lang="en-GB" baseline="0" noProof="0" dirty="0" smtClean="0"/>
              <a:t>I will explain it in more detail later.</a:t>
            </a:r>
          </a:p>
          <a:p>
            <a:endParaRPr lang="en-GB" baseline="0" noProof="0" dirty="0" smtClean="0"/>
          </a:p>
          <a:p>
            <a:r>
              <a:rPr lang="en-GB" baseline="0" noProof="0" dirty="0" smtClean="0"/>
              <a:t>The main goal is to standardize and ...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FF3BF-1C19-49D8-B1BD-15C0971A544D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4090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Eligibility criteria were developed.... </a:t>
            </a:r>
          </a:p>
          <a:p>
            <a:endParaRPr lang="en-GB" noProof="0" dirty="0" smtClean="0"/>
          </a:p>
          <a:p>
            <a:r>
              <a:rPr lang="en-GB" noProof="0" dirty="0" smtClean="0"/>
              <a:t>All technologies that meet .... can be included to the </a:t>
            </a:r>
            <a:r>
              <a:rPr lang="en-GB" noProof="0" dirty="0" err="1" smtClean="0"/>
              <a:t>LEME</a:t>
            </a:r>
            <a:r>
              <a:rPr lang="en-GB" noProof="0" dirty="0" smtClean="0"/>
              <a:t> list</a:t>
            </a:r>
          </a:p>
          <a:p>
            <a:endParaRPr lang="en-GB" noProof="0" dirty="0" smtClean="0"/>
          </a:p>
          <a:p>
            <a:r>
              <a:rPr lang="en-GB" noProof="0" dirty="0" smtClean="0"/>
              <a:t>Depending</a:t>
            </a:r>
            <a:r>
              <a:rPr lang="en-GB" baseline="0" noProof="0" dirty="0" smtClean="0"/>
              <a:t> on the implemented measures....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FF3BF-1C19-49D8-B1BD-15C0971A544D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45013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We</a:t>
            </a:r>
            <a:r>
              <a:rPr lang="en-GB" baseline="0" noProof="0" dirty="0" smtClean="0"/>
              <a:t> provide ongoing support...</a:t>
            </a:r>
          </a:p>
          <a:p>
            <a:endParaRPr lang="en-GB" noProof="0" dirty="0" smtClean="0"/>
          </a:p>
          <a:p>
            <a:r>
              <a:rPr lang="en-GB" noProof="0" dirty="0" smtClean="0"/>
              <a:t>We have</a:t>
            </a:r>
            <a:r>
              <a:rPr lang="en-GB" baseline="0" noProof="0" dirty="0" smtClean="0"/>
              <a:t> designed our marketing materials such as</a:t>
            </a:r>
          </a:p>
          <a:p>
            <a:r>
              <a:rPr lang="en-GB" baseline="0" noProof="0" dirty="0" smtClean="0"/>
              <a:t>We offer support to </a:t>
            </a:r>
            <a:r>
              <a:rPr lang="en-GB" baseline="0" noProof="0" dirty="0" err="1" smtClean="0"/>
              <a:t>PB</a:t>
            </a:r>
            <a:r>
              <a:rPr lang="en-GB" baseline="0" noProof="0" dirty="0" smtClean="0"/>
              <a:t> in developing </a:t>
            </a:r>
          </a:p>
          <a:p>
            <a:endParaRPr lang="en-GB" baseline="0" noProof="0" dirty="0" smtClean="0"/>
          </a:p>
          <a:p>
            <a:r>
              <a:rPr lang="en-GB" baseline="0" noProof="0" dirty="0" smtClean="0"/>
              <a:t>After all, we organize a lot of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FF3BF-1C19-49D8-B1BD-15C0971A544D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2991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We replaced the classic</a:t>
            </a:r>
            <a:r>
              <a:rPr lang="en-GB" baseline="0" noProof="0" dirty="0" smtClean="0"/>
              <a:t> </a:t>
            </a:r>
            <a:r>
              <a:rPr lang="en-GB" baseline="0" noProof="0" dirty="0" err="1" smtClean="0"/>
              <a:t>LEME</a:t>
            </a:r>
            <a:r>
              <a:rPr lang="en-GB" baseline="0" noProof="0" dirty="0" smtClean="0"/>
              <a:t>...</a:t>
            </a:r>
          </a:p>
          <a:p>
            <a:endParaRPr lang="en-GB" baseline="0" noProof="0" dirty="0" smtClean="0"/>
          </a:p>
          <a:p>
            <a:r>
              <a:rPr lang="en-GB" baseline="0" noProof="0" dirty="0" smtClean="0"/>
              <a:t>This online tool contains a wide range of </a:t>
            </a:r>
            <a:r>
              <a:rPr lang="hr-HR" baseline="0" noProof="0" dirty="0" err="1" smtClean="0"/>
              <a:t>PRE</a:t>
            </a:r>
            <a:r>
              <a:rPr lang="hr-HR" baseline="0" noProof="0" dirty="0" smtClean="0"/>
              <a:t>-</a:t>
            </a:r>
            <a:r>
              <a:rPr lang="hr-HR" baseline="0" noProof="0" dirty="0" err="1" smtClean="0"/>
              <a:t>APPROVED</a:t>
            </a:r>
            <a:r>
              <a:rPr lang="en-GB" baseline="0" noProof="0" dirty="0" smtClean="0"/>
              <a:t>... which are directly eligible under Reenova and which will save at least</a:t>
            </a:r>
          </a:p>
          <a:p>
            <a:endParaRPr lang="en-GB" baseline="0" noProof="0" dirty="0" smtClean="0"/>
          </a:p>
          <a:p>
            <a:r>
              <a:rPr lang="en-GB" baseline="0" noProof="0" dirty="0" smtClean="0"/>
              <a:t>The products are listed by main categories...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FF3BF-1C19-49D8-B1BD-15C0971A544D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0838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Let`s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go</a:t>
            </a:r>
            <a:r>
              <a:rPr lang="hr-HR" baseline="0" dirty="0" smtClean="0"/>
              <a:t> </a:t>
            </a:r>
            <a:r>
              <a:rPr lang="hr-HR" baseline="0" dirty="0" err="1" smtClean="0"/>
              <a:t>back</a:t>
            </a:r>
            <a:r>
              <a:rPr lang="hr-HR" baseline="0" dirty="0" smtClean="0"/>
              <a:t> to </a:t>
            </a:r>
            <a:r>
              <a:rPr lang="hr-HR" baseline="0" dirty="0" err="1" smtClean="0"/>
              <a:t>the</a:t>
            </a:r>
            <a:r>
              <a:rPr lang="hr-HR" baseline="0" dirty="0" smtClean="0"/>
              <a:t> </a:t>
            </a:r>
            <a:r>
              <a:rPr lang="hr-HR" baseline="0" dirty="0" err="1" smtClean="0"/>
              <a:t>TS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FF3BF-1C19-49D8-B1BD-15C0971A544D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05607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The </a:t>
            </a:r>
            <a:r>
              <a:rPr lang="en-GB" noProof="0" dirty="0" err="1" smtClean="0"/>
              <a:t>TS</a:t>
            </a:r>
            <a:r>
              <a:rPr lang="en-GB" noProof="0" dirty="0" smtClean="0"/>
              <a:t> also provides</a:t>
            </a:r>
            <a:r>
              <a:rPr lang="en-GB" baseline="0" noProof="0" dirty="0" smtClean="0"/>
              <a:t> an opportunity for vendors to promote..  It is free for them. </a:t>
            </a:r>
          </a:p>
          <a:p>
            <a:r>
              <a:rPr lang="en-GB" baseline="0" noProof="0" dirty="0" smtClean="0"/>
              <a:t>The only requirement is that the products meet the criteria.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FF3BF-1C19-49D8-B1BD-15C0971A544D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83513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+ These</a:t>
            </a:r>
            <a:r>
              <a:rPr lang="en-GB" baseline="0" noProof="0" dirty="0" smtClean="0"/>
              <a:t> drawings are taken from our whiteboard animation videos. </a:t>
            </a:r>
          </a:p>
          <a:p>
            <a:endParaRPr lang="en-GB" baseline="0" noProof="0" dirty="0" smtClean="0"/>
          </a:p>
          <a:p>
            <a:r>
              <a:rPr lang="en-GB" baseline="0" noProof="0" dirty="0" smtClean="0"/>
              <a:t>If a client wants to buy technology that has not been pre-approved...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FF3BF-1C19-49D8-B1BD-15C0971A544D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2592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- standard non-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22000">
                <a:schemeClr val="accent2"/>
              </a:gs>
              <a:gs pos="69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FFFFFF"/>
              </a:solidFill>
              <a:latin typeface="Franklin Gothic Boo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7" y="4407789"/>
            <a:ext cx="9144000" cy="2176272"/>
          </a:xfrm>
          <a:prstGeom prst="rect">
            <a:avLst/>
          </a:prstGeom>
        </p:spPr>
      </p:pic>
      <p:sp>
        <p:nvSpPr>
          <p:cNvPr id="70" name="Title 1"/>
          <p:cNvSpPr>
            <a:spLocks noGrp="1"/>
          </p:cNvSpPr>
          <p:nvPr>
            <p:ph type="title" hasCustomPrompt="1"/>
          </p:nvPr>
        </p:nvSpPr>
        <p:spPr>
          <a:xfrm>
            <a:off x="719134" y="4893126"/>
            <a:ext cx="6291266" cy="727534"/>
          </a:xfrm>
        </p:spPr>
        <p:txBody>
          <a:bodyPr anchor="b">
            <a:normAutofit/>
          </a:bodyPr>
          <a:lstStyle>
            <a:lvl1pPr>
              <a:defRPr sz="3200" baseline="0"/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19138" y="5731785"/>
            <a:ext cx="6127750" cy="609600"/>
          </a:xfrm>
        </p:spPr>
        <p:txBody>
          <a:bodyPr/>
          <a:lstStyle>
            <a:lvl1pPr>
              <a:spcAft>
                <a:spcPts val="0"/>
              </a:spcAft>
              <a:defRPr>
                <a:solidFill>
                  <a:srgbClr val="00AE9E"/>
                </a:solidFill>
                <a:latin typeface="Bodoni MT" panose="02070603080606020203" pitchFamily="18" charset="0"/>
              </a:defRPr>
            </a:lvl1pPr>
          </a:lstStyle>
          <a:p>
            <a:pPr lvl="0"/>
            <a:r>
              <a:rPr lang="en-US" dirty="0" smtClean="0"/>
              <a:t>Presenter name</a:t>
            </a:r>
          </a:p>
          <a:p>
            <a:pPr lvl="0"/>
            <a:r>
              <a:rPr lang="en-US" dirty="0" smtClean="0"/>
              <a:t>Event name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22000">
                <a:schemeClr val="accent2"/>
              </a:gs>
              <a:gs pos="69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FFFFFF"/>
              </a:solidFill>
              <a:latin typeface="Franklin Gothic Book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7" y="4407789"/>
            <a:ext cx="9144000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34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D88AB-C1D0-40AD-B87E-4E0A703A9535}" type="datetimeFigureOut">
              <a:rPr lang="hr-HR" smtClean="0"/>
              <a:t>6.11.2017.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8F751-2ED3-4A1A-9E3E-1A573259B5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807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F472-5447-4574-A464-8F9070FEF867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6.11.2017.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DF35-7CC6-40C3-961A-8BD2641E319E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32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wmf"/><Relationship Id="rId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 descr="Ideally your title should fit on one line." title="Slide title"/>
          <p:cNvSpPr>
            <a:spLocks noGrp="1"/>
          </p:cNvSpPr>
          <p:nvPr>
            <p:ph type="title"/>
          </p:nvPr>
        </p:nvSpPr>
        <p:spPr>
          <a:xfrm>
            <a:off x="720725" y="-1"/>
            <a:ext cx="5903913" cy="108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-3083" y="1079500"/>
            <a:ext cx="9144000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 bwMode="auto">
          <a:xfrm>
            <a:off x="-3083" y="6480000"/>
            <a:ext cx="9147083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2" descr="First level - paragraph text&#10;Second level - bullet 1&#10;Third level - bullet 2&#10;&#10;No more than 100 words per slide" title="Main body text"/>
          <p:cNvSpPr>
            <a:spLocks noGrp="1"/>
          </p:cNvSpPr>
          <p:nvPr>
            <p:ph type="body" idx="1"/>
          </p:nvPr>
        </p:nvSpPr>
        <p:spPr>
          <a:xfrm>
            <a:off x="720726" y="1800225"/>
            <a:ext cx="7704137" cy="4140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6" name="Date Placeholder 3"/>
          <p:cNvSpPr>
            <a:spLocks noGrp="1"/>
          </p:cNvSpPr>
          <p:nvPr>
            <p:ph type="dt" sz="half" idx="2"/>
          </p:nvPr>
        </p:nvSpPr>
        <p:spPr>
          <a:xfrm>
            <a:off x="719136" y="6480000"/>
            <a:ext cx="1871664" cy="3780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800">
                <a:solidFill>
                  <a:schemeClr val="accent1"/>
                </a:solidFill>
                <a:latin typeface="Franklin Gothic Book"/>
                <a:cs typeface="Franklin Gothic Book"/>
              </a:defRPr>
            </a:lvl1pPr>
          </a:lstStyle>
          <a:p>
            <a:fld id="{B81D88AB-C1D0-40AD-B87E-4E0A703A9535}" type="datetimeFigureOut">
              <a:rPr lang="hr-HR" smtClean="0"/>
              <a:t>6.11.2017.</a:t>
            </a:fld>
            <a:endParaRPr lang="hr-HR"/>
          </a:p>
        </p:txBody>
      </p:sp>
      <p:sp>
        <p:nvSpPr>
          <p:cNvPr id="57" name="Footer Placeholder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0" y="6480000"/>
            <a:ext cx="9144000" cy="37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lang="en-GB" sz="1000" b="0" i="0" u="none">
                <a:solidFill>
                  <a:srgbClr val="FFFFFF"/>
                </a:solidFill>
                <a:latin typeface="Arial"/>
              </a:defRPr>
            </a:lvl1pPr>
          </a:lstStyle>
          <a:p>
            <a:endParaRPr lang="hr-HR"/>
          </a:p>
        </p:txBody>
      </p:sp>
      <p:sp>
        <p:nvSpPr>
          <p:cNvPr id="5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9567" y="6480000"/>
            <a:ext cx="360002" cy="3780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accent1"/>
                </a:solidFill>
                <a:latin typeface="Franklin Gothic Book"/>
                <a:cs typeface="Franklin Gothic Book"/>
              </a:defRPr>
            </a:lvl1pPr>
          </a:lstStyle>
          <a:p>
            <a:fld id="{5488F751-2ED3-4A1A-9E3E-1A573259B5D0}" type="slidenum">
              <a:rPr lang="hr-HR" smtClean="0"/>
              <a:t>‹#›</a:t>
            </a:fld>
            <a:endParaRPr lang="hr-HR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5149" y="228600"/>
            <a:ext cx="136971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85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0" i="0" kern="1200">
          <a:solidFill>
            <a:schemeClr val="accent1"/>
          </a:solidFill>
          <a:latin typeface="Bodoni MT" panose="02070603080606020203" pitchFamily="18" charset="0"/>
          <a:ea typeface="ＭＳ Ｐゴシック" charset="0"/>
          <a:cs typeface="Bodoni MT" panose="02070603080606020203" pitchFamily="18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ts val="1200"/>
        </a:spcAft>
        <a:buClrTx/>
        <a:buFontTx/>
        <a:buNone/>
        <a:defRPr lang="en-US" sz="2000" kern="1200" smtClean="0">
          <a:solidFill>
            <a:schemeClr val="tx1">
              <a:lumMod val="50000"/>
            </a:schemeClr>
          </a:solidFill>
          <a:latin typeface="Franklin Gothic Book"/>
          <a:ea typeface="ＭＳ Ｐゴシック" charset="0"/>
          <a:cs typeface="Franklin Gothic Book"/>
        </a:defRPr>
      </a:lvl1pPr>
      <a:lvl2pPr marL="179388" marR="0" indent="-179388" algn="l" defTabSz="914400" rtl="0" eaLnBrk="1" fontAlgn="base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00539B"/>
        </a:buClr>
        <a:buSzTx/>
        <a:buFont typeface="Arial" charset="0"/>
        <a:buChar char="•"/>
        <a:tabLst/>
        <a:defRPr lang="en-US" sz="2000" kern="1200" smtClean="0">
          <a:solidFill>
            <a:schemeClr val="tx1">
              <a:lumMod val="50000"/>
            </a:schemeClr>
          </a:solidFill>
          <a:latin typeface="Franklin Gothic Book"/>
          <a:ea typeface="Franklin Gothic Book"/>
          <a:cs typeface="Franklin Gothic Book"/>
        </a:defRPr>
      </a:lvl2pPr>
      <a:lvl3pPr marL="360000" marR="0" indent="-180000" algn="l" defTabSz="914400" rtl="0" eaLnBrk="1" fontAlgn="base" latinLnBrk="0" hangingPunct="1">
        <a:lnSpc>
          <a:spcPct val="100000"/>
        </a:lnSpc>
        <a:spcBef>
          <a:spcPts val="0"/>
        </a:spcBef>
        <a:spcAft>
          <a:spcPts val="1200"/>
        </a:spcAft>
        <a:buClrTx/>
        <a:buSzTx/>
        <a:buFont typeface="Arial"/>
        <a:buChar char="•"/>
        <a:tabLst/>
        <a:defRPr lang="en-US" sz="2000" kern="1200" smtClean="0">
          <a:solidFill>
            <a:schemeClr val="tx1">
              <a:lumMod val="50000"/>
            </a:schemeClr>
          </a:solidFill>
          <a:latin typeface="Franklin Gothic Book"/>
          <a:ea typeface="Franklin Gothic Book"/>
          <a:cs typeface="Franklin Gothic Book"/>
        </a:defRPr>
      </a:lvl3pPr>
      <a:lvl4pPr marL="540000" marR="0" indent="-180000" algn="l" defTabSz="914400" rtl="0" eaLnBrk="1" fontAlgn="base" latinLnBrk="0" hangingPunct="1">
        <a:lnSpc>
          <a:spcPct val="100000"/>
        </a:lnSpc>
        <a:spcBef>
          <a:spcPts val="0"/>
        </a:spcBef>
        <a:spcAft>
          <a:spcPts val="1200"/>
        </a:spcAft>
        <a:buClrTx/>
        <a:buSzTx/>
        <a:buFont typeface="Arial" panose="020B0604020202020204" pitchFamily="34" charset="0"/>
        <a:buChar char="‒"/>
        <a:tabLst/>
        <a:defRPr lang="en-US" sz="2000" kern="1200" baseline="0" smtClean="0">
          <a:solidFill>
            <a:schemeClr val="tx1">
              <a:lumMod val="50000"/>
            </a:schemeClr>
          </a:solidFill>
          <a:latin typeface="Franklin Gothic Book"/>
          <a:ea typeface="Franklin Gothic Book"/>
          <a:cs typeface="Franklin Gothic Book"/>
        </a:defRPr>
      </a:lvl4pPr>
      <a:lvl5pPr marL="2057400" indent="0" algn="l" rtl="0" eaLnBrk="1" fontAlgn="base" hangingPunct="1">
        <a:lnSpc>
          <a:spcPct val="100000"/>
        </a:lnSpc>
        <a:spcBef>
          <a:spcPts val="0"/>
        </a:spcBef>
        <a:spcAft>
          <a:spcPts val="1200"/>
        </a:spcAft>
        <a:buFont typeface="Arial" charset="0"/>
        <a:buNone/>
        <a:defRPr sz="1200" kern="1200">
          <a:solidFill>
            <a:srgbClr val="929395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0F472-5447-4574-A464-8F9070FEF867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6.11.2017.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ADF35-7CC6-40C3-961A-8BD2641E319E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70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microsoft.com/office/2007/relationships/hdphoto" Target="../media/hdphoto3.wdp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cid:87A51240-63D2-48A0-87A9-4A32A2267B9E@hsd1.tn.comcast.net.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em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2.jpg"/><Relationship Id="rId3" Type="http://schemas.openxmlformats.org/officeDocument/2006/relationships/image" Target="../media/image4.emf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jpeg"/><Relationship Id="rId15" Type="http://schemas.openxmlformats.org/officeDocument/2006/relationships/image" Target="../media/image24.jpeg"/><Relationship Id="rId10" Type="http://schemas.openxmlformats.org/officeDocument/2006/relationships/image" Target="../media/image20.jpeg"/><Relationship Id="rId4" Type="http://schemas.openxmlformats.org/officeDocument/2006/relationships/image" Target="../media/image15.jpeg"/><Relationship Id="rId9" Type="http://schemas.openxmlformats.org/officeDocument/2006/relationships/image" Target="../media/image19.png"/><Relationship Id="rId1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3448" y="6192758"/>
            <a:ext cx="4478872" cy="405470"/>
          </a:xfrm>
        </p:spPr>
        <p:txBody>
          <a:bodyPr>
            <a:noAutofit/>
          </a:bodyPr>
          <a:lstStyle/>
          <a:p>
            <a:pPr algn="l"/>
            <a:r>
              <a:rPr lang="en-GB" sz="1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Bratislava, </a:t>
            </a:r>
            <a:r>
              <a:rPr lang="hr-HR" sz="1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hr-HR" sz="1800" b="1" i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hr-HR" sz="1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2017</a:t>
            </a:r>
            <a:endParaRPr lang="en-GB" sz="1800" b="1" i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2445" y="5772150"/>
            <a:ext cx="2391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ＭＳ Ｐゴシック" pitchFamily="1" charset="-128"/>
                <a:cs typeface="Times New Roman" panose="02020603050405020304" pitchFamily="18" charset="0"/>
              </a:rPr>
              <a:t>EBRD </a:t>
            </a:r>
            <a:r>
              <a:rPr lang="en-US" sz="200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ＭＳ Ｐゴシック" pitchFamily="1" charset="-128"/>
                <a:cs typeface="Times New Roman" panose="02020603050405020304" pitchFamily="18" charset="0"/>
              </a:rPr>
              <a:t>Shareholder Special Fund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771800" y="118891"/>
            <a:ext cx="0" cy="6607223"/>
          </a:xfrm>
          <a:prstGeom prst="line">
            <a:avLst/>
          </a:prstGeom>
          <a:ln w="222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://www.basisbank.ge/data/image_db/partners/logo%20EBRD_2NcFAqFnH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046" y="4509120"/>
            <a:ext cx="1924576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79"/>
          <a:stretch/>
        </p:blipFill>
        <p:spPr>
          <a:xfrm>
            <a:off x="5932434" y="102828"/>
            <a:ext cx="2736304" cy="2941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7824" y="5361022"/>
            <a:ext cx="5680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Goga Tropcic Zekan</a:t>
            </a:r>
          </a:p>
          <a:p>
            <a:r>
              <a:rPr lang="en-GB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Deputy Project Manager and Lead Engineer</a:t>
            </a:r>
            <a:endParaRPr lang="en-GB" sz="1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987824" y="3384108"/>
            <a:ext cx="6003758" cy="1600799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GB" sz="31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Croatia Residential Sustainable Energy Financing Facility</a:t>
            </a:r>
            <a:endParaRPr lang="en-GB" sz="27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88163" y="155037"/>
            <a:ext cx="1799590" cy="3931921"/>
            <a:chOff x="0" y="0"/>
            <a:chExt cx="1800000" cy="3932175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800000" cy="1008000"/>
            </a:xfrm>
            <a:prstGeom prst="rect">
              <a:avLst/>
            </a:prstGeom>
            <a:blipFill dpi="0" rotWithShape="1">
              <a:blip r:embed="rId4" cstate="screen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r-HR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0" y="981075"/>
              <a:ext cx="1800000" cy="1008000"/>
            </a:xfrm>
            <a:prstGeom prst="rect">
              <a:avLst/>
            </a:prstGeom>
            <a:blipFill dpi="0" rotWithShape="1">
              <a:blip r:embed="rId5" cstate="screen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r-HR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0" y="1952625"/>
              <a:ext cx="1800000" cy="1008000"/>
            </a:xfrm>
            <a:prstGeom prst="rect">
              <a:avLst/>
            </a:prstGeom>
            <a:blipFill dpi="0" rotWithShape="1">
              <a:blip r:embed="rId6" cstate="screen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r-H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0" y="2924175"/>
              <a:ext cx="1800000" cy="1008000"/>
            </a:xfrm>
            <a:prstGeom prst="rect">
              <a:avLst/>
            </a:prstGeom>
            <a:blipFill dpi="0" rotWithShape="1">
              <a:blip r:embed="rId7" cstate="screen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r-HR"/>
            </a:p>
          </p:txBody>
        </p:sp>
      </p:grpSp>
    </p:spTree>
    <p:extLst>
      <p:ext uri="{BB962C8B-B14F-4D97-AF65-F5344CB8AC3E}">
        <p14:creationId xmlns:p14="http://schemas.microsoft.com/office/powerpoint/2010/main" val="51175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655"/>
          <a:stretch/>
        </p:blipFill>
        <p:spPr>
          <a:xfrm>
            <a:off x="398719" y="117440"/>
            <a:ext cx="790949" cy="84338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388579" y="456745"/>
            <a:ext cx="5559685" cy="53975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0" i="0" kern="1200">
                <a:solidFill>
                  <a:schemeClr val="accent1"/>
                </a:solidFill>
                <a:latin typeface="Bodoni MT" panose="02070603080606020203" pitchFamily="18" charset="0"/>
                <a:ea typeface="ＭＳ Ｐゴシック" charset="0"/>
                <a:cs typeface="Bodoni MT" panose="02070603080606020203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b="1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SAVINGS CALCULATOR</a:t>
            </a:r>
            <a:endParaRPr lang="en-GB" b="1" dirty="0"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2371" y="6530313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smtClean="0">
                <a:solidFill>
                  <a:schemeClr val="accent1"/>
                </a:solidFill>
                <a:latin typeface="Calibri" panose="020F0502020204030204" pitchFamily="34" charset="0"/>
              </a:rPr>
              <a:t>Croatia Residential Sustainable Energy Financing Facility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8424" y="6530313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07755C5-07A2-455F-801C-E7BA74252FAA}" type="slidenum">
              <a:rPr lang="hr-HR" sz="1400" smtClean="0">
                <a:solidFill>
                  <a:schemeClr val="accent1"/>
                </a:solidFill>
                <a:latin typeface="Calibri" panose="020F0502020204030204" pitchFamily="34" charset="0"/>
              </a:rPr>
              <a:t>10</a:t>
            </a:fld>
            <a:endParaRPr lang="hr-HR" sz="1400" smtClean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34" y="1683784"/>
            <a:ext cx="8894828" cy="217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68075" y="3861048"/>
            <a:ext cx="8097182" cy="2584268"/>
            <a:chOff x="581890" y="3539342"/>
            <a:chExt cx="8097182" cy="2584268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890" y="3539342"/>
              <a:ext cx="1940205" cy="224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2095" y="3563154"/>
              <a:ext cx="2594626" cy="224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6721" y="3563154"/>
              <a:ext cx="3562350" cy="2238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892" y="5782480"/>
              <a:ext cx="8097180" cy="341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Cloud Callout 19"/>
          <p:cNvSpPr/>
          <p:nvPr/>
        </p:nvSpPr>
        <p:spPr>
          <a:xfrm>
            <a:off x="5368230" y="1167040"/>
            <a:ext cx="1652042" cy="965815"/>
          </a:xfrm>
          <a:prstGeom prst="cloudCallout">
            <a:avLst>
              <a:gd name="adj1" fmla="val -66630"/>
              <a:gd name="adj2" fmla="val 37802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solidFill>
                  <a:schemeClr val="tx1"/>
                </a:solidFill>
                <a:latin typeface="Calibri" panose="020F0502020204030204" pitchFamily="34" charset="0"/>
              </a:rPr>
              <a:t>EE</a:t>
            </a:r>
            <a:r>
              <a:rPr lang="hr-HR" sz="1600" b="1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600" b="1" smtClean="0">
                <a:solidFill>
                  <a:schemeClr val="tx1"/>
                </a:solidFill>
                <a:latin typeface="Calibri" panose="020F0502020204030204" pitchFamily="34" charset="0"/>
              </a:rPr>
              <a:t>savings </a:t>
            </a:r>
            <a:r>
              <a:rPr lang="hr-HR" sz="1600" b="1" smtClean="0">
                <a:solidFill>
                  <a:schemeClr val="tx1"/>
                </a:solidFill>
                <a:latin typeface="Calibri" panose="020F0502020204030204" pitchFamily="34" charset="0"/>
              </a:rPr>
              <a:t>??</a:t>
            </a:r>
            <a:endParaRPr lang="en-US" sz="1600" b="1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90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682" y="1372191"/>
            <a:ext cx="8266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EASY STEPS ONLY</a:t>
            </a:r>
            <a:endParaRPr lang="en-GB" sz="2800" b="1" baseline="30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03" y="3012085"/>
            <a:ext cx="240982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7160" y="2959697"/>
            <a:ext cx="32385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2945410"/>
            <a:ext cx="33528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065" y="2231035"/>
            <a:ext cx="9715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1195" y="2240225"/>
            <a:ext cx="7239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4340" y="2283422"/>
            <a:ext cx="7715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7135" y="5200873"/>
            <a:ext cx="265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smtClean="0">
                <a:latin typeface="Arial" panose="020B0604020202020204" pitchFamily="34" charset="0"/>
                <a:cs typeface="Arial" panose="020B0604020202020204" pitchFamily="34" charset="0"/>
              </a:rPr>
              <a:t>TECHNOLOGY SELECTOR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7500" y="5216026"/>
            <a:ext cx="2656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smtClean="0">
                <a:latin typeface="Arial" panose="020B0604020202020204" pitchFamily="34" charset="0"/>
                <a:cs typeface="Arial" panose="020B0604020202020204" pitchFamily="34" charset="0"/>
              </a:rPr>
              <a:t>SUB-LOAN Application</a:t>
            </a:r>
          </a:p>
          <a:p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091623" y="5216026"/>
            <a:ext cx="2656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smtClean="0">
                <a:latin typeface="Arial" panose="020B0604020202020204" pitchFamily="34" charset="0"/>
                <a:cs typeface="Arial" panose="020B0604020202020204" pitchFamily="34" charset="0"/>
              </a:rPr>
              <a:t>SUB-LOAN Approval &amp; Disbursement</a:t>
            </a:r>
          </a:p>
          <a:p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655"/>
          <a:stretch/>
        </p:blipFill>
        <p:spPr>
          <a:xfrm>
            <a:off x="398719" y="117440"/>
            <a:ext cx="790949" cy="843386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388579" y="456745"/>
            <a:ext cx="5559685" cy="53975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0" i="0" kern="1200">
                <a:solidFill>
                  <a:schemeClr val="accent1"/>
                </a:solidFill>
                <a:latin typeface="Bodoni MT" panose="02070603080606020203" pitchFamily="18" charset="0"/>
                <a:ea typeface="ＭＳ Ｐゴシック" charset="0"/>
                <a:cs typeface="Bodoni MT" panose="02070603080606020203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b="1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TO APPLY?</a:t>
            </a:r>
            <a:endParaRPr lang="en-GB" b="1" dirty="0"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72371" y="6530313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smtClean="0">
                <a:solidFill>
                  <a:schemeClr val="accent1"/>
                </a:solidFill>
                <a:latin typeface="Calibri" panose="020F0502020204030204" pitchFamily="34" charset="0"/>
              </a:rPr>
              <a:t>Croatia Residential Sustainable Energy Financing Facility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88424" y="6530313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07755C5-07A2-455F-801C-E7BA74252FAA}" type="slidenum">
              <a:rPr lang="hr-HR" sz="1400" smtClean="0">
                <a:solidFill>
                  <a:schemeClr val="accent1"/>
                </a:solidFill>
                <a:latin typeface="Calibri" panose="020F0502020204030204" pitchFamily="34" charset="0"/>
              </a:rPr>
              <a:t>11</a:t>
            </a:fld>
            <a:endParaRPr lang="hr-HR" sz="1400" smtClean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0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655"/>
          <a:stretch/>
        </p:blipFill>
        <p:spPr>
          <a:xfrm>
            <a:off x="398719" y="117440"/>
            <a:ext cx="790949" cy="84338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388579" y="456745"/>
            <a:ext cx="5559685" cy="53975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0" i="0" kern="1200">
                <a:solidFill>
                  <a:schemeClr val="accent1"/>
                </a:solidFill>
                <a:latin typeface="Bodoni MT" panose="02070603080606020203" pitchFamily="18" charset="0"/>
                <a:ea typeface="ＭＳ Ｐゴシック" charset="0"/>
                <a:cs typeface="Bodoni MT" panose="02070603080606020203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en-GB" b="1"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2371" y="6530313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smtClean="0">
                <a:solidFill>
                  <a:schemeClr val="accent1"/>
                </a:solidFill>
                <a:latin typeface="Calibri" panose="020F0502020204030204" pitchFamily="34" charset="0"/>
              </a:rPr>
              <a:t>Croatia Residential Sustainable Energy Financing Facility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8424" y="6530313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07755C5-07A2-455F-801C-E7BA74252FAA}" type="slidenum">
              <a:rPr lang="hr-HR" sz="1400" smtClean="0">
                <a:solidFill>
                  <a:schemeClr val="accent1"/>
                </a:solidFill>
                <a:latin typeface="Calibri" panose="020F0502020204030204" pitchFamily="34" charset="0"/>
              </a:rPr>
              <a:t>12</a:t>
            </a:fld>
            <a:endParaRPr lang="hr-HR" sz="1400" smtClean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19872" y="1844824"/>
            <a:ext cx="54861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5400" smtClean="0">
                <a:solidFill>
                  <a:schemeClr val="accent1"/>
                </a:solidFill>
                <a:latin typeface="Calibri" panose="020F0502020204030204" pitchFamily="34" charset="0"/>
                <a:cs typeface="Arial"/>
              </a:rPr>
              <a:t>VALUE ADDED TO PARTNER BANKS AND THEIR CLIENTS</a:t>
            </a:r>
            <a:endParaRPr lang="hr-HR" sz="5400">
              <a:solidFill>
                <a:schemeClr val="accent1"/>
              </a:solidFill>
              <a:latin typeface="Calibri" panose="020F0502020204030204" pitchFamily="34" charset="0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140968"/>
            <a:ext cx="3405051" cy="297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8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_veslack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626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zor_sud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8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zor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763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252659" y="1167040"/>
            <a:ext cx="8626642" cy="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6564135"/>
            <a:ext cx="9144000" cy="27699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Croatia Residential Sustainable Energy Financing Facility</a:t>
            </a:r>
            <a:endParaRPr lang="en-US" sz="1200" smtClean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655"/>
          <a:stretch/>
        </p:blipFill>
        <p:spPr>
          <a:xfrm>
            <a:off x="252659" y="92387"/>
            <a:ext cx="910936" cy="9713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1357"/>
            <a:ext cx="9181389" cy="688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2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655"/>
          <a:stretch/>
        </p:blipFill>
        <p:spPr>
          <a:xfrm>
            <a:off x="398719" y="117440"/>
            <a:ext cx="790949" cy="84338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388579" y="456745"/>
            <a:ext cx="5559685" cy="53975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0" i="0" kern="1200">
                <a:solidFill>
                  <a:schemeClr val="accent1"/>
                </a:solidFill>
                <a:latin typeface="Bodoni MT" panose="02070603080606020203" pitchFamily="18" charset="0"/>
                <a:ea typeface="ＭＳ Ｐゴシック" charset="0"/>
                <a:cs typeface="Bodoni MT" panose="02070603080606020203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b="1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 ADDED</a:t>
            </a:r>
            <a:endParaRPr lang="en-GB" b="1"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2371" y="6530313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smtClean="0">
                <a:solidFill>
                  <a:schemeClr val="accent1"/>
                </a:solidFill>
                <a:latin typeface="Calibri" panose="020F0502020204030204" pitchFamily="34" charset="0"/>
              </a:rPr>
              <a:t>Croatia Residential Sustainable Energy Financing Facility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8424" y="6530313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07755C5-07A2-455F-801C-E7BA74252FAA}" type="slidenum">
              <a:rPr lang="hr-HR" sz="1400" smtClean="0">
                <a:solidFill>
                  <a:schemeClr val="accent1"/>
                </a:solidFill>
                <a:latin typeface="Calibri" panose="020F0502020204030204" pitchFamily="34" charset="0"/>
              </a:rPr>
              <a:t>17</a:t>
            </a:fld>
            <a:endParaRPr lang="hr-HR" sz="1400" smtClean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53482" y="1381455"/>
            <a:ext cx="7745900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en-GB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To PFI Clients</a:t>
            </a: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Wingdings" charset="2"/>
              <a:buChar char="§"/>
            </a:pP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Free technical advice and support in selecting the correct technologies</a:t>
            </a: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Wingdings" charset="2"/>
              <a:buChar char="§"/>
            </a:pPr>
            <a:r>
              <a:rPr lang="hr-HR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heaper </a:t>
            </a: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and simpler loans</a:t>
            </a: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Wingdings" charset="2"/>
              <a:buChar char="§"/>
            </a:pP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Energy and cost savings</a:t>
            </a: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Wingdings" charset="2"/>
              <a:buChar char="§"/>
            </a:pP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More comfortable and healthier home</a:t>
            </a: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Wingdings" charset="2"/>
              <a:buChar char="§"/>
            </a:pP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Increased compliance with national EE legislation</a:t>
            </a: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Wingdings" charset="2"/>
              <a:buChar char="§"/>
            </a:pP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Increased value of real estate asset</a:t>
            </a:r>
          </a:p>
          <a:p>
            <a:pPr marL="342900" indent="-342900">
              <a:spcAft>
                <a:spcPts val="600"/>
              </a:spcAft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en-GB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To Partner Banks</a:t>
            </a: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Wingdings" charset="2"/>
              <a:buChar char="§"/>
            </a:pP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Develop special product with lower credit risk, which includes free technical advice for the clients </a:t>
            </a: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Wingdings" charset="2"/>
              <a:buChar char="§"/>
            </a:pP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Use of vendor financing relationships as a disbursement channel</a:t>
            </a: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Wingdings" charset="2"/>
              <a:buChar char="§"/>
            </a:pP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Enable client to save money through the investment</a:t>
            </a: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Wingdings" charset="2"/>
              <a:buChar char="§"/>
            </a:pPr>
            <a:endParaRPr lang="en-GB" sz="160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68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412776"/>
            <a:ext cx="1833245" cy="3382010"/>
          </a:xfrm>
          <a:prstGeom prst="rect">
            <a:avLst/>
          </a:prstGeom>
        </p:spPr>
      </p:pic>
      <p:pic>
        <p:nvPicPr>
          <p:cNvPr id="8" name="9400A839-9B86-4EB9-9D6D-B58E9F5A5CD3" descr="8436DEF2-1437-4695-9A40-2734823FB114@hsd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268252" cy="90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2"/>
          <p:cNvSpPr txBox="1">
            <a:spLocks/>
          </p:cNvSpPr>
          <p:nvPr/>
        </p:nvSpPr>
        <p:spPr>
          <a:xfrm>
            <a:off x="251519" y="5445224"/>
            <a:ext cx="8601997" cy="936104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lang="sr-Latn-RS"/>
            </a:defPPr>
            <a:lvl1pPr marL="0" algn="l" defTabSz="914400" rtl="0" eaLnBrk="1" latinLnBrk="0" hangingPunct="1">
              <a:defRPr sz="800" kern="1200">
                <a:solidFill>
                  <a:schemeClr val="accent1"/>
                </a:solidFill>
                <a:latin typeface="Franklin Gothic Book"/>
                <a:ea typeface="+mn-ea"/>
                <a:cs typeface="Franklin Gothic Book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hr-HR" sz="180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Goga </a:t>
            </a:r>
            <a:r>
              <a:rPr lang="hr-HR" sz="1800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Tropčić</a:t>
            </a:r>
            <a:r>
              <a:rPr lang="hr-HR" sz="180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Zekan</a:t>
            </a:r>
          </a:p>
          <a:p>
            <a:pPr algn="ctr"/>
            <a:r>
              <a:rPr lang="en-GB" sz="140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Deputy Project Manager and Le</a:t>
            </a:r>
            <a:r>
              <a:rPr lang="hr-HR" sz="140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en-GB" sz="140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 Engineer</a:t>
            </a:r>
          </a:p>
          <a:p>
            <a:pPr algn="ctr"/>
            <a:r>
              <a:rPr lang="hr-HR" sz="140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+385 1 4686 715 ; www.reenovaplus.hr ; </a:t>
            </a:r>
            <a:r>
              <a:rPr lang="hr-HR" sz="1400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</a:t>
            </a:r>
            <a:r>
              <a:rPr lang="hr-HR" sz="1400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@</a:t>
            </a:r>
            <a:r>
              <a:rPr lang="hr-HR" sz="1400" kern="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reenovaplus.hr</a:t>
            </a:r>
            <a:endParaRPr lang="hr-HR" sz="14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3568" y="2653784"/>
            <a:ext cx="64087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accent1"/>
                </a:solidFill>
                <a:latin typeface="Arial"/>
                <a:cs typeface="Arial"/>
              </a:rPr>
              <a:t>All decisions are right except the wrong ones!</a:t>
            </a:r>
            <a:endParaRPr lang="en-GB" sz="3200" b="1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2371" y="6530313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smtClean="0">
                <a:solidFill>
                  <a:schemeClr val="accent1"/>
                </a:solidFill>
                <a:latin typeface="Calibri" panose="020F0502020204030204" pitchFamily="34" charset="0"/>
              </a:rPr>
              <a:t>Croatia Residential Sustainable Energy Financing Facility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8424" y="6530313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07755C5-07A2-455F-801C-E7BA74252FAA}" type="slidenum">
              <a:rPr lang="hr-HR" sz="1400" smtClean="0">
                <a:solidFill>
                  <a:schemeClr val="accent1"/>
                </a:solidFill>
                <a:latin typeface="Calibri" panose="020F0502020204030204" pitchFamily="34" charset="0"/>
              </a:rPr>
              <a:t>18</a:t>
            </a:fld>
            <a:endParaRPr lang="hr-HR" sz="1400" smtClean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92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11560" y="476672"/>
            <a:ext cx="4752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869" y="2172096"/>
            <a:ext cx="5000759" cy="305710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44181" y="468809"/>
            <a:ext cx="8208912" cy="53975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0" i="0" kern="1200">
                <a:solidFill>
                  <a:schemeClr val="accent1"/>
                </a:solidFill>
                <a:latin typeface="Bodoni MT" panose="02070603080606020203" pitchFamily="18" charset="0"/>
                <a:ea typeface="ＭＳ Ｐゴシック" charset="0"/>
                <a:cs typeface="Bodoni MT" panose="02070603080606020203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b="1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Sustainable Energy Financing </a:t>
            </a:r>
            <a:r>
              <a:rPr lang="en-GB" b="1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Facilities</a:t>
            </a:r>
            <a:endParaRPr lang="en-GB" b="1"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hteck 2"/>
          <p:cNvSpPr/>
          <p:nvPr/>
        </p:nvSpPr>
        <p:spPr>
          <a:xfrm>
            <a:off x="266364" y="1268760"/>
            <a:ext cx="3945596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895350">
              <a:spcBef>
                <a:spcPct val="50000"/>
              </a:spcBef>
              <a:buClr>
                <a:srgbClr val="008000"/>
              </a:buClr>
              <a:buFont typeface="Wingdings" charset="2"/>
              <a:buChar char="q"/>
            </a:pPr>
            <a:r>
              <a:rPr lang="en-GB" smtClean="0">
                <a:latin typeface="Calibri" panose="020F0502020204030204" pitchFamily="34" charset="0"/>
                <a:cs typeface="Arial"/>
              </a:rPr>
              <a:t>A SUSTAINABLE ENERGY FINANCING FACILITY (SEFF) </a:t>
            </a:r>
            <a:endParaRPr lang="hr-HR" smtClean="0">
              <a:latin typeface="Calibri" panose="020F0502020204030204" pitchFamily="34" charset="0"/>
              <a:cs typeface="Arial"/>
            </a:endParaRPr>
          </a:p>
          <a:p>
            <a:pPr marL="285750" indent="-285750" defTabSz="895350">
              <a:spcBef>
                <a:spcPct val="50000"/>
              </a:spcBef>
              <a:buClr>
                <a:srgbClr val="008000"/>
              </a:buClr>
              <a:buFont typeface="Wingdings" charset="2"/>
              <a:buChar char="q"/>
            </a:pPr>
            <a:r>
              <a:rPr lang="en-GB" smtClean="0">
                <a:latin typeface="Calibri" panose="020F0502020204030204" pitchFamily="34" charset="0"/>
                <a:cs typeface="Arial"/>
              </a:rPr>
              <a:t>Energy efficiency and renewable energy sources</a:t>
            </a:r>
          </a:p>
          <a:p>
            <a:pPr marL="285750" indent="-285750" defTabSz="895350">
              <a:spcBef>
                <a:spcPct val="50000"/>
              </a:spcBef>
              <a:buClr>
                <a:srgbClr val="008000"/>
              </a:buClr>
              <a:buFont typeface="Wingdings" charset="2"/>
              <a:buChar char="q"/>
            </a:pPr>
            <a:r>
              <a:rPr lang="en-GB" smtClean="0">
                <a:latin typeface="Calibri" panose="020F0502020204030204" pitchFamily="34" charset="0"/>
                <a:cs typeface="Arial"/>
              </a:rPr>
              <a:t>Clearly focused on creating value for Partner Banks and their clients</a:t>
            </a:r>
          </a:p>
          <a:p>
            <a:pPr marL="342900" indent="-342900" defTabSz="895350">
              <a:spcBef>
                <a:spcPct val="50000"/>
              </a:spcBef>
              <a:buClr>
                <a:srgbClr val="008000"/>
              </a:buClr>
              <a:buFont typeface="Wingdings" charset="2"/>
              <a:buChar char="q"/>
            </a:pPr>
            <a:r>
              <a:rPr lang="en-GB" smtClean="0">
                <a:latin typeface="Calibri" panose="020F0502020204030204" pitchFamily="34" charset="0"/>
                <a:cs typeface="Arial"/>
              </a:rPr>
              <a:t>Established financing facility with a strong track record</a:t>
            </a:r>
          </a:p>
          <a:p>
            <a:pPr marL="817563" indent="-342900" defTabSz="895350">
              <a:spcBef>
                <a:spcPts val="600"/>
              </a:spcBef>
              <a:buClr>
                <a:schemeClr val="accent2"/>
              </a:buClr>
              <a:buFont typeface="Wingdings" charset="2"/>
              <a:buChar char="§"/>
            </a:pPr>
            <a:r>
              <a:rPr lang="en-GB" smtClean="0">
                <a:latin typeface="Calibri" panose="020F0502020204030204" pitchFamily="34" charset="0"/>
                <a:cs typeface="Arial"/>
              </a:rPr>
              <a:t>Started in 2006</a:t>
            </a:r>
          </a:p>
          <a:p>
            <a:pPr marL="817563" indent="-342900" defTabSz="895350">
              <a:spcBef>
                <a:spcPts val="600"/>
              </a:spcBef>
              <a:buClr>
                <a:schemeClr val="accent2"/>
              </a:buClr>
              <a:buFont typeface="Wingdings" charset="2"/>
              <a:buChar char="§"/>
            </a:pPr>
            <a:r>
              <a:rPr lang="en-GB" smtClean="0">
                <a:latin typeface="Calibri" panose="020F0502020204030204" pitchFamily="34" charset="0"/>
                <a:cs typeface="Arial"/>
              </a:rPr>
              <a:t>&gt; €4.0 billion committed</a:t>
            </a:r>
          </a:p>
          <a:p>
            <a:pPr marL="817563" indent="-342900" defTabSz="895350">
              <a:spcBef>
                <a:spcPts val="600"/>
              </a:spcBef>
              <a:buClr>
                <a:schemeClr val="accent2"/>
              </a:buClr>
              <a:buFont typeface="Wingdings" charset="2"/>
              <a:buChar char="§"/>
            </a:pPr>
            <a:r>
              <a:rPr lang="en-GB" smtClean="0">
                <a:latin typeface="Calibri" panose="020F0502020204030204" pitchFamily="34" charset="0"/>
                <a:cs typeface="Arial"/>
              </a:rPr>
              <a:t>&gt; 120 Partner Banks</a:t>
            </a:r>
          </a:p>
          <a:p>
            <a:pPr marL="817563" indent="-342900" defTabSz="895350">
              <a:spcBef>
                <a:spcPts val="600"/>
              </a:spcBef>
              <a:buClr>
                <a:schemeClr val="accent2"/>
              </a:buClr>
              <a:buFont typeface="Wingdings" charset="2"/>
              <a:buChar char="§"/>
            </a:pPr>
            <a:r>
              <a:rPr lang="en-GB" smtClean="0">
                <a:latin typeface="Calibri" panose="020F0502020204030204" pitchFamily="34" charset="0"/>
                <a:cs typeface="Arial"/>
              </a:rPr>
              <a:t>&gt; 112,000 clients in 25 countries</a:t>
            </a:r>
          </a:p>
          <a:p>
            <a:pPr marL="817563" indent="-342900" defTabSz="895350">
              <a:spcBef>
                <a:spcPts val="600"/>
              </a:spcBef>
              <a:buClr>
                <a:schemeClr val="accent2"/>
              </a:buClr>
              <a:buFont typeface="Wingdings" charset="2"/>
              <a:buChar char="§"/>
            </a:pPr>
            <a:r>
              <a:rPr lang="en-GB" smtClean="0">
                <a:latin typeface="Calibri" panose="020F0502020204030204" pitchFamily="34" charset="0"/>
                <a:cs typeface="Arial"/>
              </a:rPr>
              <a:t>&gt; 6 mill. tons of CO</a:t>
            </a:r>
            <a:r>
              <a:rPr lang="en-GB" baseline="-25000" smtClean="0">
                <a:latin typeface="Calibri" panose="020F0502020204030204" pitchFamily="34" charset="0"/>
                <a:cs typeface="Arial"/>
              </a:rPr>
              <a:t>2</a:t>
            </a:r>
            <a:r>
              <a:rPr lang="en-GB" smtClean="0">
                <a:latin typeface="Calibri" panose="020F0502020204030204" pitchFamily="34" charset="0"/>
                <a:cs typeface="Arial"/>
              </a:rPr>
              <a:t>/a avoided</a:t>
            </a:r>
          </a:p>
          <a:p>
            <a:pPr marL="474663" defTabSz="895350">
              <a:spcBef>
                <a:spcPts val="600"/>
              </a:spcBef>
              <a:buClr>
                <a:schemeClr val="accent2"/>
              </a:buClr>
            </a:pPr>
            <a:endParaRPr lang="en-GB" smtClean="0">
              <a:latin typeface="Calibri" panose="020F0502020204030204" pitchFamily="34" charset="0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2371" y="6530313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smtClean="0">
                <a:solidFill>
                  <a:schemeClr val="accent1"/>
                </a:solidFill>
                <a:latin typeface="Calibri" panose="020F0502020204030204" pitchFamily="34" charset="0"/>
              </a:rPr>
              <a:t>Croatia Residential Sustainable Energy Financing Facility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88424" y="6530313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07755C5-07A2-455F-801C-E7BA74252FAA}" type="slidenum">
              <a:rPr lang="hr-HR" sz="1400" smtClean="0">
                <a:solidFill>
                  <a:schemeClr val="accent1"/>
                </a:solidFill>
                <a:latin typeface="Calibri" panose="020F0502020204030204" pitchFamily="34" charset="0"/>
              </a:rPr>
              <a:t>2</a:t>
            </a:fld>
            <a:endParaRPr lang="hr-HR" sz="1400" smtClean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22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am.jpg"/>
          <p:cNvPicPr>
            <a:picLocks noChangeAspect="1"/>
          </p:cNvPicPr>
          <p:nvPr/>
        </p:nvPicPr>
        <p:blipFill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320" y="3643152"/>
            <a:ext cx="2566540" cy="1105688"/>
          </a:xfrm>
          <a:prstGeom prst="rect">
            <a:avLst/>
          </a:prstGeom>
        </p:spPr>
      </p:pic>
      <p:cxnSp>
        <p:nvCxnSpPr>
          <p:cNvPr id="20" name="Gewinkelte Verbindung 30"/>
          <p:cNvCxnSpPr/>
          <p:nvPr/>
        </p:nvCxnSpPr>
        <p:spPr bwMode="auto">
          <a:xfrm rot="16200000" flipV="1">
            <a:off x="3969477" y="3156487"/>
            <a:ext cx="1402692" cy="1189019"/>
          </a:xfrm>
          <a:prstGeom prst="bentConnector3">
            <a:avLst>
              <a:gd name="adj1" fmla="val 1108"/>
            </a:avLst>
          </a:prstGeom>
          <a:solidFill>
            <a:schemeClr val="accent1"/>
          </a:solidFill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1" name="Gewinkelte Verbindung 31"/>
          <p:cNvCxnSpPr/>
          <p:nvPr/>
        </p:nvCxnSpPr>
        <p:spPr bwMode="auto">
          <a:xfrm rot="5400000" flipH="1" flipV="1">
            <a:off x="7078888" y="3269120"/>
            <a:ext cx="1367185" cy="928247"/>
          </a:xfrm>
          <a:prstGeom prst="bentConnector3">
            <a:avLst>
              <a:gd name="adj1" fmla="val -858"/>
            </a:avLst>
          </a:prstGeom>
          <a:solidFill>
            <a:schemeClr val="accent1"/>
          </a:solidFill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2" name="Textfeld 32"/>
          <p:cNvSpPr txBox="1"/>
          <p:nvPr/>
        </p:nvSpPr>
        <p:spPr>
          <a:xfrm>
            <a:off x="4193053" y="3903326"/>
            <a:ext cx="1543107" cy="4379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1200" b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 support</a:t>
            </a:r>
            <a:endParaRPr lang="en-GB" sz="12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feld 33"/>
          <p:cNvSpPr txBox="1"/>
          <p:nvPr/>
        </p:nvSpPr>
        <p:spPr>
          <a:xfrm>
            <a:off x="6882702" y="3901402"/>
            <a:ext cx="1064548" cy="4267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r>
              <a:rPr lang="hr-HR" sz="1200" b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</a:p>
          <a:p>
            <a:pPr algn="r"/>
            <a:r>
              <a:rPr lang="en-GB" sz="1200" b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endParaRPr lang="en-GB" sz="12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feld 34"/>
          <p:cNvSpPr txBox="1"/>
          <p:nvPr/>
        </p:nvSpPr>
        <p:spPr>
          <a:xfrm>
            <a:off x="2174300" y="2107100"/>
            <a:ext cx="914063" cy="343193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ctr"/>
            <a:r>
              <a:rPr lang="en-GB" sz="12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  <a:endParaRPr lang="en-GB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lowchart: Alternate Process 26"/>
          <p:cNvSpPr/>
          <p:nvPr/>
        </p:nvSpPr>
        <p:spPr bwMode="auto">
          <a:xfrm>
            <a:off x="130850" y="3272648"/>
            <a:ext cx="2267354" cy="724697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rIns="0" rtlCol="0" anchor="b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1" charset="-128"/>
                <a:cs typeface="Times New Roman" panose="02020603050405020304" pitchFamily="18" charset="0"/>
              </a:rPr>
              <a:t>EBRD 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1" charset="-128"/>
                <a:cs typeface="Times New Roman" panose="02020603050405020304" pitchFamily="18" charset="0"/>
              </a:rPr>
              <a:t>Shareholder Special Fund</a:t>
            </a:r>
          </a:p>
        </p:txBody>
      </p:sp>
      <p:pic>
        <p:nvPicPr>
          <p:cNvPr id="29" name="Picture 4" descr="http://www.basisbank.ge/data/image_db/partners/logo%20EBRD_2NcFAqFnH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361" y="1924776"/>
            <a:ext cx="1824613" cy="95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Gerade Verbindung mit Pfeil 3"/>
          <p:cNvCxnSpPr/>
          <p:nvPr/>
        </p:nvCxnSpPr>
        <p:spPr bwMode="auto">
          <a:xfrm>
            <a:off x="5279031" y="2535841"/>
            <a:ext cx="914257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25" name="Picture 24" descr="cid:87A51240-63D2-48A0-87A9-4A32A2267B9E@hsd1.tn.comcast.net."/>
          <p:cNvPicPr/>
          <p:nvPr/>
        </p:nvPicPr>
        <p:blipFill rotWithShape="1">
          <a:blip r:embed="rId5" r:link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9590" y="1924994"/>
            <a:ext cx="1249745" cy="11449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 descr="cid:87A51240-63D2-48A0-87A9-4A32A2267B9E@hsd1.tn.comcast.net."/>
          <p:cNvPicPr/>
          <p:nvPr/>
        </p:nvPicPr>
        <p:blipFill rotWithShape="1">
          <a:blip r:embed="rId7" r:link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42596" y="2011020"/>
            <a:ext cx="1144905" cy="10458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459" y="1795237"/>
            <a:ext cx="801006" cy="1477411"/>
          </a:xfrm>
          <a:prstGeom prst="rect">
            <a:avLst/>
          </a:prstGeom>
        </p:spPr>
      </p:pic>
      <p:sp>
        <p:nvSpPr>
          <p:cNvPr id="28" name="Textfeld 32"/>
          <p:cNvSpPr txBox="1"/>
          <p:nvPr/>
        </p:nvSpPr>
        <p:spPr>
          <a:xfrm>
            <a:off x="6399359" y="1376348"/>
            <a:ext cx="2233012" cy="4379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ctr"/>
            <a:r>
              <a:rPr lang="en-GB" sz="1600" b="1" dirty="0" smtClean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EE improvements</a:t>
            </a:r>
            <a:endParaRPr lang="en-GB" sz="1600" b="1" dirty="0">
              <a:solidFill>
                <a:schemeClr val="accent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7" name="Gewinkelte Verbindung 30"/>
          <p:cNvCxnSpPr/>
          <p:nvPr/>
        </p:nvCxnSpPr>
        <p:spPr bwMode="auto">
          <a:xfrm>
            <a:off x="1276486" y="4195996"/>
            <a:ext cx="3688121" cy="873559"/>
          </a:xfrm>
          <a:prstGeom prst="bentConnector3">
            <a:avLst>
              <a:gd name="adj1" fmla="val -177"/>
            </a:avLst>
          </a:prstGeom>
          <a:solidFill>
            <a:schemeClr val="accent1"/>
          </a:solidFill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0" name="Flowchart: Alternate Process 29"/>
          <p:cNvSpPr/>
          <p:nvPr/>
        </p:nvSpPr>
        <p:spPr bwMode="auto">
          <a:xfrm>
            <a:off x="5045913" y="4737192"/>
            <a:ext cx="2267354" cy="78004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rIns="0" rtlCol="0" anchor="b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smtClean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1" charset="-128"/>
                <a:cs typeface="Times New Roman" panose="02020603050405020304" pitchFamily="18" charset="0"/>
              </a:rPr>
              <a:t>REENOVA+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1" charset="-128"/>
                <a:cs typeface="Times New Roman" panose="02020603050405020304" pitchFamily="18" charset="0"/>
              </a:rPr>
              <a:t>Technical Assistance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655"/>
          <a:stretch/>
        </p:blipFill>
        <p:spPr>
          <a:xfrm>
            <a:off x="398719" y="117440"/>
            <a:ext cx="790949" cy="843386"/>
          </a:xfrm>
          <a:prstGeom prst="rect">
            <a:avLst/>
          </a:prstGeom>
        </p:spPr>
      </p:pic>
      <p:cxnSp>
        <p:nvCxnSpPr>
          <p:cNvPr id="32" name="Gerade Verbindung mit Pfeil 3"/>
          <p:cNvCxnSpPr/>
          <p:nvPr/>
        </p:nvCxnSpPr>
        <p:spPr bwMode="auto">
          <a:xfrm>
            <a:off x="2206289" y="2535841"/>
            <a:ext cx="914257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8" name="Rounded Rectangle 7"/>
          <p:cNvSpPr/>
          <p:nvPr/>
        </p:nvSpPr>
        <p:spPr>
          <a:xfrm>
            <a:off x="3171763" y="2050968"/>
            <a:ext cx="1809100" cy="8380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rIns="0" rtlCol="0" anchor="b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 b="1">
              <a:solidFill>
                <a:schemeClr val="tx1"/>
              </a:solidFill>
              <a:latin typeface="Times New Roman" panose="02020603050405020304" pitchFamily="18" charset="0"/>
              <a:ea typeface="ＭＳ Ｐゴシック" pitchFamily="1" charset="-128"/>
              <a:cs typeface="Times New Roman" panose="02020603050405020304" pitchFamily="18" charset="0"/>
            </a:endParaRPr>
          </a:p>
        </p:txBody>
      </p:sp>
      <p:sp>
        <p:nvSpPr>
          <p:cNvPr id="37" name="Textfeld 34"/>
          <p:cNvSpPr txBox="1"/>
          <p:nvPr/>
        </p:nvSpPr>
        <p:spPr>
          <a:xfrm>
            <a:off x="5279225" y="2120170"/>
            <a:ext cx="914063" cy="343193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ctr"/>
            <a:r>
              <a:rPr lang="en-GB" sz="1200" b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</a:t>
            </a:r>
            <a:r>
              <a:rPr lang="hr-HR" sz="1200" b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loans</a:t>
            </a:r>
            <a:endParaRPr lang="en-GB" sz="12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Inhaltsplatzhalter 2"/>
          <p:cNvSpPr txBox="1">
            <a:spLocks/>
          </p:cNvSpPr>
          <p:nvPr/>
        </p:nvSpPr>
        <p:spPr>
          <a:xfrm>
            <a:off x="4670823" y="5589240"/>
            <a:ext cx="4179394" cy="7496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600" smtClean="0">
                <a:solidFill>
                  <a:schemeClr val="accent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TA/Consulting to</a:t>
            </a:r>
            <a:r>
              <a:rPr lang="hr-HR" sz="1600" smtClean="0">
                <a:solidFill>
                  <a:schemeClr val="accent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PB</a:t>
            </a:r>
            <a:endParaRPr lang="en-GB" sz="1600" smtClean="0">
              <a:solidFill>
                <a:schemeClr val="accent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-4572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600" smtClean="0">
                <a:solidFill>
                  <a:schemeClr val="accent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TA/Consulting </a:t>
            </a:r>
            <a:r>
              <a:rPr lang="hr-HR" sz="1600" smtClean="0">
                <a:solidFill>
                  <a:schemeClr val="accent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to Sub-borrowers</a:t>
            </a:r>
            <a:endParaRPr lang="en-GB" sz="1600" smtClean="0">
              <a:solidFill>
                <a:schemeClr val="accent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32356" y="2278697"/>
            <a:ext cx="168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smtClean="0">
                <a:latin typeface="Calibri" panose="020F0502020204030204" pitchFamily="34" charset="0"/>
                <a:cs typeface="Times New Roman" panose="02020603050405020304" pitchFamily="18" charset="0"/>
              </a:rPr>
              <a:t>Partner </a:t>
            </a:r>
            <a:r>
              <a:rPr lang="en-GB" b="1" smtClean="0">
                <a:latin typeface="Calibri" panose="020F0502020204030204" pitchFamily="34" charset="0"/>
                <a:cs typeface="Times New Roman" panose="02020603050405020304" pitchFamily="18" charset="0"/>
              </a:rPr>
              <a:t>Banks</a:t>
            </a:r>
            <a:endParaRPr lang="en-GB" b="1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388579" y="456745"/>
            <a:ext cx="5559685" cy="53975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0" i="0" kern="1200">
                <a:solidFill>
                  <a:schemeClr val="accent1"/>
                </a:solidFill>
                <a:latin typeface="Bodoni MT" panose="02070603080606020203" pitchFamily="18" charset="0"/>
                <a:ea typeface="ＭＳ Ｐゴシック" charset="0"/>
                <a:cs typeface="Bodoni MT" panose="02070603080606020203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b="1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SEFF STRUCTURE - CROATIA</a:t>
            </a:r>
            <a:endParaRPr lang="en-GB" b="1" dirty="0"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672371" y="6530313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smtClean="0">
                <a:solidFill>
                  <a:schemeClr val="accent1"/>
                </a:solidFill>
                <a:latin typeface="Calibri" panose="020F0502020204030204" pitchFamily="34" charset="0"/>
              </a:rPr>
              <a:t>Croatia Residential Sustainable Energy Financing Facility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388424" y="6530313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07755C5-07A2-455F-801C-E7BA74252FAA}" type="slidenum">
              <a:rPr lang="hr-HR" sz="1400" smtClean="0">
                <a:solidFill>
                  <a:schemeClr val="accent1"/>
                </a:solidFill>
                <a:latin typeface="Calibri" panose="020F0502020204030204" pitchFamily="34" charset="0"/>
              </a:rPr>
              <a:t>3</a:t>
            </a:fld>
            <a:endParaRPr lang="hr-HR" sz="1400" smtClean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Textfeld 34"/>
          <p:cNvSpPr txBox="1"/>
          <p:nvPr/>
        </p:nvSpPr>
        <p:spPr>
          <a:xfrm>
            <a:off x="2175651" y="2634824"/>
            <a:ext cx="914063" cy="343193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ctr"/>
            <a:r>
              <a:rPr lang="en-GB" sz="1200" b="1" smtClean="0">
                <a:solidFill>
                  <a:schemeClr val="accent1"/>
                </a:solidFill>
                <a:latin typeface="Arial"/>
                <a:cs typeface="Arial"/>
              </a:rPr>
              <a:t>€60 million</a:t>
            </a:r>
            <a:endParaRPr lang="en-GB" sz="12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feld 34"/>
          <p:cNvSpPr txBox="1"/>
          <p:nvPr/>
        </p:nvSpPr>
        <p:spPr>
          <a:xfrm>
            <a:off x="2357538" y="4655450"/>
            <a:ext cx="914063" cy="343193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ctr"/>
            <a:r>
              <a:rPr lang="en-GB" sz="12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  <a:endParaRPr lang="en-GB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feld 34"/>
          <p:cNvSpPr txBox="1"/>
          <p:nvPr/>
        </p:nvSpPr>
        <p:spPr>
          <a:xfrm>
            <a:off x="5485296" y="3272648"/>
            <a:ext cx="1462968" cy="343193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ctr"/>
            <a:r>
              <a:rPr lang="en-GB" sz="16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of charge</a:t>
            </a:r>
            <a:endParaRPr lang="en-GB" sz="1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19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655"/>
          <a:stretch/>
        </p:blipFill>
        <p:spPr>
          <a:xfrm>
            <a:off x="398719" y="117440"/>
            <a:ext cx="790949" cy="843386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59058831"/>
              </p:ext>
            </p:extLst>
          </p:nvPr>
        </p:nvGraphicFramePr>
        <p:xfrm>
          <a:off x="251520" y="1412776"/>
          <a:ext cx="8424936" cy="4759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388579" y="456745"/>
            <a:ext cx="5559685" cy="53975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0" i="0" kern="1200">
                <a:solidFill>
                  <a:schemeClr val="accent1"/>
                </a:solidFill>
                <a:latin typeface="Bodoni MT" panose="02070603080606020203" pitchFamily="18" charset="0"/>
                <a:ea typeface="ＭＳ Ｐゴシック" charset="0"/>
                <a:cs typeface="Bodoni MT" panose="02070603080606020203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hr-HR" b="1" dirty="0" err="1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REENOVA</a:t>
            </a:r>
            <a:r>
              <a:rPr lang="hr-HR" b="1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 </a:t>
            </a:r>
            <a:r>
              <a:rPr lang="en-GB" b="1" dirty="0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LOANS</a:t>
            </a:r>
            <a:endParaRPr lang="en-GB" b="1" dirty="0"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2371" y="6530313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smtClean="0">
                <a:solidFill>
                  <a:schemeClr val="accent1"/>
                </a:solidFill>
                <a:latin typeface="Calibri" panose="020F0502020204030204" pitchFamily="34" charset="0"/>
              </a:rPr>
              <a:t>Croatia Residential Sustainable Energy Financing Facility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8424" y="6530313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07755C5-07A2-455F-801C-E7BA74252FAA}" type="slidenum">
              <a:rPr lang="hr-HR" sz="1400" smtClean="0">
                <a:solidFill>
                  <a:schemeClr val="accent1"/>
                </a:solidFill>
                <a:latin typeface="Calibri" panose="020F0502020204030204" pitchFamily="34" charset="0"/>
              </a:rPr>
              <a:t>4</a:t>
            </a:fld>
            <a:endParaRPr lang="hr-HR" sz="1400" smtClean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99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655"/>
          <a:stretch/>
        </p:blipFill>
        <p:spPr>
          <a:xfrm>
            <a:off x="300546" y="153109"/>
            <a:ext cx="790949" cy="843386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388579" y="456745"/>
            <a:ext cx="5559685" cy="53975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0" i="0" kern="1200">
                <a:solidFill>
                  <a:schemeClr val="accent1"/>
                </a:solidFill>
                <a:latin typeface="Bodoni MT" panose="02070603080606020203" pitchFamily="18" charset="0"/>
                <a:ea typeface="ＭＳ Ｐゴシック" charset="0"/>
                <a:cs typeface="Bodoni MT" panose="02070603080606020203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b="1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ELIGIBLE TECHNOLOGIES</a:t>
            </a:r>
            <a:endParaRPr lang="en-GB" b="1"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60247" y="1246481"/>
            <a:ext cx="8088217" cy="5062838"/>
            <a:chOff x="987048" y="1308836"/>
            <a:chExt cx="7357165" cy="4634027"/>
          </a:xfrm>
        </p:grpSpPr>
        <p:sp>
          <p:nvSpPr>
            <p:cNvPr id="5" name="Freeform 4"/>
            <p:cNvSpPr/>
            <p:nvPr/>
          </p:nvSpPr>
          <p:spPr>
            <a:xfrm>
              <a:off x="987048" y="1316094"/>
              <a:ext cx="3517811" cy="1099315"/>
            </a:xfrm>
            <a:custGeom>
              <a:avLst/>
              <a:gdLst>
                <a:gd name="connsiteX0" fmla="*/ 0 w 3517811"/>
                <a:gd name="connsiteY0" fmla="*/ 0 h 1099315"/>
                <a:gd name="connsiteX1" fmla="*/ 3517811 w 3517811"/>
                <a:gd name="connsiteY1" fmla="*/ 0 h 1099315"/>
                <a:gd name="connsiteX2" fmla="*/ 3517811 w 3517811"/>
                <a:gd name="connsiteY2" fmla="*/ 1099315 h 1099315"/>
                <a:gd name="connsiteX3" fmla="*/ 0 w 3517811"/>
                <a:gd name="connsiteY3" fmla="*/ 1099315 h 1099315"/>
                <a:gd name="connsiteX4" fmla="*/ 0 w 3517811"/>
                <a:gd name="connsiteY4" fmla="*/ 0 h 1099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7811" h="1099315">
                  <a:moveTo>
                    <a:pt x="0" y="0"/>
                  </a:moveTo>
                  <a:lnTo>
                    <a:pt x="3517811" y="0"/>
                  </a:lnTo>
                  <a:lnTo>
                    <a:pt x="3517811" y="1099315"/>
                  </a:lnTo>
                  <a:lnTo>
                    <a:pt x="0" y="109931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4603" tIns="57150" rIns="57150" bIns="57150" numCol="1" spcCol="1270" anchor="ctr" anchorCtr="0">
              <a:noAutofit/>
            </a:bodyPr>
            <a:lstStyle/>
            <a:p>
              <a:pPr marL="447675" lvl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hr-HR" sz="1500" b="1" kern="1200">
                <a:solidFill>
                  <a:schemeClr val="accent1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4826402" y="1308836"/>
              <a:ext cx="3517811" cy="1099315"/>
            </a:xfrm>
            <a:custGeom>
              <a:avLst/>
              <a:gdLst>
                <a:gd name="connsiteX0" fmla="*/ 0 w 3517811"/>
                <a:gd name="connsiteY0" fmla="*/ 0 h 1099315"/>
                <a:gd name="connsiteX1" fmla="*/ 3517811 w 3517811"/>
                <a:gd name="connsiteY1" fmla="*/ 0 h 1099315"/>
                <a:gd name="connsiteX2" fmla="*/ 3517811 w 3517811"/>
                <a:gd name="connsiteY2" fmla="*/ 1099315 h 1099315"/>
                <a:gd name="connsiteX3" fmla="*/ 0 w 3517811"/>
                <a:gd name="connsiteY3" fmla="*/ 1099315 h 1099315"/>
                <a:gd name="connsiteX4" fmla="*/ 0 w 3517811"/>
                <a:gd name="connsiteY4" fmla="*/ 0 h 1099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7811" h="1099315">
                  <a:moveTo>
                    <a:pt x="0" y="0"/>
                  </a:moveTo>
                  <a:lnTo>
                    <a:pt x="3517811" y="0"/>
                  </a:lnTo>
                  <a:lnTo>
                    <a:pt x="3517811" y="1099315"/>
                  </a:lnTo>
                  <a:lnTo>
                    <a:pt x="0" y="109931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4603" tIns="57150" rIns="57150" bIns="57150" numCol="1" spcCol="1270" anchor="ctr" anchorCtr="0">
              <a:noAutofit/>
            </a:bodyPr>
            <a:lstStyle/>
            <a:p>
              <a:pPr lvl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hr-HR" sz="1500" b="1" kern="1200">
                <a:solidFill>
                  <a:schemeClr val="accent1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987049" y="2692753"/>
              <a:ext cx="3517811" cy="2007714"/>
            </a:xfrm>
            <a:custGeom>
              <a:avLst/>
              <a:gdLst>
                <a:gd name="connsiteX0" fmla="*/ 0 w 3517811"/>
                <a:gd name="connsiteY0" fmla="*/ 0 h 1099315"/>
                <a:gd name="connsiteX1" fmla="*/ 3517811 w 3517811"/>
                <a:gd name="connsiteY1" fmla="*/ 0 h 1099315"/>
                <a:gd name="connsiteX2" fmla="*/ 3517811 w 3517811"/>
                <a:gd name="connsiteY2" fmla="*/ 1099315 h 1099315"/>
                <a:gd name="connsiteX3" fmla="*/ 0 w 3517811"/>
                <a:gd name="connsiteY3" fmla="*/ 1099315 h 1099315"/>
                <a:gd name="connsiteX4" fmla="*/ 0 w 3517811"/>
                <a:gd name="connsiteY4" fmla="*/ 0 h 1099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7811" h="1099315">
                  <a:moveTo>
                    <a:pt x="0" y="0"/>
                  </a:moveTo>
                  <a:lnTo>
                    <a:pt x="3517811" y="0"/>
                  </a:lnTo>
                  <a:lnTo>
                    <a:pt x="3517811" y="1099315"/>
                  </a:lnTo>
                  <a:lnTo>
                    <a:pt x="0" y="109931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4603" tIns="57150" rIns="57150" bIns="57150" numCol="1" spcCol="1270" anchor="t" anchorCtr="0">
              <a:noAutofit/>
            </a:bodyPr>
            <a:lstStyle/>
            <a:p>
              <a:pPr marL="447675" lvl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hr-HR" sz="1200" b="1" kern="12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4826402" y="2692753"/>
              <a:ext cx="3517811" cy="956729"/>
            </a:xfrm>
            <a:custGeom>
              <a:avLst/>
              <a:gdLst>
                <a:gd name="connsiteX0" fmla="*/ 0 w 3517811"/>
                <a:gd name="connsiteY0" fmla="*/ 0 h 1099315"/>
                <a:gd name="connsiteX1" fmla="*/ 3517811 w 3517811"/>
                <a:gd name="connsiteY1" fmla="*/ 0 h 1099315"/>
                <a:gd name="connsiteX2" fmla="*/ 3517811 w 3517811"/>
                <a:gd name="connsiteY2" fmla="*/ 1099315 h 1099315"/>
                <a:gd name="connsiteX3" fmla="*/ 0 w 3517811"/>
                <a:gd name="connsiteY3" fmla="*/ 1099315 h 1099315"/>
                <a:gd name="connsiteX4" fmla="*/ 0 w 3517811"/>
                <a:gd name="connsiteY4" fmla="*/ 0 h 1099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7811" h="1099315">
                  <a:moveTo>
                    <a:pt x="0" y="0"/>
                  </a:moveTo>
                  <a:lnTo>
                    <a:pt x="3517811" y="0"/>
                  </a:lnTo>
                  <a:lnTo>
                    <a:pt x="3517811" y="1099315"/>
                  </a:lnTo>
                  <a:lnTo>
                    <a:pt x="0" y="109931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4603" tIns="57150" rIns="57150" bIns="57150" numCol="1" spcCol="1270" anchor="t" anchorCtr="0">
              <a:noAutofit/>
            </a:bodyPr>
            <a:lstStyle/>
            <a:p>
              <a:pPr lvl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hr-HR" sz="1200" b="1" kern="120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4826402" y="3838653"/>
              <a:ext cx="3517811" cy="853415"/>
            </a:xfrm>
            <a:custGeom>
              <a:avLst/>
              <a:gdLst>
                <a:gd name="connsiteX0" fmla="*/ 0 w 3517811"/>
                <a:gd name="connsiteY0" fmla="*/ 0 h 1099315"/>
                <a:gd name="connsiteX1" fmla="*/ 3517811 w 3517811"/>
                <a:gd name="connsiteY1" fmla="*/ 0 h 1099315"/>
                <a:gd name="connsiteX2" fmla="*/ 3517811 w 3517811"/>
                <a:gd name="connsiteY2" fmla="*/ 1099315 h 1099315"/>
                <a:gd name="connsiteX3" fmla="*/ 0 w 3517811"/>
                <a:gd name="connsiteY3" fmla="*/ 1099315 h 1099315"/>
                <a:gd name="connsiteX4" fmla="*/ 0 w 3517811"/>
                <a:gd name="connsiteY4" fmla="*/ 0 h 1099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7811" h="1099315">
                  <a:moveTo>
                    <a:pt x="0" y="0"/>
                  </a:moveTo>
                  <a:lnTo>
                    <a:pt x="3517811" y="0"/>
                  </a:lnTo>
                  <a:lnTo>
                    <a:pt x="3517811" y="1099315"/>
                  </a:lnTo>
                  <a:lnTo>
                    <a:pt x="0" y="109931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4603" tIns="57150" rIns="57150" bIns="57150" numCol="1" spcCol="1270" anchor="ctr" anchorCtr="0">
              <a:noAutofit/>
            </a:bodyPr>
            <a:lstStyle/>
            <a:p>
              <a:pPr lvl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hr-HR" sz="1500" b="1" kern="1200">
                <a:solidFill>
                  <a:schemeClr val="accent1"/>
                </a:solidFill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987049" y="4881358"/>
              <a:ext cx="7357161" cy="1061505"/>
            </a:xfrm>
            <a:custGeom>
              <a:avLst/>
              <a:gdLst>
                <a:gd name="connsiteX0" fmla="*/ 0 w 3517811"/>
                <a:gd name="connsiteY0" fmla="*/ 0 h 1099315"/>
                <a:gd name="connsiteX1" fmla="*/ 3517811 w 3517811"/>
                <a:gd name="connsiteY1" fmla="*/ 0 h 1099315"/>
                <a:gd name="connsiteX2" fmla="*/ 3517811 w 3517811"/>
                <a:gd name="connsiteY2" fmla="*/ 1099315 h 1099315"/>
                <a:gd name="connsiteX3" fmla="*/ 0 w 3517811"/>
                <a:gd name="connsiteY3" fmla="*/ 1099315 h 1099315"/>
                <a:gd name="connsiteX4" fmla="*/ 0 w 3517811"/>
                <a:gd name="connsiteY4" fmla="*/ 0 h 1099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7811" h="1099315">
                  <a:moveTo>
                    <a:pt x="0" y="0"/>
                  </a:moveTo>
                  <a:lnTo>
                    <a:pt x="3517811" y="0"/>
                  </a:lnTo>
                  <a:lnTo>
                    <a:pt x="3517811" y="1099315"/>
                  </a:lnTo>
                  <a:lnTo>
                    <a:pt x="0" y="109931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4603" tIns="57150" rIns="57150" bIns="57150" numCol="1" spcCol="1270" anchor="t" anchorCtr="0">
              <a:noAutofit/>
            </a:bodyPr>
            <a:lstStyle/>
            <a:p>
              <a:pPr marL="447675" lvl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hr-HR" sz="1200" b="1" kern="1200"/>
            </a:p>
          </p:txBody>
        </p:sp>
      </p:grpSp>
      <p:pic>
        <p:nvPicPr>
          <p:cNvPr id="10" name="Picture 6" descr="TEPLOkrovlia 034&amp;Acy; - 4.5 - 100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1030" y="1495236"/>
            <a:ext cx="1403648" cy="80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A2000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015455" y="3887431"/>
            <a:ext cx="746249" cy="65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oga Tropcic\Documents\! CroSEFF\! Radno-pripremno\LEME\LEME photos\HOVAL\HT uredjaji 2016\BioLyt\BioLyt_100_TTE_Schnitt_v2_1600px_RGB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86" b="96758" l="2500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519" y="2669749"/>
            <a:ext cx="1403648" cy="121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luplast IDEAL8000 energeto / 4zero-18Ar-4-18Ar-4zero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26982" y="1194975"/>
            <a:ext cx="644695" cy="140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AC-VG-25(AL)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68355" y="2596628"/>
            <a:ext cx="1213333" cy="101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oga Tropcic\Documents\! CroSEFF\! Radno-pripremno\LEME\LEME photos\GORENJE ZAGREB\60823a46e35fc9cb90f243fa823838cc_94029_2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1665" y="5456150"/>
            <a:ext cx="964667" cy="96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charliesairconditioningandheating.com/wp-content/uploads/2015/05/Vladislav-Kochelaevs.jp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75" b="98282" l="279" r="89385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1030" y="3906349"/>
            <a:ext cx="1281292" cy="97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539" y="5220857"/>
            <a:ext cx="712297" cy="11949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724" y="5355337"/>
            <a:ext cx="1060495" cy="106049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61" y="3900356"/>
            <a:ext cx="1516642" cy="8246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24678" y="1489445"/>
            <a:ext cx="2659290" cy="79637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447675" lvl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500" b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THERMAL INSULATION (wall, floor, roof)</a:t>
            </a:r>
            <a:endParaRPr lang="hr-HR" sz="1500" b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</a:endParaRPr>
          </a:p>
          <a:p>
            <a:pPr marL="447675" lvl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500" b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  <a:sym typeface="Symbol"/>
              </a:rPr>
              <a:t></a:t>
            </a:r>
            <a:r>
              <a:rPr lang="hr-HR" sz="1500" b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  <a:sym typeface="Symbol"/>
              </a:rPr>
              <a:t>  0.04 W/mK</a:t>
            </a:r>
            <a:endParaRPr lang="en-GB" sz="1500" b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2040" y="1495236"/>
            <a:ext cx="2016224" cy="796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500" b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WINDOWS AND DOORS</a:t>
            </a:r>
            <a:endParaRPr lang="hr-HR" sz="1500" b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</a:endParaRPr>
          </a:p>
          <a:p>
            <a:pPr lvl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r-HR" sz="1500" b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  <a:sym typeface="Symbol"/>
              </a:rPr>
              <a:t>U  1.4 </a:t>
            </a:r>
            <a:r>
              <a:rPr lang="hr-HR" sz="1500" b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  <a:sym typeface="Symbol"/>
              </a:rPr>
              <a:t>W/m</a:t>
            </a:r>
            <a:r>
              <a:rPr lang="hr-HR" sz="1500" b="1" baseline="3000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  <a:sym typeface="Symbol"/>
              </a:rPr>
              <a:t>2</a:t>
            </a:r>
            <a:r>
              <a:rPr lang="hr-HR" sz="1500" b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  <a:sym typeface="Symbol"/>
              </a:rPr>
              <a:t>K</a:t>
            </a:r>
            <a:endParaRPr lang="hr-HR" sz="14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35696" y="2996952"/>
            <a:ext cx="244827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30"/>
              </a:spcAft>
            </a:pPr>
            <a:r>
              <a:rPr lang="en-GB" sz="1600" b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</a:rPr>
              <a:t>HEATING, COOLING, DHW</a:t>
            </a:r>
            <a:endParaRPr lang="hr-HR" sz="1600">
              <a:latin typeface="Calibri" panose="020F0502020204030204" pitchFamily="34" charset="0"/>
              <a:ea typeface="Times New Roman"/>
            </a:endParaRPr>
          </a:p>
          <a:p>
            <a:pPr marL="542925" lvl="3" indent="-276225">
              <a:lnSpc>
                <a:spcPct val="90000"/>
              </a:lnSpc>
              <a:spcAft>
                <a:spcPts val="0"/>
              </a:spcAft>
              <a:buFont typeface="Times New Roman"/>
              <a:buChar char="•"/>
            </a:pPr>
            <a:r>
              <a:rPr lang="en-GB" sz="140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Biomass boilers</a:t>
            </a:r>
            <a:endParaRPr lang="hr-HR" sz="1400">
              <a:latin typeface="Times New Roman"/>
              <a:ea typeface="Times New Roman"/>
            </a:endParaRPr>
          </a:p>
          <a:p>
            <a:pPr marL="542925" lvl="3" indent="-276225">
              <a:lnSpc>
                <a:spcPct val="90000"/>
              </a:lnSpc>
              <a:spcAft>
                <a:spcPts val="0"/>
              </a:spcAft>
              <a:buFont typeface="Times New Roman"/>
              <a:buChar char="•"/>
            </a:pPr>
            <a:r>
              <a:rPr lang="en-GB" sz="140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Condensing gas boilers</a:t>
            </a:r>
            <a:endParaRPr lang="hr-HR" sz="1400">
              <a:latin typeface="Times New Roman"/>
              <a:ea typeface="Times New Roman"/>
            </a:endParaRPr>
          </a:p>
          <a:p>
            <a:pPr marL="542925" lvl="3" indent="-276225">
              <a:lnSpc>
                <a:spcPct val="90000"/>
              </a:lnSpc>
              <a:spcAft>
                <a:spcPts val="0"/>
              </a:spcAft>
              <a:buFont typeface="Times New Roman"/>
              <a:buChar char="•"/>
            </a:pPr>
            <a:r>
              <a:rPr lang="en-GB" sz="140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Heat pumps</a:t>
            </a:r>
            <a:endParaRPr lang="hr-HR" sz="1400">
              <a:latin typeface="Times New Roman"/>
              <a:ea typeface="Times New Roman"/>
            </a:endParaRPr>
          </a:p>
          <a:p>
            <a:pPr marL="542925" lvl="3" indent="-276225">
              <a:lnSpc>
                <a:spcPct val="90000"/>
              </a:lnSpc>
              <a:spcAft>
                <a:spcPts val="0"/>
              </a:spcAft>
              <a:buFont typeface="Times New Roman"/>
              <a:buChar char="•"/>
            </a:pPr>
            <a:r>
              <a:rPr lang="en-GB" sz="140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Heating system elements</a:t>
            </a:r>
            <a:endParaRPr lang="hr-HR" sz="1400">
              <a:latin typeface="Times New Roman"/>
              <a:ea typeface="Times New Roman"/>
            </a:endParaRPr>
          </a:p>
          <a:p>
            <a:pPr marL="542925" lvl="3" indent="-276225">
              <a:lnSpc>
                <a:spcPct val="90000"/>
              </a:lnSpc>
              <a:spcAft>
                <a:spcPts val="0"/>
              </a:spcAft>
              <a:buFont typeface="Times New Roman"/>
              <a:buChar char="•"/>
            </a:pPr>
            <a:r>
              <a:rPr lang="en-GB" sz="140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Room air conditioners</a:t>
            </a:r>
            <a:endParaRPr lang="hr-HR" sz="1400">
              <a:effectLst/>
              <a:latin typeface="Times New Roman"/>
              <a:ea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32040" y="2852936"/>
            <a:ext cx="2376264" cy="1048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500" b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SOLAR SYSTEMS</a:t>
            </a:r>
          </a:p>
          <a:p>
            <a:pPr marL="114300" lvl="1" indent="-114300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GB" sz="1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hot water solar</a:t>
            </a:r>
          </a:p>
          <a:p>
            <a:pPr marL="114300" lvl="1" indent="-114300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GB" sz="1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photovoltaics</a:t>
            </a:r>
          </a:p>
          <a:p>
            <a:endParaRPr lang="hr-HR" sz="14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04048" y="4149080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smtClean="0">
                <a:solidFill>
                  <a:schemeClr val="accent6"/>
                </a:solidFill>
                <a:latin typeface="Calibri" panose="020F0502020204030204" pitchFamily="34" charset="0"/>
              </a:rPr>
              <a:t>LED LIGHTING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78655" y="5180862"/>
            <a:ext cx="2846228" cy="1274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lvl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500" b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HOME APPLIANCES</a:t>
            </a:r>
          </a:p>
          <a:p>
            <a:pPr marL="895350" lvl="1" indent="-180975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GB" sz="1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washing machines</a:t>
            </a:r>
          </a:p>
          <a:p>
            <a:pPr marL="895350" lvl="1" indent="-180975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GB" sz="1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dish washers</a:t>
            </a:r>
          </a:p>
          <a:p>
            <a:pPr marL="895350" lvl="1" indent="-180975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GB" sz="1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fridges and freezers</a:t>
            </a:r>
          </a:p>
          <a:p>
            <a:endParaRPr lang="hr-HR" sz="14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97582" y="5415264"/>
            <a:ext cx="1000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smtClean="0"/>
              <a:t>A</a:t>
            </a:r>
            <a:r>
              <a:rPr lang="hr-HR" sz="2800" b="1" baseline="30000" smtClean="0"/>
              <a:t>+++</a:t>
            </a:r>
            <a:endParaRPr lang="hr-HR" sz="2800" b="1" baseline="30000"/>
          </a:p>
        </p:txBody>
      </p:sp>
      <p:sp>
        <p:nvSpPr>
          <p:cNvPr id="31" name="TextBox 30"/>
          <p:cNvSpPr txBox="1"/>
          <p:nvPr/>
        </p:nvSpPr>
        <p:spPr>
          <a:xfrm>
            <a:off x="1672371" y="6530313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smtClean="0">
                <a:solidFill>
                  <a:schemeClr val="accent1"/>
                </a:solidFill>
                <a:latin typeface="Calibri" panose="020F0502020204030204" pitchFamily="34" charset="0"/>
              </a:rPr>
              <a:t>Croatia Residential Sustainable Energy Financing Facility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388424" y="6530313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07755C5-07A2-455F-801C-E7BA74252FAA}" type="slidenum">
              <a:rPr lang="hr-HR" sz="1400" smtClean="0">
                <a:solidFill>
                  <a:schemeClr val="accent1"/>
                </a:solidFill>
                <a:latin typeface="Calibri" panose="020F0502020204030204" pitchFamily="34" charset="0"/>
              </a:rPr>
              <a:t>5</a:t>
            </a:fld>
            <a:endParaRPr lang="hr-HR" sz="1400" smtClean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77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655"/>
          <a:stretch/>
        </p:blipFill>
        <p:spPr>
          <a:xfrm>
            <a:off x="398719" y="117440"/>
            <a:ext cx="790949" cy="8433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1560" y="1196752"/>
            <a:ext cx="7882263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Aft>
                <a:spcPts val="600"/>
              </a:spcAft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Continuous support to Partner banks</a:t>
            </a: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6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Training of loan officers</a:t>
            </a: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6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In-branch portfolio screenings</a:t>
            </a: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6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Operation Manual and standard Templates and Forms </a:t>
            </a: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6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Product development assistance</a:t>
            </a:r>
          </a:p>
          <a:p>
            <a:pPr marL="342900" indent="-342900">
              <a:spcAft>
                <a:spcPts val="600"/>
              </a:spcAft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Technology Selector </a:t>
            </a: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6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http://</a:t>
            </a:r>
            <a:r>
              <a:rPr lang="en-GB" sz="1600" dirty="0" err="1" smtClean="0">
                <a:solidFill>
                  <a:schemeClr val="accent6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technologies.reenovaplus.hr</a:t>
            </a:r>
            <a:r>
              <a:rPr lang="en-GB" sz="1600" dirty="0" smtClean="0">
                <a:solidFill>
                  <a:schemeClr val="accent6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/en</a:t>
            </a:r>
          </a:p>
          <a:p>
            <a:pPr marL="342900" indent="-342900">
              <a:spcAft>
                <a:spcPts val="600"/>
              </a:spcAft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REENOVA+ Website:  </a:t>
            </a:r>
            <a:r>
              <a:rPr lang="en-GB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www.reenovaplus.hr</a:t>
            </a:r>
            <a:endParaRPr lang="en-GB" dirty="0" smtClean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6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Information</a:t>
            </a: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6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Energy Savings Calculator</a:t>
            </a:r>
          </a:p>
          <a:p>
            <a:pPr marL="342900" indent="-342900">
              <a:spcAft>
                <a:spcPts val="600"/>
              </a:spcAft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REENOVA+ Facebook </a:t>
            </a:r>
          </a:p>
          <a:p>
            <a:pPr marL="342900" indent="-342900">
              <a:spcAft>
                <a:spcPts val="600"/>
              </a:spcAft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Marketing Materials and support</a:t>
            </a: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6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Brochures and flyers at facility </a:t>
            </a:r>
            <a:r>
              <a:rPr lang="en-GB" sz="1600" dirty="0" smtClean="0">
                <a:solidFill>
                  <a:schemeClr val="accent6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level, whiteboard animation videos</a:t>
            </a: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6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Support </a:t>
            </a:r>
            <a:r>
              <a:rPr lang="en-GB" sz="1600" dirty="0" smtClean="0">
                <a:solidFill>
                  <a:schemeClr val="accent6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to Partner Banks in developing materials</a:t>
            </a: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6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Open days for clients and similar events</a:t>
            </a: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6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Workshops, conferences, etc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88579" y="456745"/>
            <a:ext cx="5559685" cy="53975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0" i="0" kern="1200">
                <a:solidFill>
                  <a:schemeClr val="accent1"/>
                </a:solidFill>
                <a:latin typeface="Bodoni MT" panose="02070603080606020203" pitchFamily="18" charset="0"/>
                <a:ea typeface="ＭＳ Ｐゴシック" charset="0"/>
                <a:cs typeface="Bodoni MT" panose="02070603080606020203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b="1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TOOLS &amp; SUPPORT</a:t>
            </a:r>
            <a:endParaRPr lang="en-GB" b="1"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2371" y="6530313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smtClean="0">
                <a:solidFill>
                  <a:schemeClr val="accent1"/>
                </a:solidFill>
                <a:latin typeface="Calibri" panose="020F0502020204030204" pitchFamily="34" charset="0"/>
              </a:rPr>
              <a:t>Croatia Residential Sustainable Energy Financing Facility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8424" y="6530313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07755C5-07A2-455F-801C-E7BA74252FAA}" type="slidenum">
              <a:rPr lang="hr-HR" sz="1400" smtClean="0">
                <a:solidFill>
                  <a:schemeClr val="accent1"/>
                </a:solidFill>
                <a:latin typeface="Calibri" panose="020F0502020204030204" pitchFamily="34" charset="0"/>
              </a:rPr>
              <a:t>6</a:t>
            </a:fld>
            <a:endParaRPr lang="hr-HR" sz="1400" smtClean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5327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655"/>
          <a:stretch/>
        </p:blipFill>
        <p:spPr>
          <a:xfrm>
            <a:off x="398719" y="117440"/>
            <a:ext cx="790949" cy="843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196752"/>
            <a:ext cx="7272091" cy="524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388579" y="456745"/>
            <a:ext cx="5559685" cy="53975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0" i="0" kern="1200">
                <a:solidFill>
                  <a:schemeClr val="accent1"/>
                </a:solidFill>
                <a:latin typeface="Bodoni MT" panose="02070603080606020203" pitchFamily="18" charset="0"/>
                <a:ea typeface="ＭＳ Ｐゴシック" charset="0"/>
                <a:cs typeface="Bodoni MT" panose="02070603080606020203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b="1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TECHNOLOGY SELECTOR</a:t>
            </a:r>
            <a:endParaRPr lang="en-GB" b="1"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2371" y="6530313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smtClean="0">
                <a:solidFill>
                  <a:schemeClr val="accent1"/>
                </a:solidFill>
                <a:latin typeface="Calibri" panose="020F0502020204030204" pitchFamily="34" charset="0"/>
              </a:rPr>
              <a:t>Croatia Residential Sustainable Energy Financing Facility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8424" y="6530313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07755C5-07A2-455F-801C-E7BA74252FAA}" type="slidenum">
              <a:rPr lang="hr-HR" sz="1400" smtClean="0">
                <a:solidFill>
                  <a:schemeClr val="accent1"/>
                </a:solidFill>
                <a:latin typeface="Calibri" panose="020F0502020204030204" pitchFamily="34" charset="0"/>
              </a:rPr>
              <a:t>7</a:t>
            </a:fld>
            <a:endParaRPr lang="hr-HR" sz="1400" smtClean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7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655"/>
          <a:stretch/>
        </p:blipFill>
        <p:spPr>
          <a:xfrm>
            <a:off x="398719" y="117440"/>
            <a:ext cx="790949" cy="84338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772816"/>
            <a:ext cx="8058150" cy="457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66890" y="1196752"/>
            <a:ext cx="8221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en-GB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Maintained and updated by Consultant; including addition of new products</a:t>
            </a:r>
            <a:endParaRPr lang="en-GB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388579" y="456745"/>
            <a:ext cx="5559685" cy="53975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0" i="0" kern="1200">
                <a:solidFill>
                  <a:schemeClr val="accent1"/>
                </a:solidFill>
                <a:latin typeface="Bodoni MT" panose="02070603080606020203" pitchFamily="18" charset="0"/>
                <a:ea typeface="ＭＳ Ｐゴシック" charset="0"/>
                <a:cs typeface="Bodoni MT" panose="02070603080606020203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b="1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TECHNOLOGY SELECTOR</a:t>
            </a:r>
            <a:endParaRPr lang="en-GB" b="1"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2371" y="6530313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smtClean="0">
                <a:solidFill>
                  <a:schemeClr val="accent1"/>
                </a:solidFill>
                <a:latin typeface="Calibri" panose="020F0502020204030204" pitchFamily="34" charset="0"/>
              </a:rPr>
              <a:t>Croatia Residential Sustainable Energy Financing Facility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88424" y="6530313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07755C5-07A2-455F-801C-E7BA74252FAA}" type="slidenum">
              <a:rPr lang="hr-HR" sz="1400" smtClean="0">
                <a:solidFill>
                  <a:schemeClr val="accent1"/>
                </a:solidFill>
                <a:latin typeface="Calibri" panose="020F0502020204030204" pitchFamily="34" charset="0"/>
              </a:rPr>
              <a:t>8</a:t>
            </a:fld>
            <a:endParaRPr lang="hr-HR" sz="1400" smtClean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84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655"/>
          <a:stretch/>
        </p:blipFill>
        <p:spPr>
          <a:xfrm>
            <a:off x="398719" y="117440"/>
            <a:ext cx="790949" cy="84338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605" y="2204864"/>
            <a:ext cx="8735670" cy="367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66890" y="1316488"/>
            <a:ext cx="8221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en-GB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Compare products or Eligibility Certificate issuing or Where can I buy this</a:t>
            </a:r>
            <a:endParaRPr lang="en-GB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388579" y="456745"/>
            <a:ext cx="5559685" cy="53975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0" i="0" kern="1200">
                <a:solidFill>
                  <a:schemeClr val="accent1"/>
                </a:solidFill>
                <a:latin typeface="Bodoni MT" panose="02070603080606020203" pitchFamily="18" charset="0"/>
                <a:ea typeface="ＭＳ Ｐゴシック" charset="0"/>
                <a:cs typeface="Bodoni MT" panose="02070603080606020203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b="1" smtClean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TECHNOLOGY SELECTOR</a:t>
            </a:r>
            <a:endParaRPr lang="en-GB" b="1"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2371" y="6530313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smtClean="0">
                <a:solidFill>
                  <a:schemeClr val="accent1"/>
                </a:solidFill>
                <a:latin typeface="Calibri" panose="020F0502020204030204" pitchFamily="34" charset="0"/>
              </a:rPr>
              <a:t>Croatia Residential Sustainable Energy Financing Facility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8424" y="6530313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07755C5-07A2-455F-801C-E7BA74252FAA}" type="slidenum">
              <a:rPr lang="hr-HR" sz="1400" smtClean="0">
                <a:solidFill>
                  <a:schemeClr val="accent1"/>
                </a:solidFill>
                <a:latin typeface="Calibri" panose="020F0502020204030204" pitchFamily="34" charset="0"/>
              </a:rPr>
              <a:t>9</a:t>
            </a:fld>
            <a:endParaRPr lang="hr-HR" sz="1400" smtClean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24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heme/theme1.xml><?xml version="1.0" encoding="utf-8"?>
<a:theme xmlns:a="http://schemas.openxmlformats.org/drawingml/2006/main" name="Title and section slides">
  <a:themeElements>
    <a:clrScheme name="EBRD colours">
      <a:dk1>
        <a:srgbClr val="58595B"/>
      </a:dk1>
      <a:lt1>
        <a:srgbClr val="FFFFFF"/>
      </a:lt1>
      <a:dk2>
        <a:srgbClr val="0079C1"/>
      </a:dk2>
      <a:lt2>
        <a:srgbClr val="7EA6D7"/>
      </a:lt2>
      <a:accent1>
        <a:srgbClr val="00539B"/>
      </a:accent1>
      <a:accent2>
        <a:srgbClr val="00AE9E"/>
      </a:accent2>
      <a:accent3>
        <a:srgbClr val="0079C1"/>
      </a:accent3>
      <a:accent4>
        <a:srgbClr val="7EA6D7"/>
      </a:accent4>
      <a:accent5>
        <a:srgbClr val="00747A"/>
      </a:accent5>
      <a:accent6>
        <a:srgbClr val="000000"/>
      </a:accent6>
      <a:hlink>
        <a:srgbClr val="00539B"/>
      </a:hlink>
      <a:folHlink>
        <a:srgbClr val="0079C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t"/>
      <a:lstStyle>
        <a:defPPr>
          <a:spcAft>
            <a:spcPts val="600"/>
          </a:spcAft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smtClean="0">
            <a:solidFill>
              <a:schemeClr val="bg1">
                <a:lumMod val="50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ppt1AE1.tmp</Template>
  <TotalTime>6768</TotalTime>
  <Words>938</Words>
  <Application>Microsoft Office PowerPoint</Application>
  <PresentationFormat>On-screen Show (4:3)</PresentationFormat>
  <Paragraphs>198</Paragraphs>
  <Slides>18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Title and section slides</vt:lpstr>
      <vt:lpstr>Office Theme</vt:lpstr>
      <vt:lpstr>Croatia Residential Sustainable Energy Financing Facility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Klimaproing d.o.o.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Financiranje projekata energetske učinkovitosti u stambenom sektoru</dc:title>
  <dc:creator>GTZ</dc:creator>
  <cp:lastModifiedBy>GTZ</cp:lastModifiedBy>
  <cp:revision>189</cp:revision>
  <dcterms:created xsi:type="dcterms:W3CDTF">2016-05-08T08:42:20Z</dcterms:created>
  <dcterms:modified xsi:type="dcterms:W3CDTF">2017-11-06T22:13:55Z</dcterms:modified>
</cp:coreProperties>
</file>