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notesMasterIdLst>
    <p:notesMasterId r:id="rId14"/>
  </p:notesMasterIdLst>
  <p:sldIdLst>
    <p:sldId id="386" r:id="rId3"/>
    <p:sldId id="401" r:id="rId4"/>
    <p:sldId id="402" r:id="rId5"/>
    <p:sldId id="398" r:id="rId6"/>
    <p:sldId id="399" r:id="rId7"/>
    <p:sldId id="400" r:id="rId8"/>
    <p:sldId id="403" r:id="rId9"/>
    <p:sldId id="393" r:id="rId10"/>
    <p:sldId id="396" r:id="rId11"/>
    <p:sldId id="404" r:id="rId12"/>
    <p:sldId id="391" r:id="rId13"/>
  </p:sldIdLst>
  <p:sldSz cx="9144000" cy="5143500" type="screen16x9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 Kožík" initials="R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FE4"/>
    <a:srgbClr val="A7D385"/>
    <a:srgbClr val="005EA9"/>
    <a:srgbClr val="BB0017"/>
    <a:srgbClr val="53565A"/>
    <a:srgbClr val="DC4405"/>
    <a:srgbClr val="0033A0"/>
    <a:srgbClr val="BCBFE4"/>
    <a:srgbClr val="A7A8AA"/>
    <a:srgbClr val="FF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692" autoAdjust="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Total</a:t>
            </a:r>
            <a:r>
              <a:rPr lang="en-US" baseline="0" dirty="0" smtClean="0"/>
              <a:t> Cost of Ownership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CAPEX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Gas Boilers + Chillers</c:v>
                </c:pt>
                <c:pt idx="1">
                  <c:v>Water Water Heat Pump System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8-4119-88E0-7489467992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OPEXs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Gas Boilers + Chillers</c:v>
                </c:pt>
                <c:pt idx="1">
                  <c:v>Water Water Heat Pump System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8-4119-88E0-748946799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6589544"/>
        <c:axId val="242895432"/>
      </c:barChart>
      <c:catAx>
        <c:axId val="43658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895432"/>
        <c:crosses val="autoZero"/>
        <c:auto val="1"/>
        <c:lblAlgn val="ctr"/>
        <c:lblOffset val="100"/>
        <c:noMultiLvlLbl val="0"/>
      </c:catAx>
      <c:valAx>
        <c:axId val="242895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589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263DD-2B35-469F-92E7-4B4A889388D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E6D019-DBD9-4B6A-9C73-771942B9ADFD}">
      <dgm:prSet phldrT="[Text]"/>
      <dgm:spPr/>
      <dgm:t>
        <a:bodyPr/>
        <a:lstStyle/>
        <a:p>
          <a:r>
            <a:rPr lang="en-US" dirty="0" smtClean="0"/>
            <a:t>Safe hydrogeological conditions</a:t>
          </a:r>
          <a:endParaRPr lang="en-US" dirty="0"/>
        </a:p>
      </dgm:t>
    </dgm:pt>
    <dgm:pt modelId="{CC1EE882-8DA7-4DE7-97E0-D93C81B43C0D}" type="parTrans" cxnId="{98006140-9687-4B73-AD0A-A23C867D7B4E}">
      <dgm:prSet/>
      <dgm:spPr/>
      <dgm:t>
        <a:bodyPr/>
        <a:lstStyle/>
        <a:p>
          <a:endParaRPr lang="en-US"/>
        </a:p>
      </dgm:t>
    </dgm:pt>
    <dgm:pt modelId="{23DD69CE-0915-4618-B845-88892C5305B1}" type="sibTrans" cxnId="{98006140-9687-4B73-AD0A-A23C867D7B4E}">
      <dgm:prSet/>
      <dgm:spPr/>
      <dgm:t>
        <a:bodyPr/>
        <a:lstStyle/>
        <a:p>
          <a:endParaRPr lang="en-US"/>
        </a:p>
      </dgm:t>
    </dgm:pt>
    <dgm:pt modelId="{25E78803-2217-4004-AB52-D1AFA835878F}">
      <dgm:prSet phldrT="[Text]"/>
      <dgm:spPr/>
      <dgm:t>
        <a:bodyPr/>
        <a:lstStyle/>
        <a:p>
          <a:r>
            <a:rPr lang="en-US" dirty="0" smtClean="0"/>
            <a:t>Enough Underground Water Capacity (l/s)</a:t>
          </a:r>
          <a:endParaRPr lang="en-US" dirty="0"/>
        </a:p>
      </dgm:t>
    </dgm:pt>
    <dgm:pt modelId="{55635E02-8CA3-488F-99CA-A1E4E9F6C6E7}" type="parTrans" cxnId="{5D187742-AFB9-474F-B10D-1287EDE1419C}">
      <dgm:prSet/>
      <dgm:spPr/>
      <dgm:t>
        <a:bodyPr/>
        <a:lstStyle/>
        <a:p>
          <a:endParaRPr lang="en-US"/>
        </a:p>
      </dgm:t>
    </dgm:pt>
    <dgm:pt modelId="{7697A9C4-60A2-459E-AE21-7EE46A41B76A}" type="sibTrans" cxnId="{5D187742-AFB9-474F-B10D-1287EDE1419C}">
      <dgm:prSet/>
      <dgm:spPr/>
      <dgm:t>
        <a:bodyPr/>
        <a:lstStyle/>
        <a:p>
          <a:endParaRPr lang="en-US"/>
        </a:p>
      </dgm:t>
    </dgm:pt>
    <dgm:pt modelId="{2215D572-FEEA-4DE5-A63D-2443113CC762}">
      <dgm:prSet phldrT="[Text]"/>
      <dgm:spPr/>
      <dgm:t>
        <a:bodyPr/>
        <a:lstStyle/>
        <a:p>
          <a:r>
            <a:rPr lang="en-US" dirty="0" smtClean="0"/>
            <a:t>Adequate positioning for wells maintenance</a:t>
          </a:r>
          <a:endParaRPr lang="en-US" dirty="0"/>
        </a:p>
      </dgm:t>
    </dgm:pt>
    <dgm:pt modelId="{15D0C8C5-5AB1-4708-92E0-8DDC9FE460A1}" type="parTrans" cxnId="{0EA13369-559A-41C3-9B50-B7161E9D86EA}">
      <dgm:prSet/>
      <dgm:spPr/>
      <dgm:t>
        <a:bodyPr/>
        <a:lstStyle/>
        <a:p>
          <a:endParaRPr lang="en-US"/>
        </a:p>
      </dgm:t>
    </dgm:pt>
    <dgm:pt modelId="{2D22B468-0135-4436-A0E3-6CB9136AD447}" type="sibTrans" cxnId="{0EA13369-559A-41C3-9B50-B7161E9D86EA}">
      <dgm:prSet/>
      <dgm:spPr/>
      <dgm:t>
        <a:bodyPr/>
        <a:lstStyle/>
        <a:p>
          <a:endParaRPr lang="en-US"/>
        </a:p>
      </dgm:t>
    </dgm:pt>
    <dgm:pt modelId="{0F54086F-72E1-4EA4-AC61-A6FF7037244F}" type="pres">
      <dgm:prSet presAssocID="{F1B263DD-2B35-469F-92E7-4B4A889388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67CD799-B321-402F-B028-83B70D427CD0}" type="pres">
      <dgm:prSet presAssocID="{F1B263DD-2B35-469F-92E7-4B4A889388DF}" presName="Name1" presStyleCnt="0"/>
      <dgm:spPr/>
    </dgm:pt>
    <dgm:pt modelId="{E7BF33E3-31DC-45B3-A9B7-AD457DFBBD97}" type="pres">
      <dgm:prSet presAssocID="{F1B263DD-2B35-469F-92E7-4B4A889388DF}" presName="cycle" presStyleCnt="0"/>
      <dgm:spPr/>
    </dgm:pt>
    <dgm:pt modelId="{0DE3DE10-A95A-40CA-940F-B6919316C6B6}" type="pres">
      <dgm:prSet presAssocID="{F1B263DD-2B35-469F-92E7-4B4A889388DF}" presName="srcNode" presStyleLbl="node1" presStyleIdx="0" presStyleCnt="3"/>
      <dgm:spPr/>
    </dgm:pt>
    <dgm:pt modelId="{18792533-ED3C-4162-A2F7-95797724B39E}" type="pres">
      <dgm:prSet presAssocID="{F1B263DD-2B35-469F-92E7-4B4A889388DF}" presName="conn" presStyleLbl="parChTrans1D2" presStyleIdx="0" presStyleCnt="1"/>
      <dgm:spPr/>
      <dgm:t>
        <a:bodyPr/>
        <a:lstStyle/>
        <a:p>
          <a:endParaRPr lang="en-US"/>
        </a:p>
      </dgm:t>
    </dgm:pt>
    <dgm:pt modelId="{B2A22813-6DD9-4300-ACF0-E964FBE08C58}" type="pres">
      <dgm:prSet presAssocID="{F1B263DD-2B35-469F-92E7-4B4A889388DF}" presName="extraNode" presStyleLbl="node1" presStyleIdx="0" presStyleCnt="3"/>
      <dgm:spPr/>
    </dgm:pt>
    <dgm:pt modelId="{2B527F6D-529F-4189-8D5C-71EF5AD3AE00}" type="pres">
      <dgm:prSet presAssocID="{F1B263DD-2B35-469F-92E7-4B4A889388DF}" presName="dstNode" presStyleLbl="node1" presStyleIdx="0" presStyleCnt="3"/>
      <dgm:spPr/>
    </dgm:pt>
    <dgm:pt modelId="{46146D55-5AE0-4E30-B0D5-2C035DC1D4C8}" type="pres">
      <dgm:prSet presAssocID="{8BE6D019-DBD9-4B6A-9C73-771942B9ADF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9E918-AE08-4831-80EA-87C1AFB87DE2}" type="pres">
      <dgm:prSet presAssocID="{8BE6D019-DBD9-4B6A-9C73-771942B9ADFD}" presName="accent_1" presStyleCnt="0"/>
      <dgm:spPr/>
    </dgm:pt>
    <dgm:pt modelId="{C3AEEB9F-FE27-43C5-A3D8-1B3C63579B6A}" type="pres">
      <dgm:prSet presAssocID="{8BE6D019-DBD9-4B6A-9C73-771942B9ADFD}" presName="accentRepeatNode" presStyleLbl="solidFgAcc1" presStyleIdx="0" presStyleCnt="3"/>
      <dgm:spPr/>
    </dgm:pt>
    <dgm:pt modelId="{6ABD6A13-3E59-4690-A0B7-709D555509A7}" type="pres">
      <dgm:prSet presAssocID="{25E78803-2217-4004-AB52-D1AFA835878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39B7E-F84B-476F-BFE8-FD7FBB17E61D}" type="pres">
      <dgm:prSet presAssocID="{25E78803-2217-4004-AB52-D1AFA835878F}" presName="accent_2" presStyleCnt="0"/>
      <dgm:spPr/>
    </dgm:pt>
    <dgm:pt modelId="{DC37C037-C460-4CE3-B363-246978FBF7A3}" type="pres">
      <dgm:prSet presAssocID="{25E78803-2217-4004-AB52-D1AFA835878F}" presName="accentRepeatNode" presStyleLbl="solidFgAcc1" presStyleIdx="1" presStyleCnt="3"/>
      <dgm:spPr/>
    </dgm:pt>
    <dgm:pt modelId="{01772061-4679-4EB5-BDB3-0D61693D37B0}" type="pres">
      <dgm:prSet presAssocID="{2215D572-FEEA-4DE5-A63D-2443113CC76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00185-242C-4D08-8A86-CA3E3CA47202}" type="pres">
      <dgm:prSet presAssocID="{2215D572-FEEA-4DE5-A63D-2443113CC762}" presName="accent_3" presStyleCnt="0"/>
      <dgm:spPr/>
    </dgm:pt>
    <dgm:pt modelId="{50800A19-C31D-4E7F-822C-567792479265}" type="pres">
      <dgm:prSet presAssocID="{2215D572-FEEA-4DE5-A63D-2443113CC762}" presName="accentRepeatNode" presStyleLbl="solidFgAcc1" presStyleIdx="2" presStyleCnt="3"/>
      <dgm:spPr/>
    </dgm:pt>
  </dgm:ptLst>
  <dgm:cxnLst>
    <dgm:cxn modelId="{0EA13369-559A-41C3-9B50-B7161E9D86EA}" srcId="{F1B263DD-2B35-469F-92E7-4B4A889388DF}" destId="{2215D572-FEEA-4DE5-A63D-2443113CC762}" srcOrd="2" destOrd="0" parTransId="{15D0C8C5-5AB1-4708-92E0-8DDC9FE460A1}" sibTransId="{2D22B468-0135-4436-A0E3-6CB9136AD447}"/>
    <dgm:cxn modelId="{38F6CB71-125E-4E10-B76D-754150CA248F}" type="presOf" srcId="{23DD69CE-0915-4618-B845-88892C5305B1}" destId="{18792533-ED3C-4162-A2F7-95797724B39E}" srcOrd="0" destOrd="0" presId="urn:microsoft.com/office/officeart/2008/layout/VerticalCurvedList"/>
    <dgm:cxn modelId="{03A408BB-8D4E-4DAE-89FF-04BBEAE02941}" type="presOf" srcId="{25E78803-2217-4004-AB52-D1AFA835878F}" destId="{6ABD6A13-3E59-4690-A0B7-709D555509A7}" srcOrd="0" destOrd="0" presId="urn:microsoft.com/office/officeart/2008/layout/VerticalCurvedList"/>
    <dgm:cxn modelId="{98006140-9687-4B73-AD0A-A23C867D7B4E}" srcId="{F1B263DD-2B35-469F-92E7-4B4A889388DF}" destId="{8BE6D019-DBD9-4B6A-9C73-771942B9ADFD}" srcOrd="0" destOrd="0" parTransId="{CC1EE882-8DA7-4DE7-97E0-D93C81B43C0D}" sibTransId="{23DD69CE-0915-4618-B845-88892C5305B1}"/>
    <dgm:cxn modelId="{B0253BF7-62E2-47BB-882D-A9D759B6FDD5}" type="presOf" srcId="{2215D572-FEEA-4DE5-A63D-2443113CC762}" destId="{01772061-4679-4EB5-BDB3-0D61693D37B0}" srcOrd="0" destOrd="0" presId="urn:microsoft.com/office/officeart/2008/layout/VerticalCurvedList"/>
    <dgm:cxn modelId="{B19C2D10-EC02-4806-BCE8-474B9CCB4575}" type="presOf" srcId="{F1B263DD-2B35-469F-92E7-4B4A889388DF}" destId="{0F54086F-72E1-4EA4-AC61-A6FF7037244F}" srcOrd="0" destOrd="0" presId="urn:microsoft.com/office/officeart/2008/layout/VerticalCurvedList"/>
    <dgm:cxn modelId="{F58E7D05-B3E8-42D1-AB17-E97E8873667D}" type="presOf" srcId="{8BE6D019-DBD9-4B6A-9C73-771942B9ADFD}" destId="{46146D55-5AE0-4E30-B0D5-2C035DC1D4C8}" srcOrd="0" destOrd="0" presId="urn:microsoft.com/office/officeart/2008/layout/VerticalCurvedList"/>
    <dgm:cxn modelId="{5D187742-AFB9-474F-B10D-1287EDE1419C}" srcId="{F1B263DD-2B35-469F-92E7-4B4A889388DF}" destId="{25E78803-2217-4004-AB52-D1AFA835878F}" srcOrd="1" destOrd="0" parTransId="{55635E02-8CA3-488F-99CA-A1E4E9F6C6E7}" sibTransId="{7697A9C4-60A2-459E-AE21-7EE46A41B76A}"/>
    <dgm:cxn modelId="{BD1FCAB7-A8A9-437C-AFB8-8BBC9DC287CC}" type="presParOf" srcId="{0F54086F-72E1-4EA4-AC61-A6FF7037244F}" destId="{E67CD799-B321-402F-B028-83B70D427CD0}" srcOrd="0" destOrd="0" presId="urn:microsoft.com/office/officeart/2008/layout/VerticalCurvedList"/>
    <dgm:cxn modelId="{60D286E0-D18E-4686-8E6C-B94AA5F90C94}" type="presParOf" srcId="{E67CD799-B321-402F-B028-83B70D427CD0}" destId="{E7BF33E3-31DC-45B3-A9B7-AD457DFBBD97}" srcOrd="0" destOrd="0" presId="urn:microsoft.com/office/officeart/2008/layout/VerticalCurvedList"/>
    <dgm:cxn modelId="{E5E25DD5-5947-40A4-A11F-7EC7E97D7EF6}" type="presParOf" srcId="{E7BF33E3-31DC-45B3-A9B7-AD457DFBBD97}" destId="{0DE3DE10-A95A-40CA-940F-B6919316C6B6}" srcOrd="0" destOrd="0" presId="urn:microsoft.com/office/officeart/2008/layout/VerticalCurvedList"/>
    <dgm:cxn modelId="{EB6BBA0F-E1DB-4D73-879F-83706AD71D48}" type="presParOf" srcId="{E7BF33E3-31DC-45B3-A9B7-AD457DFBBD97}" destId="{18792533-ED3C-4162-A2F7-95797724B39E}" srcOrd="1" destOrd="0" presId="urn:microsoft.com/office/officeart/2008/layout/VerticalCurvedList"/>
    <dgm:cxn modelId="{01AC6B3C-8F17-4D63-9CE5-3BF18C9D7C98}" type="presParOf" srcId="{E7BF33E3-31DC-45B3-A9B7-AD457DFBBD97}" destId="{B2A22813-6DD9-4300-ACF0-E964FBE08C58}" srcOrd="2" destOrd="0" presId="urn:microsoft.com/office/officeart/2008/layout/VerticalCurvedList"/>
    <dgm:cxn modelId="{690418B7-7D0A-4969-B0F2-1821DE058B98}" type="presParOf" srcId="{E7BF33E3-31DC-45B3-A9B7-AD457DFBBD97}" destId="{2B527F6D-529F-4189-8D5C-71EF5AD3AE00}" srcOrd="3" destOrd="0" presId="urn:microsoft.com/office/officeart/2008/layout/VerticalCurvedList"/>
    <dgm:cxn modelId="{330AF981-4C97-4E22-A823-D3F597AB1CBE}" type="presParOf" srcId="{E67CD799-B321-402F-B028-83B70D427CD0}" destId="{46146D55-5AE0-4E30-B0D5-2C035DC1D4C8}" srcOrd="1" destOrd="0" presId="urn:microsoft.com/office/officeart/2008/layout/VerticalCurvedList"/>
    <dgm:cxn modelId="{DFAC554A-4074-464C-9700-358BE6BE4508}" type="presParOf" srcId="{E67CD799-B321-402F-B028-83B70D427CD0}" destId="{F8C9E918-AE08-4831-80EA-87C1AFB87DE2}" srcOrd="2" destOrd="0" presId="urn:microsoft.com/office/officeart/2008/layout/VerticalCurvedList"/>
    <dgm:cxn modelId="{6EA0831A-6FF7-45B8-9022-B99F589D9690}" type="presParOf" srcId="{F8C9E918-AE08-4831-80EA-87C1AFB87DE2}" destId="{C3AEEB9F-FE27-43C5-A3D8-1B3C63579B6A}" srcOrd="0" destOrd="0" presId="urn:microsoft.com/office/officeart/2008/layout/VerticalCurvedList"/>
    <dgm:cxn modelId="{DCCA60B0-DF3E-44CB-AAEC-6317C38EAFEC}" type="presParOf" srcId="{E67CD799-B321-402F-B028-83B70D427CD0}" destId="{6ABD6A13-3E59-4690-A0B7-709D555509A7}" srcOrd="3" destOrd="0" presId="urn:microsoft.com/office/officeart/2008/layout/VerticalCurvedList"/>
    <dgm:cxn modelId="{E7C9550D-53B5-46DE-83EE-21D63599C655}" type="presParOf" srcId="{E67CD799-B321-402F-B028-83B70D427CD0}" destId="{1B839B7E-F84B-476F-BFE8-FD7FBB17E61D}" srcOrd="4" destOrd="0" presId="urn:microsoft.com/office/officeart/2008/layout/VerticalCurvedList"/>
    <dgm:cxn modelId="{81C82DAE-6E3B-4216-AA41-FAEDF4DBE569}" type="presParOf" srcId="{1B839B7E-F84B-476F-BFE8-FD7FBB17E61D}" destId="{DC37C037-C460-4CE3-B363-246978FBF7A3}" srcOrd="0" destOrd="0" presId="urn:microsoft.com/office/officeart/2008/layout/VerticalCurvedList"/>
    <dgm:cxn modelId="{97DB6971-C61E-490B-97DA-D4CAF3B632C4}" type="presParOf" srcId="{E67CD799-B321-402F-B028-83B70D427CD0}" destId="{01772061-4679-4EB5-BDB3-0D61693D37B0}" srcOrd="5" destOrd="0" presId="urn:microsoft.com/office/officeart/2008/layout/VerticalCurvedList"/>
    <dgm:cxn modelId="{3D61F96C-A924-4193-A4BE-52D40DAEA0E6}" type="presParOf" srcId="{E67CD799-B321-402F-B028-83B70D427CD0}" destId="{53B00185-242C-4D08-8A86-CA3E3CA47202}" srcOrd="6" destOrd="0" presId="urn:microsoft.com/office/officeart/2008/layout/VerticalCurvedList"/>
    <dgm:cxn modelId="{BB0348C5-A69C-47CA-8B12-2CC0FDFDABEF}" type="presParOf" srcId="{53B00185-242C-4D08-8A86-CA3E3CA47202}" destId="{50800A19-C31D-4E7F-822C-5677924792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B263DD-2B35-469F-92E7-4B4A889388D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E6D019-DBD9-4B6A-9C73-771942B9ADF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Suitable for bigger building complexes</a:t>
          </a:r>
          <a:endParaRPr lang="en-US" dirty="0"/>
        </a:p>
      </dgm:t>
    </dgm:pt>
    <dgm:pt modelId="{CC1EE882-8DA7-4DE7-97E0-D93C81B43C0D}" type="parTrans" cxnId="{98006140-9687-4B73-AD0A-A23C867D7B4E}">
      <dgm:prSet/>
      <dgm:spPr/>
      <dgm:t>
        <a:bodyPr/>
        <a:lstStyle/>
        <a:p>
          <a:endParaRPr lang="en-US"/>
        </a:p>
      </dgm:t>
    </dgm:pt>
    <dgm:pt modelId="{23DD69CE-0915-4618-B845-88892C5305B1}" type="sibTrans" cxnId="{98006140-9687-4B73-AD0A-A23C867D7B4E}">
      <dgm:prSet/>
      <dgm:spPr/>
      <dgm:t>
        <a:bodyPr/>
        <a:lstStyle/>
        <a:p>
          <a:endParaRPr lang="en-US"/>
        </a:p>
      </dgm:t>
    </dgm:pt>
    <dgm:pt modelId="{25E78803-2217-4004-AB52-D1AFA835878F}">
      <dgm:prSet phldrT="[Text]"/>
      <dgm:spPr>
        <a:solidFill>
          <a:srgbClr val="A7D385"/>
        </a:solidFill>
      </dgm:spPr>
      <dgm:t>
        <a:bodyPr/>
        <a:lstStyle/>
        <a:p>
          <a:r>
            <a:rPr lang="en-US" dirty="0" smtClean="0"/>
            <a:t>Supply of both Heating and Cooling</a:t>
          </a:r>
          <a:endParaRPr lang="en-US" dirty="0"/>
        </a:p>
      </dgm:t>
    </dgm:pt>
    <dgm:pt modelId="{55635E02-8CA3-488F-99CA-A1E4E9F6C6E7}" type="parTrans" cxnId="{5D187742-AFB9-474F-B10D-1287EDE1419C}">
      <dgm:prSet/>
      <dgm:spPr/>
      <dgm:t>
        <a:bodyPr/>
        <a:lstStyle/>
        <a:p>
          <a:endParaRPr lang="en-US"/>
        </a:p>
      </dgm:t>
    </dgm:pt>
    <dgm:pt modelId="{7697A9C4-60A2-459E-AE21-7EE46A41B76A}" type="sibTrans" cxnId="{5D187742-AFB9-474F-B10D-1287EDE1419C}">
      <dgm:prSet/>
      <dgm:spPr/>
      <dgm:t>
        <a:bodyPr/>
        <a:lstStyle/>
        <a:p>
          <a:endParaRPr lang="en-US"/>
        </a:p>
      </dgm:t>
    </dgm:pt>
    <dgm:pt modelId="{2215D572-FEEA-4DE5-A63D-2443113CC76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Coexistence of Residential and Administrative spaces</a:t>
          </a:r>
          <a:endParaRPr lang="en-US" dirty="0"/>
        </a:p>
      </dgm:t>
    </dgm:pt>
    <dgm:pt modelId="{15D0C8C5-5AB1-4708-92E0-8DDC9FE460A1}" type="parTrans" cxnId="{0EA13369-559A-41C3-9B50-B7161E9D86EA}">
      <dgm:prSet/>
      <dgm:spPr/>
      <dgm:t>
        <a:bodyPr/>
        <a:lstStyle/>
        <a:p>
          <a:endParaRPr lang="en-US"/>
        </a:p>
      </dgm:t>
    </dgm:pt>
    <dgm:pt modelId="{2D22B468-0135-4436-A0E3-6CB9136AD447}" type="sibTrans" cxnId="{0EA13369-559A-41C3-9B50-B7161E9D86EA}">
      <dgm:prSet/>
      <dgm:spPr/>
      <dgm:t>
        <a:bodyPr/>
        <a:lstStyle/>
        <a:p>
          <a:endParaRPr lang="en-US"/>
        </a:p>
      </dgm:t>
    </dgm:pt>
    <dgm:pt modelId="{0F54086F-72E1-4EA4-AC61-A6FF7037244F}" type="pres">
      <dgm:prSet presAssocID="{F1B263DD-2B35-469F-92E7-4B4A889388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67CD799-B321-402F-B028-83B70D427CD0}" type="pres">
      <dgm:prSet presAssocID="{F1B263DD-2B35-469F-92E7-4B4A889388DF}" presName="Name1" presStyleCnt="0"/>
      <dgm:spPr/>
    </dgm:pt>
    <dgm:pt modelId="{E7BF33E3-31DC-45B3-A9B7-AD457DFBBD97}" type="pres">
      <dgm:prSet presAssocID="{F1B263DD-2B35-469F-92E7-4B4A889388DF}" presName="cycle" presStyleCnt="0"/>
      <dgm:spPr/>
    </dgm:pt>
    <dgm:pt modelId="{0DE3DE10-A95A-40CA-940F-B6919316C6B6}" type="pres">
      <dgm:prSet presAssocID="{F1B263DD-2B35-469F-92E7-4B4A889388DF}" presName="srcNode" presStyleLbl="node1" presStyleIdx="0" presStyleCnt="3"/>
      <dgm:spPr/>
    </dgm:pt>
    <dgm:pt modelId="{18792533-ED3C-4162-A2F7-95797724B39E}" type="pres">
      <dgm:prSet presAssocID="{F1B263DD-2B35-469F-92E7-4B4A889388DF}" presName="conn" presStyleLbl="parChTrans1D2" presStyleIdx="0" presStyleCnt="1"/>
      <dgm:spPr/>
      <dgm:t>
        <a:bodyPr/>
        <a:lstStyle/>
        <a:p>
          <a:endParaRPr lang="en-US"/>
        </a:p>
      </dgm:t>
    </dgm:pt>
    <dgm:pt modelId="{B2A22813-6DD9-4300-ACF0-E964FBE08C58}" type="pres">
      <dgm:prSet presAssocID="{F1B263DD-2B35-469F-92E7-4B4A889388DF}" presName="extraNode" presStyleLbl="node1" presStyleIdx="0" presStyleCnt="3"/>
      <dgm:spPr/>
    </dgm:pt>
    <dgm:pt modelId="{2B527F6D-529F-4189-8D5C-71EF5AD3AE00}" type="pres">
      <dgm:prSet presAssocID="{F1B263DD-2B35-469F-92E7-4B4A889388DF}" presName="dstNode" presStyleLbl="node1" presStyleIdx="0" presStyleCnt="3"/>
      <dgm:spPr/>
    </dgm:pt>
    <dgm:pt modelId="{46146D55-5AE0-4E30-B0D5-2C035DC1D4C8}" type="pres">
      <dgm:prSet presAssocID="{8BE6D019-DBD9-4B6A-9C73-771942B9ADF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9E918-AE08-4831-80EA-87C1AFB87DE2}" type="pres">
      <dgm:prSet presAssocID="{8BE6D019-DBD9-4B6A-9C73-771942B9ADFD}" presName="accent_1" presStyleCnt="0"/>
      <dgm:spPr/>
    </dgm:pt>
    <dgm:pt modelId="{C3AEEB9F-FE27-43C5-A3D8-1B3C63579B6A}" type="pres">
      <dgm:prSet presAssocID="{8BE6D019-DBD9-4B6A-9C73-771942B9ADFD}" presName="accentRepeatNode" presStyleLbl="solidFgAcc1" presStyleIdx="0" presStyleCnt="3"/>
      <dgm:spPr/>
    </dgm:pt>
    <dgm:pt modelId="{6ABD6A13-3E59-4690-A0B7-709D555509A7}" type="pres">
      <dgm:prSet presAssocID="{25E78803-2217-4004-AB52-D1AFA835878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39B7E-F84B-476F-BFE8-FD7FBB17E61D}" type="pres">
      <dgm:prSet presAssocID="{25E78803-2217-4004-AB52-D1AFA835878F}" presName="accent_2" presStyleCnt="0"/>
      <dgm:spPr/>
    </dgm:pt>
    <dgm:pt modelId="{DC37C037-C460-4CE3-B363-246978FBF7A3}" type="pres">
      <dgm:prSet presAssocID="{25E78803-2217-4004-AB52-D1AFA835878F}" presName="accentRepeatNode" presStyleLbl="solidFgAcc1" presStyleIdx="1" presStyleCnt="3"/>
      <dgm:spPr/>
    </dgm:pt>
    <dgm:pt modelId="{01772061-4679-4EB5-BDB3-0D61693D37B0}" type="pres">
      <dgm:prSet presAssocID="{2215D572-FEEA-4DE5-A63D-2443113CC76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00185-242C-4D08-8A86-CA3E3CA47202}" type="pres">
      <dgm:prSet presAssocID="{2215D572-FEEA-4DE5-A63D-2443113CC762}" presName="accent_3" presStyleCnt="0"/>
      <dgm:spPr/>
    </dgm:pt>
    <dgm:pt modelId="{50800A19-C31D-4E7F-822C-567792479265}" type="pres">
      <dgm:prSet presAssocID="{2215D572-FEEA-4DE5-A63D-2443113CC762}" presName="accentRepeatNode" presStyleLbl="solidFgAcc1" presStyleIdx="2" presStyleCnt="3"/>
      <dgm:spPr/>
    </dgm:pt>
  </dgm:ptLst>
  <dgm:cxnLst>
    <dgm:cxn modelId="{0EA13369-559A-41C3-9B50-B7161E9D86EA}" srcId="{F1B263DD-2B35-469F-92E7-4B4A889388DF}" destId="{2215D572-FEEA-4DE5-A63D-2443113CC762}" srcOrd="2" destOrd="0" parTransId="{15D0C8C5-5AB1-4708-92E0-8DDC9FE460A1}" sibTransId="{2D22B468-0135-4436-A0E3-6CB9136AD447}"/>
    <dgm:cxn modelId="{38F6CB71-125E-4E10-B76D-754150CA248F}" type="presOf" srcId="{23DD69CE-0915-4618-B845-88892C5305B1}" destId="{18792533-ED3C-4162-A2F7-95797724B39E}" srcOrd="0" destOrd="0" presId="urn:microsoft.com/office/officeart/2008/layout/VerticalCurvedList"/>
    <dgm:cxn modelId="{03A408BB-8D4E-4DAE-89FF-04BBEAE02941}" type="presOf" srcId="{25E78803-2217-4004-AB52-D1AFA835878F}" destId="{6ABD6A13-3E59-4690-A0B7-709D555509A7}" srcOrd="0" destOrd="0" presId="urn:microsoft.com/office/officeart/2008/layout/VerticalCurvedList"/>
    <dgm:cxn modelId="{98006140-9687-4B73-AD0A-A23C867D7B4E}" srcId="{F1B263DD-2B35-469F-92E7-4B4A889388DF}" destId="{8BE6D019-DBD9-4B6A-9C73-771942B9ADFD}" srcOrd="0" destOrd="0" parTransId="{CC1EE882-8DA7-4DE7-97E0-D93C81B43C0D}" sibTransId="{23DD69CE-0915-4618-B845-88892C5305B1}"/>
    <dgm:cxn modelId="{B0253BF7-62E2-47BB-882D-A9D759B6FDD5}" type="presOf" srcId="{2215D572-FEEA-4DE5-A63D-2443113CC762}" destId="{01772061-4679-4EB5-BDB3-0D61693D37B0}" srcOrd="0" destOrd="0" presId="urn:microsoft.com/office/officeart/2008/layout/VerticalCurvedList"/>
    <dgm:cxn modelId="{B19C2D10-EC02-4806-BCE8-474B9CCB4575}" type="presOf" srcId="{F1B263DD-2B35-469F-92E7-4B4A889388DF}" destId="{0F54086F-72E1-4EA4-AC61-A6FF7037244F}" srcOrd="0" destOrd="0" presId="urn:microsoft.com/office/officeart/2008/layout/VerticalCurvedList"/>
    <dgm:cxn modelId="{F58E7D05-B3E8-42D1-AB17-E97E8873667D}" type="presOf" srcId="{8BE6D019-DBD9-4B6A-9C73-771942B9ADFD}" destId="{46146D55-5AE0-4E30-B0D5-2C035DC1D4C8}" srcOrd="0" destOrd="0" presId="urn:microsoft.com/office/officeart/2008/layout/VerticalCurvedList"/>
    <dgm:cxn modelId="{5D187742-AFB9-474F-B10D-1287EDE1419C}" srcId="{F1B263DD-2B35-469F-92E7-4B4A889388DF}" destId="{25E78803-2217-4004-AB52-D1AFA835878F}" srcOrd="1" destOrd="0" parTransId="{55635E02-8CA3-488F-99CA-A1E4E9F6C6E7}" sibTransId="{7697A9C4-60A2-459E-AE21-7EE46A41B76A}"/>
    <dgm:cxn modelId="{BD1FCAB7-A8A9-437C-AFB8-8BBC9DC287CC}" type="presParOf" srcId="{0F54086F-72E1-4EA4-AC61-A6FF7037244F}" destId="{E67CD799-B321-402F-B028-83B70D427CD0}" srcOrd="0" destOrd="0" presId="urn:microsoft.com/office/officeart/2008/layout/VerticalCurvedList"/>
    <dgm:cxn modelId="{60D286E0-D18E-4686-8E6C-B94AA5F90C94}" type="presParOf" srcId="{E67CD799-B321-402F-B028-83B70D427CD0}" destId="{E7BF33E3-31DC-45B3-A9B7-AD457DFBBD97}" srcOrd="0" destOrd="0" presId="urn:microsoft.com/office/officeart/2008/layout/VerticalCurvedList"/>
    <dgm:cxn modelId="{E5E25DD5-5947-40A4-A11F-7EC7E97D7EF6}" type="presParOf" srcId="{E7BF33E3-31DC-45B3-A9B7-AD457DFBBD97}" destId="{0DE3DE10-A95A-40CA-940F-B6919316C6B6}" srcOrd="0" destOrd="0" presId="urn:microsoft.com/office/officeart/2008/layout/VerticalCurvedList"/>
    <dgm:cxn modelId="{EB6BBA0F-E1DB-4D73-879F-83706AD71D48}" type="presParOf" srcId="{E7BF33E3-31DC-45B3-A9B7-AD457DFBBD97}" destId="{18792533-ED3C-4162-A2F7-95797724B39E}" srcOrd="1" destOrd="0" presId="urn:microsoft.com/office/officeart/2008/layout/VerticalCurvedList"/>
    <dgm:cxn modelId="{01AC6B3C-8F17-4D63-9CE5-3BF18C9D7C98}" type="presParOf" srcId="{E7BF33E3-31DC-45B3-A9B7-AD457DFBBD97}" destId="{B2A22813-6DD9-4300-ACF0-E964FBE08C58}" srcOrd="2" destOrd="0" presId="urn:microsoft.com/office/officeart/2008/layout/VerticalCurvedList"/>
    <dgm:cxn modelId="{690418B7-7D0A-4969-B0F2-1821DE058B98}" type="presParOf" srcId="{E7BF33E3-31DC-45B3-A9B7-AD457DFBBD97}" destId="{2B527F6D-529F-4189-8D5C-71EF5AD3AE00}" srcOrd="3" destOrd="0" presId="urn:microsoft.com/office/officeart/2008/layout/VerticalCurvedList"/>
    <dgm:cxn modelId="{330AF981-4C97-4E22-A823-D3F597AB1CBE}" type="presParOf" srcId="{E67CD799-B321-402F-B028-83B70D427CD0}" destId="{46146D55-5AE0-4E30-B0D5-2C035DC1D4C8}" srcOrd="1" destOrd="0" presId="urn:microsoft.com/office/officeart/2008/layout/VerticalCurvedList"/>
    <dgm:cxn modelId="{DFAC554A-4074-464C-9700-358BE6BE4508}" type="presParOf" srcId="{E67CD799-B321-402F-B028-83B70D427CD0}" destId="{F8C9E918-AE08-4831-80EA-87C1AFB87DE2}" srcOrd="2" destOrd="0" presId="urn:microsoft.com/office/officeart/2008/layout/VerticalCurvedList"/>
    <dgm:cxn modelId="{6EA0831A-6FF7-45B8-9022-B99F589D9690}" type="presParOf" srcId="{F8C9E918-AE08-4831-80EA-87C1AFB87DE2}" destId="{C3AEEB9F-FE27-43C5-A3D8-1B3C63579B6A}" srcOrd="0" destOrd="0" presId="urn:microsoft.com/office/officeart/2008/layout/VerticalCurvedList"/>
    <dgm:cxn modelId="{DCCA60B0-DF3E-44CB-AAEC-6317C38EAFEC}" type="presParOf" srcId="{E67CD799-B321-402F-B028-83B70D427CD0}" destId="{6ABD6A13-3E59-4690-A0B7-709D555509A7}" srcOrd="3" destOrd="0" presId="urn:microsoft.com/office/officeart/2008/layout/VerticalCurvedList"/>
    <dgm:cxn modelId="{E7C9550D-53B5-46DE-83EE-21D63599C655}" type="presParOf" srcId="{E67CD799-B321-402F-B028-83B70D427CD0}" destId="{1B839B7E-F84B-476F-BFE8-FD7FBB17E61D}" srcOrd="4" destOrd="0" presId="urn:microsoft.com/office/officeart/2008/layout/VerticalCurvedList"/>
    <dgm:cxn modelId="{81C82DAE-6E3B-4216-AA41-FAEDF4DBE569}" type="presParOf" srcId="{1B839B7E-F84B-476F-BFE8-FD7FBB17E61D}" destId="{DC37C037-C460-4CE3-B363-246978FBF7A3}" srcOrd="0" destOrd="0" presId="urn:microsoft.com/office/officeart/2008/layout/VerticalCurvedList"/>
    <dgm:cxn modelId="{97DB6971-C61E-490B-97DA-D4CAF3B632C4}" type="presParOf" srcId="{E67CD799-B321-402F-B028-83B70D427CD0}" destId="{01772061-4679-4EB5-BDB3-0D61693D37B0}" srcOrd="5" destOrd="0" presId="urn:microsoft.com/office/officeart/2008/layout/VerticalCurvedList"/>
    <dgm:cxn modelId="{3D61F96C-A924-4193-A4BE-52D40DAEA0E6}" type="presParOf" srcId="{E67CD799-B321-402F-B028-83B70D427CD0}" destId="{53B00185-242C-4D08-8A86-CA3E3CA47202}" srcOrd="6" destOrd="0" presId="urn:microsoft.com/office/officeart/2008/layout/VerticalCurvedList"/>
    <dgm:cxn modelId="{BB0348C5-A69C-47CA-8B12-2CC0FDFDABEF}" type="presParOf" srcId="{53B00185-242C-4D08-8A86-CA3E3CA47202}" destId="{50800A19-C31D-4E7F-822C-5677924792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3E32A-A441-483C-91D2-8C5966675D7A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9920ED-729C-441D-8A1F-90A9C86B601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Savings</a:t>
          </a:r>
          <a:endParaRPr lang="en-US" dirty="0"/>
        </a:p>
      </dgm:t>
    </dgm:pt>
    <dgm:pt modelId="{9226E0A6-4D09-4661-9D25-F96D361E06BA}" type="parTrans" cxnId="{A9846E3D-CD80-40A5-AADA-5389446A3ADD}">
      <dgm:prSet/>
      <dgm:spPr/>
      <dgm:t>
        <a:bodyPr/>
        <a:lstStyle/>
        <a:p>
          <a:endParaRPr lang="en-US"/>
        </a:p>
      </dgm:t>
    </dgm:pt>
    <dgm:pt modelId="{F207F386-BCDC-4988-A6B4-12FFE202B69A}" type="sibTrans" cxnId="{A9846E3D-CD80-40A5-AADA-5389446A3ADD}">
      <dgm:prSet/>
      <dgm:spPr/>
      <dgm:t>
        <a:bodyPr/>
        <a:lstStyle/>
        <a:p>
          <a:endParaRPr lang="en-US"/>
        </a:p>
      </dgm:t>
    </dgm:pt>
    <dgm:pt modelId="{4DB06397-AC05-4168-A5C6-73E10317D271}">
      <dgm:prSet phldrT="[Text]" custT="1"/>
      <dgm:spPr>
        <a:solidFill>
          <a:srgbClr val="76BFE4"/>
        </a:solidFill>
      </dgm:spPr>
      <dgm:t>
        <a:bodyPr/>
        <a:lstStyle/>
        <a:p>
          <a:r>
            <a:rPr lang="en-US" sz="1300" dirty="0" smtClean="0"/>
            <a:t>No need for Chillers on the roof</a:t>
          </a:r>
          <a:endParaRPr lang="en-US" sz="1300" dirty="0"/>
        </a:p>
      </dgm:t>
    </dgm:pt>
    <dgm:pt modelId="{E43EA78A-E390-40CA-B70F-27C2D4142822}" type="parTrans" cxnId="{C8FC8580-98DF-4AF7-86D4-B778CF86A707}">
      <dgm:prSet/>
      <dgm:spPr/>
      <dgm:t>
        <a:bodyPr/>
        <a:lstStyle/>
        <a:p>
          <a:endParaRPr lang="en-US"/>
        </a:p>
      </dgm:t>
    </dgm:pt>
    <dgm:pt modelId="{F6F4691F-2F2B-401C-BA58-F4D2644110CA}" type="sibTrans" cxnId="{C8FC8580-98DF-4AF7-86D4-B778CF86A707}">
      <dgm:prSet/>
      <dgm:spPr/>
      <dgm:t>
        <a:bodyPr/>
        <a:lstStyle/>
        <a:p>
          <a:endParaRPr lang="en-US"/>
        </a:p>
      </dgm:t>
    </dgm:pt>
    <dgm:pt modelId="{71223979-9403-48BE-9D78-632AF4456949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200" dirty="0" smtClean="0"/>
            <a:t>High Coefficient of Performance </a:t>
          </a:r>
        </a:p>
        <a:p>
          <a:r>
            <a:rPr lang="en-US" sz="1200" dirty="0" smtClean="0"/>
            <a:t>(COP)</a:t>
          </a:r>
          <a:endParaRPr lang="en-US" sz="1200" dirty="0"/>
        </a:p>
      </dgm:t>
    </dgm:pt>
    <dgm:pt modelId="{CC546ECE-96B3-4CC7-AC62-1CC12FCA9F6F}" type="parTrans" cxnId="{B96A01A1-F7CB-49E3-A5F2-FAF0640C42B7}">
      <dgm:prSet/>
      <dgm:spPr/>
      <dgm:t>
        <a:bodyPr/>
        <a:lstStyle/>
        <a:p>
          <a:endParaRPr lang="en-US"/>
        </a:p>
      </dgm:t>
    </dgm:pt>
    <dgm:pt modelId="{CE5BE8F0-8158-49AE-8E22-0BFE3F72CD34}" type="sibTrans" cxnId="{B96A01A1-F7CB-49E3-A5F2-FAF0640C42B7}">
      <dgm:prSet/>
      <dgm:spPr/>
      <dgm:t>
        <a:bodyPr/>
        <a:lstStyle/>
        <a:p>
          <a:endParaRPr lang="en-US"/>
        </a:p>
      </dgm:t>
    </dgm:pt>
    <dgm:pt modelId="{CFE34596-08CD-4F73-A8DA-5F8F4A15342B}">
      <dgm:prSet phldrT="[Text]" custT="1"/>
      <dgm:spPr>
        <a:solidFill>
          <a:srgbClr val="A7D385"/>
        </a:solidFill>
      </dgm:spPr>
      <dgm:t>
        <a:bodyPr/>
        <a:lstStyle/>
        <a:p>
          <a:r>
            <a:rPr lang="en-US" sz="1300" dirty="0" smtClean="0"/>
            <a:t>One Technology for 2 commodities</a:t>
          </a:r>
          <a:endParaRPr lang="en-US" sz="1300" dirty="0"/>
        </a:p>
      </dgm:t>
    </dgm:pt>
    <dgm:pt modelId="{C974C23F-E463-4593-B79E-0AD865DED692}" type="parTrans" cxnId="{749C4E71-5B4E-4356-90EF-8EC86D4A7355}">
      <dgm:prSet/>
      <dgm:spPr/>
      <dgm:t>
        <a:bodyPr/>
        <a:lstStyle/>
        <a:p>
          <a:endParaRPr lang="en-US"/>
        </a:p>
      </dgm:t>
    </dgm:pt>
    <dgm:pt modelId="{12F46CA6-77D7-48C6-A7BD-E2C99AA1751D}" type="sibTrans" cxnId="{749C4E71-5B4E-4356-90EF-8EC86D4A7355}">
      <dgm:prSet/>
      <dgm:spPr/>
      <dgm:t>
        <a:bodyPr/>
        <a:lstStyle/>
        <a:p>
          <a:endParaRPr lang="en-US"/>
        </a:p>
      </dgm:t>
    </dgm:pt>
    <dgm:pt modelId="{C052A225-4E18-4238-B561-1B7B1EFFA684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300" dirty="0" smtClean="0"/>
            <a:t>High Energy Efficiency Ratio (EER)</a:t>
          </a:r>
          <a:endParaRPr lang="en-US" sz="1300" dirty="0"/>
        </a:p>
      </dgm:t>
    </dgm:pt>
    <dgm:pt modelId="{1ACB41A3-B828-4D35-83A9-F6F99AD8F577}" type="parTrans" cxnId="{C4914B88-1319-451B-9573-547A9028295F}">
      <dgm:prSet/>
      <dgm:spPr/>
      <dgm:t>
        <a:bodyPr/>
        <a:lstStyle/>
        <a:p>
          <a:endParaRPr lang="en-US"/>
        </a:p>
      </dgm:t>
    </dgm:pt>
    <dgm:pt modelId="{84008F10-570D-4BB9-9EE3-1F5664CBE17C}" type="sibTrans" cxnId="{C4914B88-1319-451B-9573-547A9028295F}">
      <dgm:prSet/>
      <dgm:spPr/>
      <dgm:t>
        <a:bodyPr/>
        <a:lstStyle/>
        <a:p>
          <a:endParaRPr lang="en-US"/>
        </a:p>
      </dgm:t>
    </dgm:pt>
    <dgm:pt modelId="{F9B525B2-B0B0-42AD-9699-F13A1C38869E}" type="pres">
      <dgm:prSet presAssocID="{3EB3E32A-A441-483C-91D2-8C5966675D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89E27-2365-4F86-BD4B-D512D7D54AC7}" type="pres">
      <dgm:prSet presAssocID="{199920ED-729C-441D-8A1F-90A9C86B6014}" presName="centerShape" presStyleLbl="node0" presStyleIdx="0" presStyleCnt="1"/>
      <dgm:spPr/>
      <dgm:t>
        <a:bodyPr/>
        <a:lstStyle/>
        <a:p>
          <a:endParaRPr lang="en-US"/>
        </a:p>
      </dgm:t>
    </dgm:pt>
    <dgm:pt modelId="{6368A25D-F8FE-4B93-A0C3-DAC4472CFA95}" type="pres">
      <dgm:prSet presAssocID="{4DB06397-AC05-4168-A5C6-73E10317D271}" presName="node" presStyleLbl="node1" presStyleIdx="0" presStyleCnt="4" custScaleX="134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4691F-D80B-4391-BABF-B5EAAC32C874}" type="pres">
      <dgm:prSet presAssocID="{4DB06397-AC05-4168-A5C6-73E10317D271}" presName="dummy" presStyleCnt="0"/>
      <dgm:spPr/>
    </dgm:pt>
    <dgm:pt modelId="{B25C0CF3-B697-4ED2-8457-7DD3EE30C84F}" type="pres">
      <dgm:prSet presAssocID="{F6F4691F-2F2B-401C-BA58-F4D2644110C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D02D743-3C24-4EC6-A58D-2EFDD0A45D4B}" type="pres">
      <dgm:prSet presAssocID="{71223979-9403-48BE-9D78-632AF4456949}" presName="node" presStyleLbl="node1" presStyleIdx="1" presStyleCnt="4" custScaleX="130017" custScaleY="114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E570A-0BE6-42C6-8C18-C7F6554B6FD7}" type="pres">
      <dgm:prSet presAssocID="{71223979-9403-48BE-9D78-632AF4456949}" presName="dummy" presStyleCnt="0"/>
      <dgm:spPr/>
    </dgm:pt>
    <dgm:pt modelId="{F14059C1-B890-4DCC-9723-36D530636780}" type="pres">
      <dgm:prSet presAssocID="{CE5BE8F0-8158-49AE-8E22-0BFE3F72CD3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AB7604E-F6A9-46F6-B35A-91B7AD44C466}" type="pres">
      <dgm:prSet presAssocID="{CFE34596-08CD-4F73-A8DA-5F8F4A15342B}" presName="node" presStyleLbl="node1" presStyleIdx="2" presStyleCnt="4" custScaleX="148625" custScaleY="116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E81EA-E0A7-4A5F-82D3-9072E204436F}" type="pres">
      <dgm:prSet presAssocID="{CFE34596-08CD-4F73-A8DA-5F8F4A15342B}" presName="dummy" presStyleCnt="0"/>
      <dgm:spPr/>
    </dgm:pt>
    <dgm:pt modelId="{C8D45425-7625-4469-9AC0-CAA09E14B2FB}" type="pres">
      <dgm:prSet presAssocID="{12F46CA6-77D7-48C6-A7BD-E2C99AA1751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0D08B2F-7FBC-4E68-82BA-5448959DE2BB}" type="pres">
      <dgm:prSet presAssocID="{C052A225-4E18-4238-B561-1B7B1EFFA684}" presName="node" presStyleLbl="node1" presStyleIdx="3" presStyleCnt="4" custScaleX="116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12FAF-B014-4B9A-9FDC-BA967AF5BB62}" type="pres">
      <dgm:prSet presAssocID="{C052A225-4E18-4238-B561-1B7B1EFFA684}" presName="dummy" presStyleCnt="0"/>
      <dgm:spPr/>
    </dgm:pt>
    <dgm:pt modelId="{86B7C04D-47E6-47CB-AAF1-C53B22990C3A}" type="pres">
      <dgm:prSet presAssocID="{84008F10-570D-4BB9-9EE3-1F5664CBE17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8FC8580-98DF-4AF7-86D4-B778CF86A707}" srcId="{199920ED-729C-441D-8A1F-90A9C86B6014}" destId="{4DB06397-AC05-4168-A5C6-73E10317D271}" srcOrd="0" destOrd="0" parTransId="{E43EA78A-E390-40CA-B70F-27C2D4142822}" sibTransId="{F6F4691F-2F2B-401C-BA58-F4D2644110CA}"/>
    <dgm:cxn modelId="{B96A01A1-F7CB-49E3-A5F2-FAF0640C42B7}" srcId="{199920ED-729C-441D-8A1F-90A9C86B6014}" destId="{71223979-9403-48BE-9D78-632AF4456949}" srcOrd="1" destOrd="0" parTransId="{CC546ECE-96B3-4CC7-AC62-1CC12FCA9F6F}" sibTransId="{CE5BE8F0-8158-49AE-8E22-0BFE3F72CD34}"/>
    <dgm:cxn modelId="{A9846E3D-CD80-40A5-AADA-5389446A3ADD}" srcId="{3EB3E32A-A441-483C-91D2-8C5966675D7A}" destId="{199920ED-729C-441D-8A1F-90A9C86B6014}" srcOrd="0" destOrd="0" parTransId="{9226E0A6-4D09-4661-9D25-F96D361E06BA}" sibTransId="{F207F386-BCDC-4988-A6B4-12FFE202B69A}"/>
    <dgm:cxn modelId="{213F3C3C-8B8C-4A89-973D-A27037CC6200}" type="presOf" srcId="{4DB06397-AC05-4168-A5C6-73E10317D271}" destId="{6368A25D-F8FE-4B93-A0C3-DAC4472CFA95}" srcOrd="0" destOrd="0" presId="urn:microsoft.com/office/officeart/2005/8/layout/radial6"/>
    <dgm:cxn modelId="{E1745490-3238-44C3-A75D-A48C306AF7B5}" type="presOf" srcId="{F6F4691F-2F2B-401C-BA58-F4D2644110CA}" destId="{B25C0CF3-B697-4ED2-8457-7DD3EE30C84F}" srcOrd="0" destOrd="0" presId="urn:microsoft.com/office/officeart/2005/8/layout/radial6"/>
    <dgm:cxn modelId="{FD8835B9-2188-43DA-9C15-4CE7238198DA}" type="presOf" srcId="{C052A225-4E18-4238-B561-1B7B1EFFA684}" destId="{C0D08B2F-7FBC-4E68-82BA-5448959DE2BB}" srcOrd="0" destOrd="0" presId="urn:microsoft.com/office/officeart/2005/8/layout/radial6"/>
    <dgm:cxn modelId="{600F8C6A-9C52-4D5F-A680-1D48644B07E1}" type="presOf" srcId="{71223979-9403-48BE-9D78-632AF4456949}" destId="{6D02D743-3C24-4EC6-A58D-2EFDD0A45D4B}" srcOrd="0" destOrd="0" presId="urn:microsoft.com/office/officeart/2005/8/layout/radial6"/>
    <dgm:cxn modelId="{9F247D44-5A34-483D-A4D8-5CADE1BFD16B}" type="presOf" srcId="{84008F10-570D-4BB9-9EE3-1F5664CBE17C}" destId="{86B7C04D-47E6-47CB-AAF1-C53B22990C3A}" srcOrd="0" destOrd="0" presId="urn:microsoft.com/office/officeart/2005/8/layout/radial6"/>
    <dgm:cxn modelId="{46713D27-1EAB-48FA-8171-894F8A8888A3}" type="presOf" srcId="{CE5BE8F0-8158-49AE-8E22-0BFE3F72CD34}" destId="{F14059C1-B890-4DCC-9723-36D530636780}" srcOrd="0" destOrd="0" presId="urn:microsoft.com/office/officeart/2005/8/layout/radial6"/>
    <dgm:cxn modelId="{AEE4B90F-D677-43B6-BA7F-DBFCB149FED5}" type="presOf" srcId="{3EB3E32A-A441-483C-91D2-8C5966675D7A}" destId="{F9B525B2-B0B0-42AD-9699-F13A1C38869E}" srcOrd="0" destOrd="0" presId="urn:microsoft.com/office/officeart/2005/8/layout/radial6"/>
    <dgm:cxn modelId="{E12BB0CB-F466-4CB1-8B66-1FCC36A379A6}" type="presOf" srcId="{12F46CA6-77D7-48C6-A7BD-E2C99AA1751D}" destId="{C8D45425-7625-4469-9AC0-CAA09E14B2FB}" srcOrd="0" destOrd="0" presId="urn:microsoft.com/office/officeart/2005/8/layout/radial6"/>
    <dgm:cxn modelId="{C4914B88-1319-451B-9573-547A9028295F}" srcId="{199920ED-729C-441D-8A1F-90A9C86B6014}" destId="{C052A225-4E18-4238-B561-1B7B1EFFA684}" srcOrd="3" destOrd="0" parTransId="{1ACB41A3-B828-4D35-83A9-F6F99AD8F577}" sibTransId="{84008F10-570D-4BB9-9EE3-1F5664CBE17C}"/>
    <dgm:cxn modelId="{A647073B-4D94-4557-824B-823A825D00ED}" type="presOf" srcId="{CFE34596-08CD-4F73-A8DA-5F8F4A15342B}" destId="{1AB7604E-F6A9-46F6-B35A-91B7AD44C466}" srcOrd="0" destOrd="0" presId="urn:microsoft.com/office/officeart/2005/8/layout/radial6"/>
    <dgm:cxn modelId="{FF9CC220-8C3D-4849-B728-C38094211786}" type="presOf" srcId="{199920ED-729C-441D-8A1F-90A9C86B6014}" destId="{A4189E27-2365-4F86-BD4B-D512D7D54AC7}" srcOrd="0" destOrd="0" presId="urn:microsoft.com/office/officeart/2005/8/layout/radial6"/>
    <dgm:cxn modelId="{749C4E71-5B4E-4356-90EF-8EC86D4A7355}" srcId="{199920ED-729C-441D-8A1F-90A9C86B6014}" destId="{CFE34596-08CD-4F73-A8DA-5F8F4A15342B}" srcOrd="2" destOrd="0" parTransId="{C974C23F-E463-4593-B79E-0AD865DED692}" sibTransId="{12F46CA6-77D7-48C6-A7BD-E2C99AA1751D}"/>
    <dgm:cxn modelId="{4AB8E477-2622-4071-A6A1-B15403FF51C4}" type="presParOf" srcId="{F9B525B2-B0B0-42AD-9699-F13A1C38869E}" destId="{A4189E27-2365-4F86-BD4B-D512D7D54AC7}" srcOrd="0" destOrd="0" presId="urn:microsoft.com/office/officeart/2005/8/layout/radial6"/>
    <dgm:cxn modelId="{17160844-A1FA-4860-8F86-0B3723B0E81F}" type="presParOf" srcId="{F9B525B2-B0B0-42AD-9699-F13A1C38869E}" destId="{6368A25D-F8FE-4B93-A0C3-DAC4472CFA95}" srcOrd="1" destOrd="0" presId="urn:microsoft.com/office/officeart/2005/8/layout/radial6"/>
    <dgm:cxn modelId="{09543C10-405D-4B24-80FB-6EBD56B60DC1}" type="presParOf" srcId="{F9B525B2-B0B0-42AD-9699-F13A1C38869E}" destId="{AFB4691F-D80B-4391-BABF-B5EAAC32C874}" srcOrd="2" destOrd="0" presId="urn:microsoft.com/office/officeart/2005/8/layout/radial6"/>
    <dgm:cxn modelId="{64065447-92DF-4FEF-92E8-68FC33095355}" type="presParOf" srcId="{F9B525B2-B0B0-42AD-9699-F13A1C38869E}" destId="{B25C0CF3-B697-4ED2-8457-7DD3EE30C84F}" srcOrd="3" destOrd="0" presId="urn:microsoft.com/office/officeart/2005/8/layout/radial6"/>
    <dgm:cxn modelId="{1EF51338-52F8-419E-A5CC-A395B6543932}" type="presParOf" srcId="{F9B525B2-B0B0-42AD-9699-F13A1C38869E}" destId="{6D02D743-3C24-4EC6-A58D-2EFDD0A45D4B}" srcOrd="4" destOrd="0" presId="urn:microsoft.com/office/officeart/2005/8/layout/radial6"/>
    <dgm:cxn modelId="{5139E9BE-8708-4505-9331-A5BA8B571971}" type="presParOf" srcId="{F9B525B2-B0B0-42AD-9699-F13A1C38869E}" destId="{423E570A-0BE6-42C6-8C18-C7F6554B6FD7}" srcOrd="5" destOrd="0" presId="urn:microsoft.com/office/officeart/2005/8/layout/radial6"/>
    <dgm:cxn modelId="{D24A3E3F-66D1-4346-89A1-4285D61BAFD4}" type="presParOf" srcId="{F9B525B2-B0B0-42AD-9699-F13A1C38869E}" destId="{F14059C1-B890-4DCC-9723-36D530636780}" srcOrd="6" destOrd="0" presId="urn:microsoft.com/office/officeart/2005/8/layout/radial6"/>
    <dgm:cxn modelId="{1E934A1A-BCE6-4BB7-BA67-AE05BC5585E3}" type="presParOf" srcId="{F9B525B2-B0B0-42AD-9699-F13A1C38869E}" destId="{1AB7604E-F6A9-46F6-B35A-91B7AD44C466}" srcOrd="7" destOrd="0" presId="urn:microsoft.com/office/officeart/2005/8/layout/radial6"/>
    <dgm:cxn modelId="{5DF62FB0-E5B4-4C92-8FB0-96E4C14DA618}" type="presParOf" srcId="{F9B525B2-B0B0-42AD-9699-F13A1C38869E}" destId="{B03E81EA-E0A7-4A5F-82D3-9072E204436F}" srcOrd="8" destOrd="0" presId="urn:microsoft.com/office/officeart/2005/8/layout/radial6"/>
    <dgm:cxn modelId="{030CD36E-40F3-4980-845F-B2FD7F03632A}" type="presParOf" srcId="{F9B525B2-B0B0-42AD-9699-F13A1C38869E}" destId="{C8D45425-7625-4469-9AC0-CAA09E14B2FB}" srcOrd="9" destOrd="0" presId="urn:microsoft.com/office/officeart/2005/8/layout/radial6"/>
    <dgm:cxn modelId="{49461B95-E61F-418E-BC95-4D70A1B2723E}" type="presParOf" srcId="{F9B525B2-B0B0-42AD-9699-F13A1C38869E}" destId="{C0D08B2F-7FBC-4E68-82BA-5448959DE2BB}" srcOrd="10" destOrd="0" presId="urn:microsoft.com/office/officeart/2005/8/layout/radial6"/>
    <dgm:cxn modelId="{8D63C42E-FE1E-4917-A9FB-18AE4755FAC2}" type="presParOf" srcId="{F9B525B2-B0B0-42AD-9699-F13A1C38869E}" destId="{98F12FAF-B014-4B9A-9FDC-BA967AF5BB62}" srcOrd="11" destOrd="0" presId="urn:microsoft.com/office/officeart/2005/8/layout/radial6"/>
    <dgm:cxn modelId="{52320AE3-EBEE-462A-B798-F6B0AE4C6F6C}" type="presParOf" srcId="{F9B525B2-B0B0-42AD-9699-F13A1C38869E}" destId="{86B7C04D-47E6-47CB-AAF1-C53B22990C3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92533-ED3C-4162-A2F7-95797724B39E}">
      <dsp:nvSpPr>
        <dsp:cNvPr id="0" name=""/>
        <dsp:cNvSpPr/>
      </dsp:nvSpPr>
      <dsp:spPr>
        <a:xfrm>
          <a:off x="-4087675" y="-627382"/>
          <a:ext cx="4870940" cy="4870940"/>
        </a:xfrm>
        <a:prstGeom prst="blockArc">
          <a:avLst>
            <a:gd name="adj1" fmla="val 18900000"/>
            <a:gd name="adj2" fmla="val 2700000"/>
            <a:gd name="adj3" fmla="val 443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46D55-5AE0-4E30-B0D5-2C035DC1D4C8}">
      <dsp:nvSpPr>
        <dsp:cNvPr id="0" name=""/>
        <dsp:cNvSpPr/>
      </dsp:nvSpPr>
      <dsp:spPr>
        <a:xfrm>
          <a:off x="503714" y="361617"/>
          <a:ext cx="4440387" cy="7232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06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Safe hydrogeological conditions</a:t>
          </a:r>
          <a:endParaRPr lang="en-US" sz="2300" kern="1200" dirty="0"/>
        </a:p>
      </dsp:txBody>
      <dsp:txXfrm>
        <a:off x="503714" y="361617"/>
        <a:ext cx="4440387" cy="723235"/>
      </dsp:txXfrm>
    </dsp:sp>
    <dsp:sp modelId="{C3AEEB9F-FE27-43C5-A3D8-1B3C63579B6A}">
      <dsp:nvSpPr>
        <dsp:cNvPr id="0" name=""/>
        <dsp:cNvSpPr/>
      </dsp:nvSpPr>
      <dsp:spPr>
        <a:xfrm>
          <a:off x="51692" y="271213"/>
          <a:ext cx="904044" cy="904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D6A13-3E59-4690-A0B7-709D555509A7}">
      <dsp:nvSpPr>
        <dsp:cNvPr id="0" name=""/>
        <dsp:cNvSpPr/>
      </dsp:nvSpPr>
      <dsp:spPr>
        <a:xfrm>
          <a:off x="766610" y="1446470"/>
          <a:ext cx="4177491" cy="723235"/>
        </a:xfrm>
        <a:prstGeom prst="rect">
          <a:avLst/>
        </a:prstGeom>
        <a:solidFill>
          <a:schemeClr val="accent5">
            <a:hueOff val="183903"/>
            <a:satOff val="0"/>
            <a:lumOff val="-5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06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Enough Underground Water Capacity (l/s)</a:t>
          </a:r>
          <a:endParaRPr lang="en-US" sz="2300" kern="1200" dirty="0"/>
        </a:p>
      </dsp:txBody>
      <dsp:txXfrm>
        <a:off x="766610" y="1446470"/>
        <a:ext cx="4177491" cy="723235"/>
      </dsp:txXfrm>
    </dsp:sp>
    <dsp:sp modelId="{DC37C037-C460-4CE3-B363-246978FBF7A3}">
      <dsp:nvSpPr>
        <dsp:cNvPr id="0" name=""/>
        <dsp:cNvSpPr/>
      </dsp:nvSpPr>
      <dsp:spPr>
        <a:xfrm>
          <a:off x="314588" y="1356065"/>
          <a:ext cx="904044" cy="904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83903"/>
              <a:satOff val="0"/>
              <a:lumOff val="-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72061-4679-4EB5-BDB3-0D61693D37B0}">
      <dsp:nvSpPr>
        <dsp:cNvPr id="0" name=""/>
        <dsp:cNvSpPr/>
      </dsp:nvSpPr>
      <dsp:spPr>
        <a:xfrm>
          <a:off x="503714" y="2531323"/>
          <a:ext cx="4440387" cy="723235"/>
        </a:xfrm>
        <a:prstGeom prst="rect">
          <a:avLst/>
        </a:prstGeom>
        <a:solidFill>
          <a:schemeClr val="accent5">
            <a:hueOff val="367806"/>
            <a:satOff val="0"/>
            <a:lumOff val="-10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06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Adequate positioning for wells maintenance</a:t>
          </a:r>
          <a:endParaRPr lang="en-US" sz="2300" kern="1200" dirty="0"/>
        </a:p>
      </dsp:txBody>
      <dsp:txXfrm>
        <a:off x="503714" y="2531323"/>
        <a:ext cx="4440387" cy="723235"/>
      </dsp:txXfrm>
    </dsp:sp>
    <dsp:sp modelId="{50800A19-C31D-4E7F-822C-567792479265}">
      <dsp:nvSpPr>
        <dsp:cNvPr id="0" name=""/>
        <dsp:cNvSpPr/>
      </dsp:nvSpPr>
      <dsp:spPr>
        <a:xfrm>
          <a:off x="51692" y="2440918"/>
          <a:ext cx="904044" cy="904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92533-ED3C-4162-A2F7-95797724B39E}">
      <dsp:nvSpPr>
        <dsp:cNvPr id="0" name=""/>
        <dsp:cNvSpPr/>
      </dsp:nvSpPr>
      <dsp:spPr>
        <a:xfrm>
          <a:off x="-4087675" y="-627382"/>
          <a:ext cx="4870940" cy="4870940"/>
        </a:xfrm>
        <a:prstGeom prst="blockArc">
          <a:avLst>
            <a:gd name="adj1" fmla="val 18900000"/>
            <a:gd name="adj2" fmla="val 2700000"/>
            <a:gd name="adj3" fmla="val 443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46D55-5AE0-4E30-B0D5-2C035DC1D4C8}">
      <dsp:nvSpPr>
        <dsp:cNvPr id="0" name=""/>
        <dsp:cNvSpPr/>
      </dsp:nvSpPr>
      <dsp:spPr>
        <a:xfrm>
          <a:off x="503714" y="361617"/>
          <a:ext cx="4440387" cy="72323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06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Suitable for bigger building complexes</a:t>
          </a:r>
          <a:endParaRPr lang="en-US" sz="2300" kern="1200" dirty="0"/>
        </a:p>
      </dsp:txBody>
      <dsp:txXfrm>
        <a:off x="503714" y="361617"/>
        <a:ext cx="4440387" cy="723235"/>
      </dsp:txXfrm>
    </dsp:sp>
    <dsp:sp modelId="{C3AEEB9F-FE27-43C5-A3D8-1B3C63579B6A}">
      <dsp:nvSpPr>
        <dsp:cNvPr id="0" name=""/>
        <dsp:cNvSpPr/>
      </dsp:nvSpPr>
      <dsp:spPr>
        <a:xfrm>
          <a:off x="51692" y="271213"/>
          <a:ext cx="904044" cy="904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D6A13-3E59-4690-A0B7-709D555509A7}">
      <dsp:nvSpPr>
        <dsp:cNvPr id="0" name=""/>
        <dsp:cNvSpPr/>
      </dsp:nvSpPr>
      <dsp:spPr>
        <a:xfrm>
          <a:off x="766610" y="1446470"/>
          <a:ext cx="4177491" cy="723235"/>
        </a:xfrm>
        <a:prstGeom prst="rect">
          <a:avLst/>
        </a:prstGeom>
        <a:solidFill>
          <a:srgbClr val="A7D38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06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Supply of both Heating and Cooling</a:t>
          </a:r>
          <a:endParaRPr lang="en-US" sz="2300" kern="1200" dirty="0"/>
        </a:p>
      </dsp:txBody>
      <dsp:txXfrm>
        <a:off x="766610" y="1446470"/>
        <a:ext cx="4177491" cy="723235"/>
      </dsp:txXfrm>
    </dsp:sp>
    <dsp:sp modelId="{DC37C037-C460-4CE3-B363-246978FBF7A3}">
      <dsp:nvSpPr>
        <dsp:cNvPr id="0" name=""/>
        <dsp:cNvSpPr/>
      </dsp:nvSpPr>
      <dsp:spPr>
        <a:xfrm>
          <a:off x="314588" y="1356065"/>
          <a:ext cx="904044" cy="904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83903"/>
              <a:satOff val="0"/>
              <a:lumOff val="-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72061-4679-4EB5-BDB3-0D61693D37B0}">
      <dsp:nvSpPr>
        <dsp:cNvPr id="0" name=""/>
        <dsp:cNvSpPr/>
      </dsp:nvSpPr>
      <dsp:spPr>
        <a:xfrm>
          <a:off x="503714" y="2531323"/>
          <a:ext cx="4440387" cy="72323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06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Coexistence of Residential and Administrative spaces</a:t>
          </a:r>
          <a:endParaRPr lang="en-US" sz="2300" kern="1200" dirty="0"/>
        </a:p>
      </dsp:txBody>
      <dsp:txXfrm>
        <a:off x="503714" y="2531323"/>
        <a:ext cx="4440387" cy="723235"/>
      </dsp:txXfrm>
    </dsp:sp>
    <dsp:sp modelId="{50800A19-C31D-4E7F-822C-567792479265}">
      <dsp:nvSpPr>
        <dsp:cNvPr id="0" name=""/>
        <dsp:cNvSpPr/>
      </dsp:nvSpPr>
      <dsp:spPr>
        <a:xfrm>
          <a:off x="51692" y="2440918"/>
          <a:ext cx="904044" cy="904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7C04D-47E6-47CB-AAF1-C53B22990C3A}">
      <dsp:nvSpPr>
        <dsp:cNvPr id="0" name=""/>
        <dsp:cNvSpPr/>
      </dsp:nvSpPr>
      <dsp:spPr>
        <a:xfrm>
          <a:off x="1571152" y="426222"/>
          <a:ext cx="3128342" cy="3128342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5">
            <a:hueOff val="367806"/>
            <a:satOff val="0"/>
            <a:lumOff val="-10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45425-7625-4469-9AC0-CAA09E14B2FB}">
      <dsp:nvSpPr>
        <dsp:cNvPr id="0" name=""/>
        <dsp:cNvSpPr/>
      </dsp:nvSpPr>
      <dsp:spPr>
        <a:xfrm>
          <a:off x="1571152" y="426222"/>
          <a:ext cx="3128342" cy="3128342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5">
            <a:hueOff val="245204"/>
            <a:satOff val="0"/>
            <a:lumOff val="-69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059C1-B890-4DCC-9723-36D530636780}">
      <dsp:nvSpPr>
        <dsp:cNvPr id="0" name=""/>
        <dsp:cNvSpPr/>
      </dsp:nvSpPr>
      <dsp:spPr>
        <a:xfrm>
          <a:off x="1571152" y="426222"/>
          <a:ext cx="3128342" cy="3128342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5">
            <a:hueOff val="122602"/>
            <a:satOff val="0"/>
            <a:lumOff val="-34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C0CF3-B697-4ED2-8457-7DD3EE30C84F}">
      <dsp:nvSpPr>
        <dsp:cNvPr id="0" name=""/>
        <dsp:cNvSpPr/>
      </dsp:nvSpPr>
      <dsp:spPr>
        <a:xfrm>
          <a:off x="1571152" y="426222"/>
          <a:ext cx="3128342" cy="3128342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89E27-2365-4F86-BD4B-D512D7D54AC7}">
      <dsp:nvSpPr>
        <dsp:cNvPr id="0" name=""/>
        <dsp:cNvSpPr/>
      </dsp:nvSpPr>
      <dsp:spPr>
        <a:xfrm>
          <a:off x="2415946" y="1271016"/>
          <a:ext cx="1438753" cy="143875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Savings</a:t>
          </a:r>
          <a:endParaRPr lang="en-US" sz="2100" kern="1200" dirty="0"/>
        </a:p>
      </dsp:txBody>
      <dsp:txXfrm>
        <a:off x="2626646" y="1481716"/>
        <a:ext cx="1017353" cy="1017353"/>
      </dsp:txXfrm>
    </dsp:sp>
    <dsp:sp modelId="{6368A25D-F8FE-4B93-A0C3-DAC4472CFA95}">
      <dsp:nvSpPr>
        <dsp:cNvPr id="0" name=""/>
        <dsp:cNvSpPr/>
      </dsp:nvSpPr>
      <dsp:spPr>
        <a:xfrm>
          <a:off x="2458906" y="-41085"/>
          <a:ext cx="1352834" cy="1007127"/>
        </a:xfrm>
        <a:prstGeom prst="ellipse">
          <a:avLst/>
        </a:prstGeom>
        <a:solidFill>
          <a:srgbClr val="76BF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No need for Chillers on the roof</a:t>
          </a:r>
          <a:endParaRPr lang="en-US" sz="1300" kern="1200" dirty="0"/>
        </a:p>
      </dsp:txBody>
      <dsp:txXfrm>
        <a:off x="2657024" y="106405"/>
        <a:ext cx="956598" cy="712147"/>
      </dsp:txXfrm>
    </dsp:sp>
    <dsp:sp modelId="{6D02D743-3C24-4EC6-A58D-2EFDD0A45D4B}">
      <dsp:nvSpPr>
        <dsp:cNvPr id="0" name=""/>
        <dsp:cNvSpPr/>
      </dsp:nvSpPr>
      <dsp:spPr>
        <a:xfrm>
          <a:off x="4008519" y="1411611"/>
          <a:ext cx="1309436" cy="115756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High Coefficient of Performance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(COP)</a:t>
          </a:r>
          <a:endParaRPr lang="en-US" sz="1200" kern="1200" dirty="0"/>
        </a:p>
      </dsp:txBody>
      <dsp:txXfrm>
        <a:off x="4200281" y="1581132"/>
        <a:ext cx="925912" cy="818520"/>
      </dsp:txXfrm>
    </dsp:sp>
    <dsp:sp modelId="{1AB7604E-F6A9-46F6-B35A-91B7AD44C466}">
      <dsp:nvSpPr>
        <dsp:cNvPr id="0" name=""/>
        <dsp:cNvSpPr/>
      </dsp:nvSpPr>
      <dsp:spPr>
        <a:xfrm>
          <a:off x="2386901" y="2931529"/>
          <a:ext cx="1496843" cy="1173555"/>
        </a:xfrm>
        <a:prstGeom prst="ellipse">
          <a:avLst/>
        </a:prstGeom>
        <a:solidFill>
          <a:srgbClr val="A7D38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One Technology for 2 commodities</a:t>
          </a:r>
          <a:endParaRPr lang="en-US" sz="1300" kern="1200" dirty="0"/>
        </a:p>
      </dsp:txBody>
      <dsp:txXfrm>
        <a:off x="2606109" y="3103392"/>
        <a:ext cx="1058427" cy="829829"/>
      </dsp:txXfrm>
    </dsp:sp>
    <dsp:sp modelId="{C0D08B2F-7FBC-4E68-82BA-5448959DE2BB}">
      <dsp:nvSpPr>
        <dsp:cNvPr id="0" name=""/>
        <dsp:cNvSpPr/>
      </dsp:nvSpPr>
      <dsp:spPr>
        <a:xfrm>
          <a:off x="1018747" y="1486829"/>
          <a:ext cx="1177321" cy="100712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High Energy Efficiency Ratio (EER)</a:t>
          </a:r>
          <a:endParaRPr lang="en-US" sz="1300" kern="1200" dirty="0"/>
        </a:p>
      </dsp:txBody>
      <dsp:txXfrm>
        <a:off x="1191162" y="1634319"/>
        <a:ext cx="832491" cy="712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6670FF-B9A6-46EB-8C3A-21E98A8580A9}" type="datetimeFigureOut">
              <a:rPr lang="it-IT"/>
              <a:pPr>
                <a:defRPr/>
              </a:pPr>
              <a:t>07/11/2017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127881-DE8C-4F7E-8F1B-C60CED46E1D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862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27881-DE8C-4F7E-8F1B-C60CED46E1D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44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27881-DE8C-4F7E-8F1B-C60CED46E1D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80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27881-DE8C-4F7E-8F1B-C60CED46E1D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1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27881-DE8C-4F7E-8F1B-C60CED46E1D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2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27881-DE8C-4F7E-8F1B-C60CED46E1D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90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27881-DE8C-4F7E-8F1B-C60CED46E1D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4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27881-DE8C-4F7E-8F1B-C60CED46E1D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44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27881-DE8C-4F7E-8F1B-C60CED46E1D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18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27881-DE8C-4F7E-8F1B-C60CED46E1D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52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27881-DE8C-4F7E-8F1B-C60CED46E1D5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4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 userDrawn="1"/>
        </p:nvSpPr>
        <p:spPr>
          <a:xfrm>
            <a:off x="1727684" y="208000"/>
            <a:ext cx="3501612" cy="3607061"/>
          </a:xfrm>
          <a:prstGeom prst="rect">
            <a:avLst/>
          </a:prstGeom>
          <a:noFill/>
          <a:ln w="28575" cmpd="sng">
            <a:solidFill>
              <a:srgbClr val="005E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28575" cmpd="sng">
                <a:solidFill>
                  <a:schemeClr val="tx1"/>
                </a:solidFill>
              </a:ln>
              <a:solidFill>
                <a:srgbClr val="24509A"/>
              </a:solidFill>
            </a:endParaRPr>
          </a:p>
        </p:txBody>
      </p:sp>
      <p:sp>
        <p:nvSpPr>
          <p:cNvPr id="20" name="Rettangolo 19"/>
          <p:cNvSpPr/>
          <p:nvPr userDrawn="1"/>
        </p:nvSpPr>
        <p:spPr>
          <a:xfrm>
            <a:off x="5281259" y="3868589"/>
            <a:ext cx="1036902" cy="106691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n w="38100" cmpd="sng">
                <a:solidFill>
                  <a:schemeClr val="tx1"/>
                </a:solidFill>
              </a:ln>
              <a:solidFill>
                <a:srgbClr val="DF6426"/>
              </a:solidFill>
            </a:endParaRPr>
          </a:p>
        </p:txBody>
      </p:sp>
      <p:sp>
        <p:nvSpPr>
          <p:cNvPr id="7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3003798"/>
            <a:ext cx="3384376" cy="714192"/>
          </a:xfrm>
          <a:prstGeom prst="rect">
            <a:avLst/>
          </a:prstGeom>
        </p:spPr>
        <p:txBody>
          <a:bodyPr lIns="180000" tIns="180000" rIns="180000" bIns="180000"/>
          <a:lstStyle>
            <a:lvl1pPr marL="0" indent="0">
              <a:buNone/>
              <a:defRPr sz="2000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Place</a:t>
            </a:r>
            <a:r>
              <a:rPr lang="it-IT" dirty="0" smtClean="0"/>
              <a:t>, </a:t>
            </a:r>
            <a:r>
              <a:rPr lang="it-IT" dirty="0" err="1" smtClean="0"/>
              <a:t>day</a:t>
            </a:r>
            <a:r>
              <a:rPr lang="it-IT" dirty="0" smtClean="0"/>
              <a:t> </a:t>
            </a:r>
            <a:r>
              <a:rPr lang="it-IT" dirty="0" err="1" smtClean="0"/>
              <a:t>month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endParaRPr lang="it-IT" dirty="0" smtClean="0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1763688" y="267494"/>
            <a:ext cx="3384375" cy="2664296"/>
          </a:xfrm>
          <a:prstGeom prst="rect">
            <a:avLst/>
          </a:prstGeom>
        </p:spPr>
        <p:txBody>
          <a:bodyPr lIns="180000" tIns="180000" rIns="180000" bIns="180000"/>
          <a:lstStyle>
            <a:lvl1pPr algn="l">
              <a:defRPr sz="2800" baseline="0">
                <a:solidFill>
                  <a:srgbClr val="005E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err="1" smtClean="0"/>
              <a:t>Presentation</a:t>
            </a:r>
            <a:r>
              <a:rPr lang="it-IT" dirty="0" smtClean="0"/>
              <a:t> Title</a:t>
            </a:r>
            <a:endParaRPr lang="it-IT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2200" y="2725854"/>
            <a:ext cx="1079315" cy="1079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 userDrawn="1"/>
        </p:nvSpPr>
        <p:spPr>
          <a:xfrm>
            <a:off x="1727684" y="208000"/>
            <a:ext cx="3501612" cy="3607061"/>
          </a:xfrm>
          <a:prstGeom prst="rect">
            <a:avLst/>
          </a:prstGeom>
          <a:noFill/>
          <a:ln w="28575" cmpd="sng">
            <a:solidFill>
              <a:srgbClr val="005E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28575" cmpd="sng">
                <a:solidFill>
                  <a:prstClr val="black"/>
                </a:solidFill>
              </a:ln>
              <a:solidFill>
                <a:srgbClr val="24509A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281259" y="3868589"/>
            <a:ext cx="1036902" cy="106691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n w="38100" cmpd="sng">
                <a:solidFill>
                  <a:prstClr val="black"/>
                </a:solidFill>
              </a:ln>
              <a:solidFill>
                <a:srgbClr val="DF6426"/>
              </a:solidFill>
            </a:endParaRPr>
          </a:p>
        </p:txBody>
      </p:sp>
      <p:sp>
        <p:nvSpPr>
          <p:cNvPr id="7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3003798"/>
            <a:ext cx="3384376" cy="714192"/>
          </a:xfrm>
          <a:prstGeom prst="rect">
            <a:avLst/>
          </a:prstGeom>
        </p:spPr>
        <p:txBody>
          <a:bodyPr lIns="180000" tIns="180000" rIns="180000" bIns="180000"/>
          <a:lstStyle>
            <a:lvl1pPr marL="0" indent="0">
              <a:buNone/>
              <a:defRPr sz="2000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Place</a:t>
            </a:r>
            <a:r>
              <a:rPr lang="it-IT" dirty="0" smtClean="0"/>
              <a:t>, </a:t>
            </a:r>
            <a:r>
              <a:rPr lang="it-IT" dirty="0" err="1" smtClean="0"/>
              <a:t>day</a:t>
            </a:r>
            <a:r>
              <a:rPr lang="it-IT" dirty="0" smtClean="0"/>
              <a:t> </a:t>
            </a:r>
            <a:r>
              <a:rPr lang="it-IT" dirty="0" err="1" smtClean="0"/>
              <a:t>month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endParaRPr lang="it-IT" dirty="0" smtClean="0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1763688" y="267494"/>
            <a:ext cx="3384375" cy="2664296"/>
          </a:xfrm>
          <a:prstGeom prst="rect">
            <a:avLst/>
          </a:prstGeom>
        </p:spPr>
        <p:txBody>
          <a:bodyPr lIns="180000" tIns="180000" rIns="180000" bIns="180000"/>
          <a:lstStyle>
            <a:lvl1pPr algn="l">
              <a:defRPr sz="2800" baseline="0">
                <a:solidFill>
                  <a:srgbClr val="005E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err="1" smtClean="0"/>
              <a:t>Presentation</a:t>
            </a:r>
            <a:r>
              <a:rPr lang="it-IT" dirty="0" smtClean="0"/>
              <a:t> Title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2"/>
          <p:cNvSpPr>
            <a:spLocks noGrp="1"/>
          </p:cNvSpPr>
          <p:nvPr>
            <p:ph type="subTitle" idx="13" hasCustomPrompt="1"/>
          </p:nvPr>
        </p:nvSpPr>
        <p:spPr>
          <a:xfrm>
            <a:off x="1352530" y="1269000"/>
            <a:ext cx="6704911" cy="3213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lnSpc>
                <a:spcPts val="7200"/>
              </a:lnSpc>
              <a:buNone/>
              <a:defRPr sz="6000" b="1" baseline="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Divider </a:t>
            </a:r>
            <a:r>
              <a:rPr lang="it-IT" dirty="0" err="1" smtClean="0"/>
              <a:t>page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3" name="Segnaposto numero diapositiva 6"/>
          <p:cNvSpPr>
            <a:spLocks noGrp="1"/>
          </p:cNvSpPr>
          <p:nvPr>
            <p:ph type="sldNum" sz="quarter" idx="14"/>
          </p:nvPr>
        </p:nvSpPr>
        <p:spPr>
          <a:xfrm>
            <a:off x="8172450" y="4767263"/>
            <a:ext cx="51435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578B-9BC3-4F78-82E8-CFA987D73837}" type="slidenum">
              <a:rPr lang="it-IT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269207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4767263"/>
            <a:ext cx="51435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</a:defRPr>
            </a:lvl1pPr>
          </a:lstStyle>
          <a:p>
            <a:pPr>
              <a:defRPr/>
            </a:pPr>
            <a:fld id="{200CA9A3-9FF2-47CF-8C5F-52462FBD7B1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5EA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err="1" smtClean="0"/>
              <a:t>Page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5EA9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r>
              <a:rPr lang="it-IT" dirty="0" smtClean="0"/>
              <a:t> (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)</a:t>
            </a:r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8678" y="1692000"/>
            <a:ext cx="8435272" cy="29679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buNone/>
              <a:defRPr sz="180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smtClean="0"/>
              <a:t>Single </a:t>
            </a:r>
            <a:r>
              <a:rPr lang="it-IT" dirty="0" err="1" smtClean="0"/>
              <a:t>column</a:t>
            </a:r>
            <a:r>
              <a:rPr lang="it-IT" dirty="0" smtClean="0"/>
              <a:t>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 userDrawn="1"/>
        </p:nvSpPr>
        <p:spPr>
          <a:xfrm>
            <a:off x="325438" y="1269207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4767263"/>
            <a:ext cx="51435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</a:defRPr>
            </a:lvl1pPr>
          </a:lstStyle>
          <a:p>
            <a:pPr>
              <a:defRPr/>
            </a:pPr>
            <a:fld id="{6110644E-192B-4CEB-9353-BFC67312234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5EA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err="1" smtClean="0"/>
              <a:t>Page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5EA9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r>
              <a:rPr lang="it-IT" dirty="0" smtClean="0"/>
              <a:t> (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)</a:t>
            </a:r>
          </a:p>
        </p:txBody>
      </p:sp>
      <p:sp>
        <p:nvSpPr>
          <p:cNvPr id="11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22966" y="1692000"/>
            <a:ext cx="8425498" cy="2895974"/>
          </a:xfrm>
          <a:prstGeom prst="rect">
            <a:avLst/>
          </a:prstGeom>
        </p:spPr>
        <p:txBody>
          <a:bodyPr numCol="2" spcCol="288000"/>
          <a:lstStyle>
            <a:lvl1pPr marL="0" indent="0">
              <a:lnSpc>
                <a:spcPts val="2800"/>
              </a:lnSpc>
              <a:buNone/>
              <a:defRPr sz="1800" b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column</a:t>
            </a:r>
            <a:r>
              <a:rPr lang="it-IT" dirty="0" smtClean="0"/>
              <a:t>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4767263"/>
            <a:ext cx="51435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</a:defRPr>
            </a:lvl1pPr>
          </a:lstStyle>
          <a:p>
            <a:pPr>
              <a:defRPr/>
            </a:pPr>
            <a:fld id="{BE0B9A1A-85C1-4544-80DF-DF1ED4AB266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5EA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err="1" smtClean="0"/>
              <a:t>Page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5EA9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r>
              <a:rPr lang="it-IT" dirty="0" smtClean="0"/>
              <a:t> (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)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692000"/>
            <a:ext cx="8352928" cy="2895974"/>
          </a:xfrm>
          <a:prstGeom prst="rect">
            <a:avLst/>
          </a:prstGeom>
        </p:spPr>
        <p:txBody>
          <a:bodyPr/>
          <a:lstStyle>
            <a:lvl1pPr marL="1076325" indent="179388">
              <a:lnSpc>
                <a:spcPts val="2100"/>
              </a:lnSpc>
              <a:buFont typeface="Wingdings" pitchFamily="2" charset="2"/>
              <a:buChar char="§"/>
              <a:defRPr sz="140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35100" indent="-179388">
              <a:lnSpc>
                <a:spcPts val="2100"/>
              </a:lnSpc>
              <a:buClr>
                <a:srgbClr val="A8A9AD"/>
              </a:buClr>
              <a:buFont typeface="Arial" pitchFamily="34" charset="0"/>
              <a:buChar char="›"/>
              <a:defRPr sz="120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12900" marR="0" indent="-177800" algn="l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>
                <a:srgbClr val="A8A9AD"/>
              </a:buClr>
              <a:buSzTx/>
              <a:buFont typeface="Arial" pitchFamily="34" charset="0"/>
              <a:buChar char="−"/>
              <a:tabLst/>
              <a:defRPr sz="100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err="1" smtClean="0"/>
              <a:t>Bullet</a:t>
            </a:r>
            <a:r>
              <a:rPr lang="it-IT" dirty="0" smtClean="0"/>
              <a:t> 1°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1"/>
            <a:r>
              <a:rPr lang="it-IT" dirty="0" err="1" smtClean="0"/>
              <a:t>Bullet</a:t>
            </a:r>
            <a:r>
              <a:rPr lang="it-IT" dirty="0" smtClean="0"/>
              <a:t> 2°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Bullet</a:t>
            </a:r>
            <a:r>
              <a:rPr lang="it-IT" dirty="0" smtClean="0"/>
              <a:t> 3° </a:t>
            </a:r>
            <a:r>
              <a:rPr lang="it-IT" dirty="0" err="1" smtClean="0"/>
              <a:t>level</a:t>
            </a:r>
            <a:endParaRPr lang="it-IT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 userDrawn="1"/>
        </p:nvSpPr>
        <p:spPr>
          <a:xfrm>
            <a:off x="325438" y="1269207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4767263"/>
            <a:ext cx="51435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</a:defRPr>
            </a:lvl1pPr>
          </a:lstStyle>
          <a:p>
            <a:pPr>
              <a:defRPr/>
            </a:pPr>
            <a:fld id="{0166376F-C746-4CDC-B71A-AD65FA8300B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5EA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err="1" smtClean="0"/>
              <a:t>Page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5EA9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r>
              <a:rPr lang="it-IT" dirty="0" smtClean="0"/>
              <a:t> (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)</a:t>
            </a:r>
          </a:p>
        </p:txBody>
      </p:sp>
      <p:sp>
        <p:nvSpPr>
          <p:cNvPr id="10" name="Segnaposto tabella 8"/>
          <p:cNvSpPr>
            <a:spLocks noGrp="1"/>
          </p:cNvSpPr>
          <p:nvPr>
            <p:ph type="tbl" sz="quarter" idx="13" hasCustomPrompt="1"/>
          </p:nvPr>
        </p:nvSpPr>
        <p:spPr>
          <a:xfrm>
            <a:off x="309486" y="1692000"/>
            <a:ext cx="8355600" cy="296798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53565A"/>
                </a:solidFill>
              </a:defRPr>
            </a:lvl1pPr>
          </a:lstStyle>
          <a:p>
            <a:r>
              <a:rPr lang="it-IT" dirty="0" smtClean="0"/>
              <a:t>Grafico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tt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4767263"/>
            <a:ext cx="51435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F2AB-1174-4748-B4E1-9C3CE13F4EF1}" type="slidenum">
              <a:rPr lang="it-IT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5EA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err="1" smtClean="0"/>
              <a:t>Page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5EA9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r>
              <a:rPr lang="it-IT" dirty="0" smtClean="0"/>
              <a:t> (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)</a:t>
            </a:r>
          </a:p>
        </p:txBody>
      </p:sp>
      <p:sp>
        <p:nvSpPr>
          <p:cNvPr id="9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400714" y="1808821"/>
            <a:ext cx="8347749" cy="27791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3565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err="1" smtClean="0"/>
              <a:t>Insert</a:t>
            </a:r>
            <a:r>
              <a:rPr lang="it-IT" noProof="0" dirty="0" smtClean="0"/>
              <a:t> </a:t>
            </a:r>
            <a:r>
              <a:rPr lang="it-IT" noProof="0" dirty="0" err="1" smtClean="0"/>
              <a:t>photo</a:t>
            </a:r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tt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2"/>
          <p:cNvSpPr>
            <a:spLocks noGrp="1"/>
          </p:cNvSpPr>
          <p:nvPr>
            <p:ph type="subTitle" idx="13" hasCustomPrompt="1"/>
          </p:nvPr>
        </p:nvSpPr>
        <p:spPr>
          <a:xfrm>
            <a:off x="1352530" y="1269000"/>
            <a:ext cx="6704911" cy="3213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lnSpc>
                <a:spcPts val="7200"/>
              </a:lnSpc>
              <a:buNone/>
              <a:defRPr sz="6000" b="1" baseline="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Divider </a:t>
            </a:r>
            <a:r>
              <a:rPr lang="it-IT" dirty="0" err="1" smtClean="0"/>
              <a:t>page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3" name="Segnaposto numero diapositiva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5578B-9BC3-4F78-82E8-CFA987D73837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269207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cs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A8A9AD"/>
                </a:solidFill>
              </a:defRPr>
            </a:lvl1pPr>
          </a:lstStyle>
          <a:p>
            <a:pPr>
              <a:defRPr/>
            </a:pPr>
            <a:fld id="{200CA9A3-9FF2-47CF-8C5F-52462FBD7B1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5EA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err="1" smtClean="0"/>
              <a:t>Page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5EA9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r>
              <a:rPr lang="it-IT" dirty="0" smtClean="0"/>
              <a:t> (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)</a:t>
            </a:r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8678" y="1692000"/>
            <a:ext cx="8435272" cy="29679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buNone/>
              <a:defRPr sz="180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smtClean="0"/>
              <a:t>Single </a:t>
            </a:r>
            <a:r>
              <a:rPr lang="it-IT" dirty="0" err="1" smtClean="0"/>
              <a:t>column</a:t>
            </a:r>
            <a:r>
              <a:rPr lang="it-IT" dirty="0" smtClean="0"/>
              <a:t>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 userDrawn="1"/>
        </p:nvSpPr>
        <p:spPr>
          <a:xfrm>
            <a:off x="325438" y="1269207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cs typeface="Arial"/>
            </a:endParaRPr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A8A9AD"/>
                </a:solidFill>
              </a:defRPr>
            </a:lvl1pPr>
          </a:lstStyle>
          <a:p>
            <a:pPr>
              <a:defRPr/>
            </a:pPr>
            <a:fld id="{6110644E-192B-4CEB-9353-BFC67312234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5EA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err="1" smtClean="0"/>
              <a:t>Page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5EA9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r>
              <a:rPr lang="it-IT" dirty="0" smtClean="0"/>
              <a:t> (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)</a:t>
            </a:r>
          </a:p>
        </p:txBody>
      </p:sp>
      <p:sp>
        <p:nvSpPr>
          <p:cNvPr id="11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22966" y="1692000"/>
            <a:ext cx="8425498" cy="2895974"/>
          </a:xfrm>
          <a:prstGeom prst="rect">
            <a:avLst/>
          </a:prstGeom>
        </p:spPr>
        <p:txBody>
          <a:bodyPr numCol="2" spcCol="288000"/>
          <a:lstStyle>
            <a:lvl1pPr marL="0" indent="0">
              <a:lnSpc>
                <a:spcPts val="2800"/>
              </a:lnSpc>
              <a:buNone/>
              <a:defRPr sz="1800" b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column</a:t>
            </a:r>
            <a:r>
              <a:rPr lang="it-IT" dirty="0" smtClean="0"/>
              <a:t>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A8A9AD"/>
                </a:solidFill>
              </a:defRPr>
            </a:lvl1pPr>
          </a:lstStyle>
          <a:p>
            <a:pPr>
              <a:defRPr/>
            </a:pPr>
            <a:fld id="{BE0B9A1A-85C1-4544-80DF-DF1ED4AB266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5EA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err="1" smtClean="0"/>
              <a:t>Page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5EA9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r>
              <a:rPr lang="it-IT" dirty="0" smtClean="0"/>
              <a:t> (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)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692000"/>
            <a:ext cx="8352928" cy="2895974"/>
          </a:xfrm>
          <a:prstGeom prst="rect">
            <a:avLst/>
          </a:prstGeom>
        </p:spPr>
        <p:txBody>
          <a:bodyPr/>
          <a:lstStyle>
            <a:lvl1pPr marL="1076325" indent="179388">
              <a:lnSpc>
                <a:spcPts val="2100"/>
              </a:lnSpc>
              <a:buFont typeface="Wingdings" pitchFamily="2" charset="2"/>
              <a:buChar char="§"/>
              <a:defRPr sz="140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35100" indent="-179388">
              <a:lnSpc>
                <a:spcPts val="2100"/>
              </a:lnSpc>
              <a:buClr>
                <a:srgbClr val="A8A9AD"/>
              </a:buClr>
              <a:buFont typeface="Arial" pitchFamily="34" charset="0"/>
              <a:buChar char="›"/>
              <a:defRPr sz="120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12900" marR="0" indent="-177800" algn="l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>
                <a:srgbClr val="A8A9AD"/>
              </a:buClr>
              <a:buSzTx/>
              <a:buFont typeface="Arial" pitchFamily="34" charset="0"/>
              <a:buChar char="−"/>
              <a:tabLst/>
              <a:defRPr sz="100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err="1" smtClean="0"/>
              <a:t>Bullet</a:t>
            </a:r>
            <a:r>
              <a:rPr lang="it-IT" dirty="0" smtClean="0"/>
              <a:t> 1°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1"/>
            <a:r>
              <a:rPr lang="it-IT" dirty="0" err="1" smtClean="0"/>
              <a:t>Bullet</a:t>
            </a:r>
            <a:r>
              <a:rPr lang="it-IT" dirty="0" smtClean="0"/>
              <a:t> 2°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Bullet</a:t>
            </a:r>
            <a:r>
              <a:rPr lang="it-IT" dirty="0" smtClean="0"/>
              <a:t> 3° </a:t>
            </a:r>
            <a:r>
              <a:rPr lang="it-IT" dirty="0" err="1" smtClean="0"/>
              <a:t>level</a:t>
            </a:r>
            <a:endParaRPr lang="it-IT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 userDrawn="1"/>
        </p:nvSpPr>
        <p:spPr>
          <a:xfrm>
            <a:off x="325438" y="1269207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cs typeface="Arial"/>
            </a:endParaRPr>
          </a:p>
        </p:txBody>
      </p:sp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A8A9AD"/>
                </a:solidFill>
              </a:defRPr>
            </a:lvl1pPr>
          </a:lstStyle>
          <a:p>
            <a:pPr>
              <a:defRPr/>
            </a:pPr>
            <a:fld id="{0166376F-C746-4CDC-B71A-AD65FA8300B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5EA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err="1" smtClean="0"/>
              <a:t>Page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5EA9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r>
              <a:rPr lang="it-IT" dirty="0" smtClean="0"/>
              <a:t> (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)</a:t>
            </a:r>
          </a:p>
        </p:txBody>
      </p:sp>
      <p:sp>
        <p:nvSpPr>
          <p:cNvPr id="10" name="Segnaposto tabella 8"/>
          <p:cNvSpPr>
            <a:spLocks noGrp="1"/>
          </p:cNvSpPr>
          <p:nvPr>
            <p:ph type="tbl" sz="quarter" idx="13" hasCustomPrompt="1"/>
          </p:nvPr>
        </p:nvSpPr>
        <p:spPr>
          <a:xfrm>
            <a:off x="309486" y="1692000"/>
            <a:ext cx="8355600" cy="2967982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53565A"/>
                </a:solidFill>
              </a:defRPr>
            </a:lvl1pPr>
          </a:lstStyle>
          <a:p>
            <a:r>
              <a:rPr lang="it-IT" dirty="0" smtClean="0"/>
              <a:t>Grafico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tt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DF2AB-1174-4748-B4E1-9C3CE13F4EF1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7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5EA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err="1" smtClean="0"/>
              <a:t>Page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5EA9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r>
              <a:rPr lang="it-IT" dirty="0" smtClean="0"/>
              <a:t> (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)</a:t>
            </a:r>
          </a:p>
        </p:txBody>
      </p:sp>
      <p:sp>
        <p:nvSpPr>
          <p:cNvPr id="9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400714" y="1808821"/>
            <a:ext cx="8347749" cy="27791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3565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err="1" smtClean="0"/>
              <a:t>Insert</a:t>
            </a:r>
            <a:r>
              <a:rPr lang="it-IT" noProof="0" dirty="0" smtClean="0"/>
              <a:t> </a:t>
            </a:r>
            <a:r>
              <a:rPr lang="it-IT" noProof="0" dirty="0" err="1" smtClean="0"/>
              <a:t>photo</a:t>
            </a:r>
            <a:endParaRPr lang="it-I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ttar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172450" y="4767263"/>
            <a:ext cx="51435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A8A9A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F870F5-A8EE-406C-AA57-200223E450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9" name="Rettangolo 8"/>
          <p:cNvSpPr/>
          <p:nvPr userDrawn="1"/>
        </p:nvSpPr>
        <p:spPr>
          <a:xfrm>
            <a:off x="388938" y="338138"/>
            <a:ext cx="700087" cy="700087"/>
          </a:xfrm>
          <a:prstGeom prst="rect">
            <a:avLst/>
          </a:prstGeom>
          <a:noFill/>
          <a:ln w="19050" cmpd="sng">
            <a:solidFill>
              <a:srgbClr val="005E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10" name="Rettangolo 9"/>
          <p:cNvSpPr/>
          <p:nvPr userDrawn="1"/>
        </p:nvSpPr>
        <p:spPr>
          <a:xfrm>
            <a:off x="1156569" y="1093689"/>
            <a:ext cx="319087" cy="319087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n w="38100" cmpd="sng">
                <a:solidFill>
                  <a:schemeClr val="tx1"/>
                </a:solidFill>
              </a:ln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014810" y="338138"/>
            <a:ext cx="700087" cy="700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00" r:id="rId8"/>
    <p:sldLayoutId id="2147483701" r:id="rId9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url?sa=i&amp;rct=j&amp;q=&amp;esrc=s&amp;source=images&amp;cd=&amp;cad=rja&amp;uact=8&amp;ved=0CAcQjRxqFQoTCPPjnsy55McCFYGaFAodV0UARw&amp;url=http://www.carbontrust.com/resources/guides/energy-efficiency/buildings-energy-efficiency/&amp;bvm=bv.102022582,d.d24&amp;psig=AFQjCNH4Ih3RVOt64HtmMnzPhXfcMXpcJQ&amp;ust=144169896911018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896136" y="759115"/>
            <a:ext cx="1800000" cy="1800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n w="38100" cmpd="sng">
                <a:solidFill>
                  <a:prstClr val="black"/>
                </a:solidFill>
              </a:ln>
              <a:solidFill>
                <a:srgbClr val="DF6426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67544" y="759115"/>
            <a:ext cx="4240471" cy="3630613"/>
          </a:xfrm>
          <a:prstGeom prst="rect">
            <a:avLst/>
          </a:prstGeom>
          <a:noFill/>
          <a:ln w="28575" cmpd="sng">
            <a:solidFill>
              <a:srgbClr val="005EA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28575" cmpd="sng">
                <a:solidFill>
                  <a:prstClr val="black"/>
                </a:solidFill>
              </a:ln>
              <a:solidFill>
                <a:srgbClr val="24509A"/>
              </a:solidFill>
            </a:endParaRPr>
          </a:p>
        </p:txBody>
      </p:sp>
      <p:sp>
        <p:nvSpPr>
          <p:cNvPr id="14" name="Segnaposto testo 5"/>
          <p:cNvSpPr>
            <a:spLocks noGrp="1"/>
          </p:cNvSpPr>
          <p:nvPr>
            <p:ph type="body" sz="quarter" idx="10"/>
          </p:nvPr>
        </p:nvSpPr>
        <p:spPr>
          <a:xfrm>
            <a:off x="4860033" y="1995686"/>
            <a:ext cx="2160239" cy="504056"/>
          </a:xfrm>
          <a:prstGeom prst="rect">
            <a:avLst/>
          </a:prstGeom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 baseline="0">
                <a:solidFill>
                  <a:srgbClr val="DC44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k-SK" sz="900" dirty="0" smtClean="0">
                <a:solidFill>
                  <a:srgbClr val="FF0000"/>
                </a:solidFill>
              </a:rPr>
              <a:t>Bratislava, </a:t>
            </a:r>
            <a:r>
              <a:rPr lang="en-US" sz="900" dirty="0" smtClean="0">
                <a:solidFill>
                  <a:srgbClr val="FF0000"/>
                </a:solidFill>
              </a:rPr>
              <a:t>7</a:t>
            </a:r>
            <a:r>
              <a:rPr lang="en-US" sz="900" baseline="30000" dirty="0" smtClean="0">
                <a:solidFill>
                  <a:srgbClr val="FF0000"/>
                </a:solidFill>
              </a:rPr>
              <a:t>th</a:t>
            </a:r>
            <a:r>
              <a:rPr lang="en-US" sz="900" dirty="0" smtClean="0">
                <a:solidFill>
                  <a:srgbClr val="FF0000"/>
                </a:solidFill>
              </a:rPr>
              <a:t> November</a:t>
            </a:r>
            <a:r>
              <a:rPr lang="sk-SK" sz="900" dirty="0" smtClean="0">
                <a:solidFill>
                  <a:srgbClr val="FF0000"/>
                </a:solidFill>
              </a:rPr>
              <a:t> 2017</a:t>
            </a:r>
            <a:endParaRPr lang="it-IT" sz="9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300" y="2559115"/>
            <a:ext cx="1830613" cy="1830613"/>
          </a:xfrm>
          <a:prstGeom prst="rect">
            <a:avLst/>
          </a:prstGeom>
        </p:spPr>
      </p:pic>
      <p:sp>
        <p:nvSpPr>
          <p:cNvPr id="12" name="Text Box 2"/>
          <p:cNvSpPr txBox="1"/>
          <p:nvPr/>
        </p:nvSpPr>
        <p:spPr>
          <a:xfrm>
            <a:off x="683568" y="881907"/>
            <a:ext cx="3888432" cy="338502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2800" dirty="0" smtClean="0">
                <a:solidFill>
                  <a:srgbClr val="0033A0"/>
                </a:solidFill>
                <a:latin typeface="Arial"/>
                <a:cs typeface="Arial"/>
              </a:rPr>
              <a:t>Energy Services</a:t>
            </a:r>
            <a:endParaRPr lang="sk-SK" sz="2800" dirty="0">
              <a:solidFill>
                <a:srgbClr val="0033A0"/>
              </a:solidFill>
              <a:latin typeface="Arial"/>
              <a:cs typeface="Arial"/>
            </a:endParaRPr>
          </a:p>
          <a:p>
            <a:pPr>
              <a:spcAft>
                <a:spcPts val="0"/>
              </a:spcAft>
            </a:pPr>
            <a:endParaRPr lang="sk-SK" sz="1000" dirty="0"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>
              <a:spcAft>
                <a:spcPts val="0"/>
              </a:spcAft>
            </a:pPr>
            <a:r>
              <a:rPr lang="en-US" sz="1400" b="1" dirty="0">
                <a:solidFill>
                  <a:srgbClr val="24509A"/>
                </a:solidFill>
                <a:latin typeface="Arial" charset="0"/>
                <a:cs typeface="Arial"/>
              </a:rPr>
              <a:t>Energy Supply Contracts for Combined Heating and Cooling in new buildings based on Water-Water Heat Pumps systems</a:t>
            </a:r>
            <a:endParaRPr lang="sk-SK" sz="1100" dirty="0" smtClean="0">
              <a:solidFill>
                <a:srgbClr val="24509A"/>
              </a:solidFill>
              <a:latin typeface="Arial" charset="0"/>
              <a:cs typeface="Arial"/>
            </a:endParaRPr>
          </a:p>
          <a:p>
            <a:pPr>
              <a:spcAft>
                <a:spcPts val="0"/>
              </a:spcAft>
            </a:pPr>
            <a:endParaRPr lang="en-US" sz="1100" dirty="0" smtClean="0">
              <a:solidFill>
                <a:srgbClr val="24509A"/>
              </a:solidFill>
              <a:latin typeface="Arial" charset="0"/>
              <a:cs typeface="Arial"/>
            </a:endParaRPr>
          </a:p>
          <a:p>
            <a:pPr>
              <a:spcAft>
                <a:spcPts val="0"/>
              </a:spcAft>
            </a:pPr>
            <a:endParaRPr lang="sk-SK" sz="1100" dirty="0">
              <a:solidFill>
                <a:srgbClr val="24509A"/>
              </a:solidFill>
              <a:latin typeface="Arial" charset="0"/>
              <a:cs typeface="Arial"/>
            </a:endParaRPr>
          </a:p>
          <a:p>
            <a:pPr>
              <a:spcAft>
                <a:spcPts val="0"/>
              </a:spcAft>
            </a:pPr>
            <a:endParaRPr lang="sk-SK" sz="1100" dirty="0" smtClean="0">
              <a:solidFill>
                <a:srgbClr val="24509A"/>
              </a:solidFill>
              <a:latin typeface="Arial" charset="0"/>
              <a:cs typeface="Arial"/>
            </a:endParaRPr>
          </a:p>
          <a:p>
            <a:pPr>
              <a:spcAft>
                <a:spcPts val="0"/>
              </a:spcAft>
            </a:pPr>
            <a:r>
              <a:rPr lang="sk-SK" sz="1100" dirty="0">
                <a:solidFill>
                  <a:srgbClr val="24509A"/>
                </a:solidFill>
                <a:cs typeface="Arial"/>
              </a:rPr>
              <a:t/>
            </a:r>
            <a:br>
              <a:rPr lang="sk-SK" sz="1100" dirty="0">
                <a:solidFill>
                  <a:srgbClr val="24509A"/>
                </a:solidFill>
                <a:cs typeface="Arial"/>
              </a:rPr>
            </a:br>
            <a:endParaRPr lang="sk-SK" sz="1100" dirty="0" smtClean="0">
              <a:solidFill>
                <a:srgbClr val="24509A"/>
              </a:solidFill>
              <a:cs typeface="Arial"/>
            </a:endParaRPr>
          </a:p>
          <a:p>
            <a:pPr>
              <a:spcAft>
                <a:spcPts val="0"/>
              </a:spcAft>
            </a:pPr>
            <a:endParaRPr lang="sk-SK" sz="1100" dirty="0">
              <a:solidFill>
                <a:srgbClr val="24509A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2"/>
          <p:cNvSpPr>
            <a:spLocks noGrp="1"/>
          </p:cNvSpPr>
          <p:nvPr>
            <p:ph type="title"/>
          </p:nvPr>
        </p:nvSpPr>
        <p:spPr>
          <a:xfrm>
            <a:off x="1403648" y="339502"/>
            <a:ext cx="5810688" cy="510861"/>
          </a:xfrm>
        </p:spPr>
        <p:txBody>
          <a:bodyPr/>
          <a:lstStyle/>
          <a:p>
            <a:r>
              <a:rPr lang="en-US" sz="2000" dirty="0" smtClean="0">
                <a:solidFill>
                  <a:srgbClr val="24509A"/>
                </a:solidFill>
              </a:rPr>
              <a:t>Business Case: Bratislava National Football Stadium</a:t>
            </a:r>
            <a:r>
              <a:rPr lang="sk-SK" dirty="0" smtClean="0">
                <a:solidFill>
                  <a:srgbClr val="24509A"/>
                </a:solidFill>
              </a:rPr>
              <a:t/>
            </a:r>
            <a:br>
              <a:rPr lang="sk-SK" dirty="0" smtClean="0">
                <a:solidFill>
                  <a:srgbClr val="24509A"/>
                </a:solidFill>
              </a:rPr>
            </a:br>
            <a:r>
              <a:rPr lang="sk-SK" dirty="0" smtClean="0">
                <a:solidFill>
                  <a:srgbClr val="24509A"/>
                </a:solidFill>
              </a:rPr>
              <a:t/>
            </a:r>
            <a:br>
              <a:rPr lang="sk-SK" dirty="0" smtClean="0">
                <a:solidFill>
                  <a:srgbClr val="24509A"/>
                </a:solidFill>
              </a:rPr>
            </a:b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31590"/>
            <a:ext cx="6364549" cy="357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068821" y="3767817"/>
            <a:ext cx="4750724" cy="707886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 cap="all" dirty="0" smtClean="0">
                <a:solidFill>
                  <a:srgbClr val="A7A8AA"/>
                </a:solidFill>
              </a:rPr>
              <a:t>Energy Savings</a:t>
            </a:r>
            <a:endParaRPr lang="sk-SK" sz="4000" b="1" cap="all" dirty="0">
              <a:solidFill>
                <a:srgbClr val="A7A8AA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99581" y="4299942"/>
            <a:ext cx="3889206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/>
                </a:solidFill>
              </a:rPr>
              <a:t>a</a:t>
            </a:r>
            <a:r>
              <a:rPr lang="en-US" sz="2400" b="1" dirty="0" err="1" smtClean="0">
                <a:solidFill>
                  <a:schemeClr val="accent6"/>
                </a:solidFill>
              </a:rPr>
              <a:t>ndrea.pancotti</a:t>
            </a:r>
            <a:r>
              <a:rPr lang="cs-CZ" sz="2400" b="1" dirty="0" smtClean="0">
                <a:solidFill>
                  <a:schemeClr val="accent6"/>
                </a:solidFill>
              </a:rPr>
              <a:t>@seas.sk</a:t>
            </a:r>
            <a:endParaRPr lang="cs-CZ" sz="2400" b="1" dirty="0">
              <a:solidFill>
                <a:schemeClr val="accent6"/>
              </a:solidFill>
            </a:endParaRPr>
          </a:p>
        </p:txBody>
      </p:sp>
      <p:pic>
        <p:nvPicPr>
          <p:cNvPr id="24" name="Picture 2" descr="http://www.carbontrust.com/ImageGen.ashx?image=/media/218055/energy-rating-graph.gif&amp;format=gif&amp;compression=80&amp;width=588&amp;constrain=tru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35" y="455281"/>
            <a:ext cx="4392489" cy="332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2"/>
          <p:cNvSpPr>
            <a:spLocks noGrp="1"/>
          </p:cNvSpPr>
          <p:nvPr>
            <p:ph type="title"/>
          </p:nvPr>
        </p:nvSpPr>
        <p:spPr>
          <a:xfrm>
            <a:off x="1403648" y="339502"/>
            <a:ext cx="5810688" cy="510861"/>
          </a:xfrm>
        </p:spPr>
        <p:txBody>
          <a:bodyPr/>
          <a:lstStyle/>
          <a:p>
            <a:r>
              <a:rPr lang="en-US" dirty="0" smtClean="0">
                <a:solidFill>
                  <a:srgbClr val="24509A"/>
                </a:solidFill>
              </a:rPr>
              <a:t>What is a Heat Pump</a:t>
            </a:r>
            <a:endParaRPr lang="en-US" dirty="0">
              <a:solidFill>
                <a:srgbClr val="24509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67891"/>
            <a:ext cx="6450388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2"/>
          <p:cNvSpPr>
            <a:spLocks noGrp="1"/>
          </p:cNvSpPr>
          <p:nvPr>
            <p:ph type="title"/>
          </p:nvPr>
        </p:nvSpPr>
        <p:spPr>
          <a:xfrm>
            <a:off x="1403648" y="339502"/>
            <a:ext cx="5810688" cy="510861"/>
          </a:xfrm>
        </p:spPr>
        <p:txBody>
          <a:bodyPr/>
          <a:lstStyle/>
          <a:p>
            <a:r>
              <a:rPr lang="en-US" dirty="0" smtClean="0">
                <a:solidFill>
                  <a:srgbClr val="24509A"/>
                </a:solidFill>
              </a:rPr>
              <a:t>Water </a:t>
            </a:r>
            <a:r>
              <a:rPr lang="en-US" dirty="0" err="1" smtClean="0">
                <a:solidFill>
                  <a:srgbClr val="24509A"/>
                </a:solidFill>
              </a:rPr>
              <a:t>Water</a:t>
            </a:r>
            <a:r>
              <a:rPr lang="en-US" dirty="0" smtClean="0">
                <a:solidFill>
                  <a:srgbClr val="24509A"/>
                </a:solidFill>
              </a:rPr>
              <a:t> Heat Pump</a:t>
            </a:r>
            <a:endParaRPr lang="en-US" dirty="0">
              <a:solidFill>
                <a:srgbClr val="24509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70" y="1059582"/>
            <a:ext cx="5129243" cy="35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3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2"/>
          <p:cNvSpPr>
            <a:spLocks noGrp="1"/>
          </p:cNvSpPr>
          <p:nvPr>
            <p:ph type="title"/>
          </p:nvPr>
        </p:nvSpPr>
        <p:spPr>
          <a:xfrm>
            <a:off x="1403648" y="339502"/>
            <a:ext cx="5810688" cy="510861"/>
          </a:xfrm>
        </p:spPr>
        <p:txBody>
          <a:bodyPr/>
          <a:lstStyle/>
          <a:p>
            <a:r>
              <a:rPr lang="en-US" dirty="0" smtClean="0">
                <a:solidFill>
                  <a:srgbClr val="24509A"/>
                </a:solidFill>
              </a:rPr>
              <a:t>Technical Pre-requisites</a:t>
            </a:r>
            <a:endParaRPr lang="en-US" dirty="0">
              <a:solidFill>
                <a:srgbClr val="24509A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82627669"/>
              </p:ext>
            </p:extLst>
          </p:nvPr>
        </p:nvGraphicFramePr>
        <p:xfrm>
          <a:off x="1907704" y="987574"/>
          <a:ext cx="4992216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01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2"/>
          <p:cNvSpPr>
            <a:spLocks noGrp="1"/>
          </p:cNvSpPr>
          <p:nvPr>
            <p:ph type="title"/>
          </p:nvPr>
        </p:nvSpPr>
        <p:spPr>
          <a:xfrm>
            <a:off x="1403648" y="339502"/>
            <a:ext cx="5810688" cy="510861"/>
          </a:xfrm>
        </p:spPr>
        <p:txBody>
          <a:bodyPr/>
          <a:lstStyle/>
          <a:p>
            <a:r>
              <a:rPr lang="en-US" dirty="0" smtClean="0">
                <a:solidFill>
                  <a:srgbClr val="24509A"/>
                </a:solidFill>
              </a:rPr>
              <a:t>Financial Pre-requisites</a:t>
            </a:r>
            <a:endParaRPr lang="en-US" dirty="0">
              <a:solidFill>
                <a:srgbClr val="24509A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96428"/>
              </p:ext>
            </p:extLst>
          </p:nvPr>
        </p:nvGraphicFramePr>
        <p:xfrm>
          <a:off x="1907704" y="987574"/>
          <a:ext cx="4992216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00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2"/>
          <p:cNvSpPr>
            <a:spLocks noGrp="1"/>
          </p:cNvSpPr>
          <p:nvPr>
            <p:ph type="title"/>
          </p:nvPr>
        </p:nvSpPr>
        <p:spPr>
          <a:xfrm>
            <a:off x="683568" y="339502"/>
            <a:ext cx="5810688" cy="510861"/>
          </a:xfrm>
        </p:spPr>
        <p:txBody>
          <a:bodyPr/>
          <a:lstStyle/>
          <a:p>
            <a:r>
              <a:rPr lang="en-US" dirty="0" smtClean="0">
                <a:solidFill>
                  <a:srgbClr val="24509A"/>
                </a:solidFill>
              </a:rPr>
              <a:t>Follow the </a:t>
            </a:r>
            <a:r>
              <a:rPr lang="en-US" b="1" dirty="0" smtClean="0">
                <a:solidFill>
                  <a:srgbClr val="24509A"/>
                </a:solidFill>
              </a:rPr>
              <a:t>Money</a:t>
            </a:r>
            <a:endParaRPr lang="en-US" b="1" dirty="0">
              <a:solidFill>
                <a:srgbClr val="24509A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47790102"/>
              </p:ext>
            </p:extLst>
          </p:nvPr>
        </p:nvGraphicFramePr>
        <p:xfrm>
          <a:off x="1403648" y="832709"/>
          <a:ext cx="63367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108196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COOLING</a:t>
            </a: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372387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HEATING</a:t>
            </a:r>
            <a:endParaRPr lang="en-U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2"/>
          <p:cNvSpPr>
            <a:spLocks noGrp="1"/>
          </p:cNvSpPr>
          <p:nvPr>
            <p:ph type="title"/>
          </p:nvPr>
        </p:nvSpPr>
        <p:spPr>
          <a:xfrm>
            <a:off x="683568" y="339502"/>
            <a:ext cx="5810688" cy="510861"/>
          </a:xfrm>
        </p:spPr>
        <p:txBody>
          <a:bodyPr/>
          <a:lstStyle/>
          <a:p>
            <a:r>
              <a:rPr lang="en-US" dirty="0" smtClean="0">
                <a:solidFill>
                  <a:srgbClr val="24509A"/>
                </a:solidFill>
              </a:rPr>
              <a:t>Different Solutions – Different TCOs</a:t>
            </a:r>
            <a:endParaRPr lang="en-US" b="1" dirty="0">
              <a:solidFill>
                <a:srgbClr val="24509A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60011286"/>
              </p:ext>
            </p:extLst>
          </p:nvPr>
        </p:nvGraphicFramePr>
        <p:xfrm>
          <a:off x="1475656" y="7715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10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2"/>
          <p:cNvSpPr>
            <a:spLocks noGrp="1"/>
          </p:cNvSpPr>
          <p:nvPr>
            <p:ph type="title"/>
          </p:nvPr>
        </p:nvSpPr>
        <p:spPr>
          <a:xfrm>
            <a:off x="1403648" y="339502"/>
            <a:ext cx="5810688" cy="510861"/>
          </a:xfrm>
        </p:spPr>
        <p:txBody>
          <a:bodyPr/>
          <a:lstStyle/>
          <a:p>
            <a:r>
              <a:rPr lang="en-US" dirty="0" smtClean="0">
                <a:solidFill>
                  <a:srgbClr val="24509A"/>
                </a:solidFill>
              </a:rPr>
              <a:t>Central Heating / Cooling business model</a:t>
            </a:r>
            <a:endParaRPr lang="en-US" dirty="0">
              <a:solidFill>
                <a:srgbClr val="24509A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851455" y="2556727"/>
            <a:ext cx="7344816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b="1" dirty="0" smtClean="0">
                <a:solidFill>
                  <a:srgbClr val="24509A"/>
                </a:solidFill>
                <a:cs typeface="Arial"/>
              </a:rPr>
              <a:t>Total Investment in </a:t>
            </a:r>
            <a:r>
              <a:rPr lang="en-US" sz="1500" b="1" dirty="0" smtClean="0">
                <a:solidFill>
                  <a:srgbClr val="24509A"/>
                </a:solidFill>
                <a:cs typeface="Arial"/>
              </a:rPr>
              <a:t>the </a:t>
            </a:r>
            <a:r>
              <a:rPr lang="en-US" sz="1500" b="1" dirty="0" smtClean="0">
                <a:solidFill>
                  <a:srgbClr val="24509A"/>
                </a:solidFill>
                <a:cs typeface="Arial"/>
              </a:rPr>
              <a:t>technology </a:t>
            </a:r>
            <a:r>
              <a:rPr lang="en-US" sz="1500" b="1" dirty="0" smtClean="0">
                <a:solidFill>
                  <a:srgbClr val="24509A"/>
                </a:solidFill>
                <a:cs typeface="Arial"/>
              </a:rPr>
              <a:t>covered by SE </a:t>
            </a:r>
            <a:r>
              <a:rPr lang="en-US" sz="1500" b="1" dirty="0" err="1" smtClean="0">
                <a:solidFill>
                  <a:srgbClr val="24509A"/>
                </a:solidFill>
                <a:cs typeface="Arial"/>
              </a:rPr>
              <a:t>Predaj</a:t>
            </a:r>
            <a:r>
              <a:rPr lang="en-US" sz="1500" b="1" dirty="0" smtClean="0">
                <a:solidFill>
                  <a:srgbClr val="24509A"/>
                </a:solidFill>
                <a:cs typeface="Arial"/>
              </a:rPr>
              <a:t>, s.r.o.</a:t>
            </a:r>
            <a:endParaRPr lang="sk-SK" sz="1500" b="1" dirty="0" smtClean="0">
              <a:solidFill>
                <a:srgbClr val="24509A"/>
              </a:solidFill>
              <a:cs typeface="Arial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b="1" dirty="0" smtClean="0">
                <a:solidFill>
                  <a:srgbClr val="24509A"/>
                </a:solidFill>
                <a:cs typeface="Arial"/>
              </a:rPr>
              <a:t>Facilitation in reaching A1 building certification (budget savings elsewhere)</a:t>
            </a:r>
            <a:endParaRPr lang="sk-SK" sz="1500" b="1" dirty="0" smtClean="0">
              <a:solidFill>
                <a:srgbClr val="24509A"/>
              </a:solidFill>
              <a:cs typeface="Arial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 smtClean="0">
                <a:solidFill>
                  <a:srgbClr val="24509A"/>
                </a:solidFill>
                <a:cs typeface="Arial"/>
              </a:rPr>
              <a:t>Complete outsourcing of the heat / cooling supply and related technology service</a:t>
            </a:r>
            <a:endParaRPr lang="sk-SK" sz="1500" dirty="0" smtClean="0">
              <a:solidFill>
                <a:srgbClr val="24509A"/>
              </a:solidFill>
              <a:cs typeface="Arial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 smtClean="0">
                <a:solidFill>
                  <a:srgbClr val="24509A"/>
                </a:solidFill>
                <a:cs typeface="Arial"/>
              </a:rPr>
              <a:t>Prices for heating and cooling cheaper than other technologies</a:t>
            </a:r>
            <a:endParaRPr lang="sk-SK" sz="1500" dirty="0" smtClean="0">
              <a:solidFill>
                <a:srgbClr val="24509A"/>
              </a:solidFill>
              <a:cs typeface="Arial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500" dirty="0" smtClean="0">
                <a:solidFill>
                  <a:srgbClr val="24509A"/>
                </a:solidFill>
                <a:cs typeface="Arial"/>
              </a:rPr>
              <a:t>Guarantees of a stable supplier </a:t>
            </a:r>
            <a:endParaRPr lang="sk-SK" sz="1500" b="1" dirty="0" smtClean="0">
              <a:solidFill>
                <a:srgbClr val="24509A"/>
              </a:solidFill>
              <a:cs typeface="Arial"/>
            </a:endParaRPr>
          </a:p>
          <a:p>
            <a:pPr>
              <a:lnSpc>
                <a:spcPct val="150000"/>
              </a:lnSpc>
            </a:pPr>
            <a:endParaRPr lang="sk-SK" sz="1000" b="1" dirty="0">
              <a:solidFill>
                <a:srgbClr val="24509A"/>
              </a:solidFill>
              <a:cs typeface="Arial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sk-SK" sz="1000" dirty="0" smtClean="0">
              <a:solidFill>
                <a:srgbClr val="24509A"/>
              </a:solidFill>
              <a:cs typeface="Arial"/>
            </a:endParaRPr>
          </a:p>
        </p:txBody>
      </p:sp>
      <p:sp>
        <p:nvSpPr>
          <p:cNvPr id="2" name="Zaoblený obdĺžnik 1"/>
          <p:cNvSpPr/>
          <p:nvPr/>
        </p:nvSpPr>
        <p:spPr>
          <a:xfrm>
            <a:off x="2555776" y="1707654"/>
            <a:ext cx="1444303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100" dirty="0" smtClean="0"/>
              <a:t>SE Predaj, s.r.o.</a:t>
            </a:r>
            <a:endParaRPr lang="sk-SK" sz="1100" dirty="0"/>
          </a:p>
        </p:txBody>
      </p:sp>
      <p:sp>
        <p:nvSpPr>
          <p:cNvPr id="3" name="Šípka doprava 2"/>
          <p:cNvSpPr/>
          <p:nvPr/>
        </p:nvSpPr>
        <p:spPr>
          <a:xfrm>
            <a:off x="4199827" y="1936823"/>
            <a:ext cx="648072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ĺžnik 6"/>
          <p:cNvSpPr/>
          <p:nvPr/>
        </p:nvSpPr>
        <p:spPr>
          <a:xfrm>
            <a:off x="5029208" y="1707654"/>
            <a:ext cx="1487007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Developer / Facility Manager</a:t>
            </a:r>
            <a:endParaRPr lang="sk-SK" sz="1100" dirty="0"/>
          </a:p>
        </p:txBody>
      </p:sp>
      <p:sp>
        <p:nvSpPr>
          <p:cNvPr id="5" name="BlokTextu 4"/>
          <p:cNvSpPr txBox="1"/>
          <p:nvPr/>
        </p:nvSpPr>
        <p:spPr>
          <a:xfrm>
            <a:off x="2424154" y="1453214"/>
            <a:ext cx="17844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Heat and Cooling Supplier</a:t>
            </a:r>
            <a:endParaRPr lang="sk-SK" sz="10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5502444" y="1453214"/>
            <a:ext cx="540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Client</a:t>
            </a:r>
            <a:endParaRPr lang="sk-SK" sz="1000" b="1" dirty="0"/>
          </a:p>
        </p:txBody>
      </p:sp>
    </p:spTree>
    <p:extLst>
      <p:ext uri="{BB962C8B-B14F-4D97-AF65-F5344CB8AC3E}">
        <p14:creationId xmlns:p14="http://schemas.microsoft.com/office/powerpoint/2010/main" val="12540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2"/>
          <p:cNvSpPr>
            <a:spLocks noGrp="1"/>
          </p:cNvSpPr>
          <p:nvPr>
            <p:ph type="title"/>
          </p:nvPr>
        </p:nvSpPr>
        <p:spPr>
          <a:xfrm>
            <a:off x="1403648" y="339502"/>
            <a:ext cx="5810688" cy="510861"/>
          </a:xfrm>
        </p:spPr>
        <p:txBody>
          <a:bodyPr/>
          <a:lstStyle/>
          <a:p>
            <a:r>
              <a:rPr lang="en-US" sz="2000" dirty="0" smtClean="0">
                <a:solidFill>
                  <a:srgbClr val="24509A"/>
                </a:solidFill>
              </a:rPr>
              <a:t>Limits of supply for Water </a:t>
            </a:r>
            <a:r>
              <a:rPr lang="en-US" sz="2000" dirty="0" err="1" smtClean="0">
                <a:solidFill>
                  <a:srgbClr val="24509A"/>
                </a:solidFill>
              </a:rPr>
              <a:t>Water</a:t>
            </a:r>
            <a:r>
              <a:rPr lang="en-US" sz="2000" dirty="0" smtClean="0">
                <a:solidFill>
                  <a:srgbClr val="24509A"/>
                </a:solidFill>
              </a:rPr>
              <a:t> Heat Pump system</a:t>
            </a:r>
            <a:r>
              <a:rPr lang="sk-SK" dirty="0" smtClean="0">
                <a:solidFill>
                  <a:srgbClr val="24509A"/>
                </a:solidFill>
              </a:rPr>
              <a:t/>
            </a:r>
            <a:br>
              <a:rPr lang="sk-SK" dirty="0" smtClean="0">
                <a:solidFill>
                  <a:srgbClr val="24509A"/>
                </a:solidFill>
              </a:rPr>
            </a:br>
            <a:r>
              <a:rPr lang="sk-SK" dirty="0" smtClean="0">
                <a:solidFill>
                  <a:srgbClr val="24509A"/>
                </a:solidFill>
              </a:rPr>
              <a:t/>
            </a:r>
            <a:br>
              <a:rPr lang="sk-SK" dirty="0" smtClean="0">
                <a:solidFill>
                  <a:srgbClr val="24509A"/>
                </a:solidFill>
              </a:rPr>
            </a:br>
            <a:endParaRPr lang="en-GB" sz="2000" dirty="0"/>
          </a:p>
        </p:txBody>
      </p:sp>
      <p:graphicFrame>
        <p:nvGraphicFramePr>
          <p:cNvPr id="20" name="Tabuľ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067483"/>
              </p:ext>
            </p:extLst>
          </p:nvPr>
        </p:nvGraphicFramePr>
        <p:xfrm>
          <a:off x="368537" y="1837734"/>
          <a:ext cx="4933799" cy="22821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3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626"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baseline="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/>
                        </a:rPr>
                        <a:t>Machine Room – Water </a:t>
                      </a:r>
                      <a:r>
                        <a:rPr lang="en-US" sz="1000" b="1" kern="1200" baseline="0" dirty="0" err="1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/>
                        </a:rPr>
                        <a:t>Water</a:t>
                      </a:r>
                      <a:r>
                        <a:rPr lang="en-US" sz="1000" b="1" kern="1200" baseline="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Arial"/>
                        </a:rPr>
                        <a:t> Heat Pump</a:t>
                      </a:r>
                      <a:endParaRPr lang="sk-SK" sz="1000" b="1" kern="1200" dirty="0">
                        <a:solidFill>
                          <a:schemeClr val="bg1"/>
                        </a:solidFill>
                        <a:latin typeface="Arial" charset="0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96290"/>
                  </a:ext>
                </a:extLst>
              </a:tr>
              <a:tr h="340626">
                <a:tc>
                  <a:txBody>
                    <a:bodyPr/>
                    <a:lstStyle/>
                    <a:p>
                      <a:pPr algn="ctr"/>
                      <a:r>
                        <a:rPr lang="en-US" sz="1000" b="0" kern="1200" dirty="0" err="1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/>
                        </a:rPr>
                        <a:t>Delimination</a:t>
                      </a: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/>
                        </a:rPr>
                        <a:t> of Supply</a:t>
                      </a:r>
                      <a:endParaRPr lang="sk-SK" sz="1000" b="0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93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solidFill>
                            <a:srgbClr val="24509A"/>
                          </a:solidFill>
                          <a:cs typeface="Arial"/>
                        </a:rPr>
                        <a:t>Building of Water </a:t>
                      </a:r>
                      <a:r>
                        <a:rPr lang="en-US" sz="1200" dirty="0" err="1" smtClean="0">
                          <a:solidFill>
                            <a:srgbClr val="24509A"/>
                          </a:solidFill>
                          <a:cs typeface="Arial"/>
                        </a:rPr>
                        <a:t>Water</a:t>
                      </a:r>
                      <a:r>
                        <a:rPr lang="en-US" sz="1200" dirty="0" smtClean="0">
                          <a:solidFill>
                            <a:srgbClr val="24509A"/>
                          </a:solidFill>
                          <a:cs typeface="Arial"/>
                        </a:rPr>
                        <a:t> Heat Pump based</a:t>
                      </a:r>
                      <a:r>
                        <a:rPr lang="en-US" sz="1200" baseline="0" dirty="0" smtClean="0">
                          <a:solidFill>
                            <a:srgbClr val="24509A"/>
                          </a:solidFill>
                          <a:cs typeface="Arial"/>
                        </a:rPr>
                        <a:t> technological solution</a:t>
                      </a:r>
                      <a:endParaRPr lang="sk-SK" sz="1200" baseline="0" dirty="0" smtClean="0">
                        <a:solidFill>
                          <a:srgbClr val="24509A"/>
                        </a:solidFill>
                        <a:cs typeface="Arial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200" baseline="0" dirty="0" smtClean="0">
                          <a:solidFill>
                            <a:srgbClr val="24509A"/>
                          </a:solidFill>
                          <a:cs typeface="Arial"/>
                        </a:rPr>
                        <a:t>Building of wells and related infrastructure</a:t>
                      </a:r>
                      <a:endParaRPr lang="sk-SK" sz="1200" dirty="0" smtClean="0">
                        <a:solidFill>
                          <a:srgbClr val="24509A"/>
                        </a:solidFill>
                        <a:cs typeface="Arial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1200" dirty="0" smtClean="0">
                          <a:solidFill>
                            <a:srgbClr val="24509A"/>
                          </a:solidFill>
                          <a:cs typeface="Arial"/>
                        </a:rPr>
                        <a:t>Supply measured outside the machine room</a:t>
                      </a:r>
                      <a:endParaRPr lang="sk-SK" sz="1200" baseline="0" dirty="0" smtClean="0">
                        <a:solidFill>
                          <a:srgbClr val="24509A"/>
                        </a:solidFill>
                        <a:cs typeface="Arial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24509A"/>
                          </a:solidFill>
                          <a:cs typeface="Arial"/>
                        </a:rPr>
                        <a:t>Complete project</a:t>
                      </a:r>
                      <a:r>
                        <a:rPr lang="en-US" sz="1200" baseline="0" dirty="0" smtClean="0">
                          <a:solidFill>
                            <a:srgbClr val="24509A"/>
                          </a:solidFill>
                          <a:cs typeface="Arial"/>
                        </a:rPr>
                        <a:t> documentation for building permits</a:t>
                      </a:r>
                      <a:endParaRPr lang="sk-SK" sz="1200" dirty="0" smtClean="0">
                        <a:solidFill>
                          <a:srgbClr val="24509A"/>
                        </a:solidFill>
                        <a:cs typeface="Arial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24509A"/>
                          </a:solidFill>
                          <a:cs typeface="Arial"/>
                        </a:rPr>
                        <a:t>Complete supply of service, maintenance, revisions</a:t>
                      </a:r>
                      <a:endParaRPr lang="sk-SK" sz="1200" baseline="0" dirty="0" smtClean="0">
                        <a:solidFill>
                          <a:srgbClr val="24509A"/>
                        </a:solidFill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dĺžnik 2"/>
          <p:cNvSpPr/>
          <p:nvPr/>
        </p:nvSpPr>
        <p:spPr>
          <a:xfrm>
            <a:off x="7236296" y="1995686"/>
            <a:ext cx="1080120" cy="201622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6" name="Rovná spojnica 5"/>
          <p:cNvCxnSpPr/>
          <p:nvPr/>
        </p:nvCxnSpPr>
        <p:spPr>
          <a:xfrm>
            <a:off x="7380312" y="2211710"/>
            <a:ext cx="0" cy="1584176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 flipH="1">
            <a:off x="6660232" y="3795886"/>
            <a:ext cx="720080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7380312" y="2211710"/>
            <a:ext cx="21602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7380312" y="2427734"/>
            <a:ext cx="21602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>
            <a:off x="7380312" y="2643758"/>
            <a:ext cx="21602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>
            <a:off x="7380312" y="2879542"/>
            <a:ext cx="21602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7380312" y="3507854"/>
            <a:ext cx="21602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7380312" y="3075806"/>
            <a:ext cx="21602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nica 18"/>
          <p:cNvCxnSpPr/>
          <p:nvPr/>
        </p:nvCxnSpPr>
        <p:spPr>
          <a:xfrm>
            <a:off x="7380312" y="3291830"/>
            <a:ext cx="21602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ĺžnik 11"/>
          <p:cNvSpPr/>
          <p:nvPr/>
        </p:nvSpPr>
        <p:spPr>
          <a:xfrm>
            <a:off x="6214852" y="3435846"/>
            <a:ext cx="720080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6" name="Obdĺžnik 25"/>
          <p:cNvSpPr/>
          <p:nvPr/>
        </p:nvSpPr>
        <p:spPr>
          <a:xfrm>
            <a:off x="5572858" y="3243706"/>
            <a:ext cx="1504974" cy="1560292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BlokTextu 26"/>
          <p:cNvSpPr txBox="1"/>
          <p:nvPr/>
        </p:nvSpPr>
        <p:spPr>
          <a:xfrm>
            <a:off x="6129907" y="3523823"/>
            <a:ext cx="886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Heat Pumps</a:t>
            </a:r>
            <a:endParaRPr lang="sk-SK" sz="1000" dirty="0"/>
          </a:p>
        </p:txBody>
      </p:sp>
      <p:sp>
        <p:nvSpPr>
          <p:cNvPr id="28" name="Obdĺžnik 27"/>
          <p:cNvSpPr/>
          <p:nvPr/>
        </p:nvSpPr>
        <p:spPr>
          <a:xfrm>
            <a:off x="7999067" y="2211710"/>
            <a:ext cx="216024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bdĺžnik 28"/>
          <p:cNvSpPr/>
          <p:nvPr/>
        </p:nvSpPr>
        <p:spPr>
          <a:xfrm>
            <a:off x="7999067" y="2535746"/>
            <a:ext cx="216024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bdĺžnik 29"/>
          <p:cNvSpPr/>
          <p:nvPr/>
        </p:nvSpPr>
        <p:spPr>
          <a:xfrm>
            <a:off x="7999067" y="2841780"/>
            <a:ext cx="216024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bdĺžnik 30"/>
          <p:cNvSpPr/>
          <p:nvPr/>
        </p:nvSpPr>
        <p:spPr>
          <a:xfrm>
            <a:off x="7999067" y="3143774"/>
            <a:ext cx="216024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Obdĺžnik 31"/>
          <p:cNvSpPr/>
          <p:nvPr/>
        </p:nvSpPr>
        <p:spPr>
          <a:xfrm>
            <a:off x="7999067" y="3499774"/>
            <a:ext cx="216024" cy="50405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bdĺžnik 32"/>
          <p:cNvSpPr/>
          <p:nvPr/>
        </p:nvSpPr>
        <p:spPr>
          <a:xfrm>
            <a:off x="7717289" y="2212082"/>
            <a:ext cx="216024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Obdĺžnik 33"/>
          <p:cNvSpPr/>
          <p:nvPr/>
        </p:nvSpPr>
        <p:spPr>
          <a:xfrm>
            <a:off x="7717289" y="2536118"/>
            <a:ext cx="216024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Obdĺžnik 34"/>
          <p:cNvSpPr/>
          <p:nvPr/>
        </p:nvSpPr>
        <p:spPr>
          <a:xfrm>
            <a:off x="7717289" y="2842152"/>
            <a:ext cx="216024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Obdĺžnik 35"/>
          <p:cNvSpPr/>
          <p:nvPr/>
        </p:nvSpPr>
        <p:spPr>
          <a:xfrm>
            <a:off x="7717289" y="3144146"/>
            <a:ext cx="216024" cy="21602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9" name="Obdĺžnik 48"/>
          <p:cNvSpPr/>
          <p:nvPr/>
        </p:nvSpPr>
        <p:spPr>
          <a:xfrm>
            <a:off x="5364088" y="4023485"/>
            <a:ext cx="3024336" cy="96436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56" name="Skupina 55"/>
          <p:cNvGrpSpPr/>
          <p:nvPr/>
        </p:nvGrpSpPr>
        <p:grpSpPr>
          <a:xfrm>
            <a:off x="6985987" y="3543857"/>
            <a:ext cx="179178" cy="360040"/>
            <a:chOff x="6084168" y="1995686"/>
            <a:chExt cx="179178" cy="360040"/>
          </a:xfrm>
        </p:grpSpPr>
        <p:sp>
          <p:nvSpPr>
            <p:cNvPr id="50" name="Ovál 49"/>
            <p:cNvSpPr/>
            <p:nvPr/>
          </p:nvSpPr>
          <p:spPr>
            <a:xfrm>
              <a:off x="6084168" y="1995686"/>
              <a:ext cx="179178" cy="216024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52" name="Rovná spojovacia šípka 51"/>
            <p:cNvCxnSpPr/>
            <p:nvPr/>
          </p:nvCxnSpPr>
          <p:spPr>
            <a:xfrm flipV="1">
              <a:off x="6119330" y="2057241"/>
              <a:ext cx="108854" cy="929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Rovná spojnica 54"/>
            <p:cNvCxnSpPr>
              <a:stCxn id="50" idx="4"/>
            </p:cNvCxnSpPr>
            <p:nvPr/>
          </p:nvCxnSpPr>
          <p:spPr>
            <a:xfrm>
              <a:off x="6173757" y="2211710"/>
              <a:ext cx="0" cy="1440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BlokTextu 58"/>
          <p:cNvSpPr txBox="1"/>
          <p:nvPr/>
        </p:nvSpPr>
        <p:spPr>
          <a:xfrm>
            <a:off x="5708951" y="3022803"/>
            <a:ext cx="1085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Limits of Supply</a:t>
            </a:r>
            <a:endParaRPr lang="sk-SK" sz="1000" dirty="0">
              <a:solidFill>
                <a:srgbClr val="FF0000"/>
              </a:solidFill>
            </a:endParaRPr>
          </a:p>
        </p:txBody>
      </p:sp>
      <p:sp>
        <p:nvSpPr>
          <p:cNvPr id="61" name="Rovnoramenný trojuholník 60"/>
          <p:cNvSpPr/>
          <p:nvPr/>
        </p:nvSpPr>
        <p:spPr>
          <a:xfrm>
            <a:off x="7236296" y="1837734"/>
            <a:ext cx="1080120" cy="158715"/>
          </a:xfrm>
          <a:prstGeom prst="triangle">
            <a:avLst>
              <a:gd name="adj" fmla="val 5002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 rot="16200000">
            <a:off x="5458328" y="4132510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Wells</a:t>
            </a:r>
            <a:endParaRPr lang="sk-SK" sz="1000" dirty="0"/>
          </a:p>
        </p:txBody>
      </p:sp>
      <p:sp>
        <p:nvSpPr>
          <p:cNvPr id="4" name="Obdĺžnik 3"/>
          <p:cNvSpPr/>
          <p:nvPr/>
        </p:nvSpPr>
        <p:spPr>
          <a:xfrm>
            <a:off x="5767265" y="4119921"/>
            <a:ext cx="246222" cy="567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620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ster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1806</TotalTime>
  <Words>260</Words>
  <Application>Microsoft Office PowerPoint</Application>
  <PresentationFormat>On-screen Show (16:9)</PresentationFormat>
  <Paragraphs>63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Mincho</vt:lpstr>
      <vt:lpstr>Arial</vt:lpstr>
      <vt:lpstr>Arial Black</vt:lpstr>
      <vt:lpstr>Calibri</vt:lpstr>
      <vt:lpstr>Wingdings</vt:lpstr>
      <vt:lpstr>Master</vt:lpstr>
      <vt:lpstr>1_Master</vt:lpstr>
      <vt:lpstr>PowerPoint Presentation</vt:lpstr>
      <vt:lpstr>What is a Heat Pump</vt:lpstr>
      <vt:lpstr>Water Water Heat Pump</vt:lpstr>
      <vt:lpstr>Technical Pre-requisites</vt:lpstr>
      <vt:lpstr>Financial Pre-requisites</vt:lpstr>
      <vt:lpstr>Follow the Money</vt:lpstr>
      <vt:lpstr>Different Solutions – Different TCOs</vt:lpstr>
      <vt:lpstr>Central Heating / Cooling business model</vt:lpstr>
      <vt:lpstr>Limits of supply for Water Water Heat Pump system  </vt:lpstr>
      <vt:lpstr>Business Case: Bratislava National Football Stadium 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Slovenské elektrárne</dc:creator>
  <cp:lastModifiedBy>Andrea Pancotti</cp:lastModifiedBy>
  <cp:revision>351</cp:revision>
  <dcterms:created xsi:type="dcterms:W3CDTF">2014-02-05T11:37:02Z</dcterms:created>
  <dcterms:modified xsi:type="dcterms:W3CDTF">2017-11-07T08:19:19Z</dcterms:modified>
</cp:coreProperties>
</file>