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73" r:id="rId2"/>
    <p:sldId id="407" r:id="rId3"/>
    <p:sldId id="408" r:id="rId4"/>
    <p:sldId id="409" r:id="rId5"/>
    <p:sldId id="429" r:id="rId6"/>
    <p:sldId id="412" r:id="rId7"/>
    <p:sldId id="415" r:id="rId8"/>
    <p:sldId id="389" r:id="rId9"/>
    <p:sldId id="416" r:id="rId10"/>
    <p:sldId id="364" r:id="rId11"/>
    <p:sldId id="410" r:id="rId12"/>
    <p:sldId id="411" r:id="rId13"/>
    <p:sldId id="390" r:id="rId14"/>
    <p:sldId id="417" r:id="rId15"/>
    <p:sldId id="433" r:id="rId16"/>
    <p:sldId id="430" r:id="rId17"/>
    <p:sldId id="370" r:id="rId18"/>
    <p:sldId id="343" r:id="rId19"/>
    <p:sldId id="431" r:id="rId20"/>
    <p:sldId id="418" r:id="rId21"/>
    <p:sldId id="419" r:id="rId22"/>
    <p:sldId id="421" r:id="rId23"/>
    <p:sldId id="423" r:id="rId24"/>
    <p:sldId id="319" r:id="rId25"/>
    <p:sldId id="320" r:id="rId26"/>
    <p:sldId id="384" r:id="rId27"/>
    <p:sldId id="321" r:id="rId28"/>
    <p:sldId id="323" r:id="rId29"/>
    <p:sldId id="334" r:id="rId30"/>
    <p:sldId id="435" r:id="rId31"/>
    <p:sldId id="391" r:id="rId32"/>
    <p:sldId id="400" r:id="rId33"/>
    <p:sldId id="402" r:id="rId34"/>
    <p:sldId id="403" r:id="rId35"/>
    <p:sldId id="386" r:id="rId36"/>
    <p:sldId id="396" r:id="rId37"/>
    <p:sldId id="392" r:id="rId38"/>
    <p:sldId id="432" r:id="rId39"/>
    <p:sldId id="434" r:id="rId40"/>
    <p:sldId id="344" r:id="rId41"/>
    <p:sldId id="292" r:id="rId42"/>
  </p:sldIdLst>
  <p:sldSz cx="9144000" cy="6858000" type="screen4x3"/>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84717" autoAdjust="0"/>
  </p:normalViewPr>
  <p:slideViewPr>
    <p:cSldViewPr>
      <p:cViewPr>
        <p:scale>
          <a:sx n="69" d="100"/>
          <a:sy n="69" d="100"/>
        </p:scale>
        <p:origin x="-1834" y="-197"/>
      </p:cViewPr>
      <p:guideLst>
        <p:guide orient="horz" pos="2160"/>
        <p:guide pos="2880"/>
      </p:guideLst>
    </p:cSldViewPr>
  </p:slideViewPr>
  <p:notesTextViewPr>
    <p:cViewPr>
      <p:scale>
        <a:sx n="1" d="1"/>
        <a:sy n="1" d="1"/>
      </p:scale>
      <p:origin x="0" y="0"/>
    </p:cViewPr>
  </p:notesTextViewPr>
  <p:sorterViewPr>
    <p:cViewPr>
      <p:scale>
        <a:sx n="141" d="100"/>
        <a:sy n="141" d="100"/>
      </p:scale>
      <p:origin x="0" y="1513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hr-H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hr-HR" b="1"/>
              <a:t>Ratio of investments in sectors</a:t>
            </a:r>
          </a:p>
        </c:rich>
      </c:tx>
      <c:layout/>
      <c:overlay val="0"/>
      <c:spPr>
        <a:noFill/>
        <a:ln>
          <a:noFill/>
        </a:ln>
        <a:effectLst/>
      </c:spPr>
    </c:title>
    <c:autoTitleDeleted val="0"/>
    <c:view3D>
      <c:rotX val="30"/>
      <c:rotY val="0"/>
      <c:depthPercent val="10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spPr>
            <a:ln>
              <a:noFill/>
            </a:ln>
          </c:spPr>
          <c:dPt>
            <c:idx val="0"/>
            <c:bubble3D val="0"/>
            <c:explosion val="11"/>
            <c:spPr>
              <a:solidFill>
                <a:schemeClr val="accent3"/>
              </a:solidFill>
              <a:ln w="25400">
                <a:noFill/>
              </a:ln>
              <a:effectLst/>
              <a:sp3d/>
            </c:spPr>
          </c:dPt>
          <c:dPt>
            <c:idx val="1"/>
            <c:bubble3D val="0"/>
            <c:explosion val="11"/>
            <c:spPr>
              <a:solidFill>
                <a:schemeClr val="accent4"/>
              </a:solidFill>
              <a:ln w="25400">
                <a:noFill/>
              </a:ln>
              <a:effectLst/>
              <a:sp3d/>
            </c:spPr>
          </c:dPt>
          <c:dPt>
            <c:idx val="2"/>
            <c:bubble3D val="0"/>
            <c:explosion val="8"/>
            <c:spPr>
              <a:solidFill>
                <a:schemeClr val="accent1"/>
              </a:solidFill>
              <a:ln w="25400">
                <a:noFill/>
              </a:ln>
              <a:effectLst/>
              <a:sp3d/>
            </c:spPr>
          </c:dPt>
          <c:dPt>
            <c:idx val="3"/>
            <c:bubble3D val="0"/>
            <c:explosion val="11"/>
            <c:spPr>
              <a:solidFill>
                <a:schemeClr val="accent2"/>
              </a:solidFill>
              <a:ln w="25400">
                <a:noFill/>
              </a:ln>
              <a:effectLst/>
              <a:sp3d/>
            </c:spPr>
          </c:dPt>
          <c:dLbls>
            <c:dLbl>
              <c:idx val="0"/>
              <c:layout>
                <c:manualLayout>
                  <c:x val="2.1563580414517152E-2"/>
                  <c:y val="-9.2507401058293082E-2"/>
                </c:manualLayout>
              </c:layout>
              <c:dLblPos val="bestFit"/>
              <c:showLegendKey val="0"/>
              <c:showVal val="0"/>
              <c:showCatName val="1"/>
              <c:showSerName val="0"/>
              <c:showPercent val="1"/>
              <c:showBubbleSize val="0"/>
              <c:extLst>
                <c:ext xmlns:c15="http://schemas.microsoft.com/office/drawing/2012/chart" uri="{CE6537A1-D6FC-4f65-9D91-7224C49458BB}">
                  <c15:layout/>
                </c:ext>
              </c:extLst>
            </c:dLbl>
            <c:dLbl>
              <c:idx val="1"/>
              <c:layout>
                <c:manualLayout>
                  <c:x val="-2.8212675922868666E-2"/>
                  <c:y val="-5.6851844618586323E-3"/>
                </c:manualLayout>
              </c:layout>
              <c:dLblPos val="bestFit"/>
              <c:showLegendKey val="0"/>
              <c:showVal val="0"/>
              <c:showCatName val="1"/>
              <c:showSerName val="0"/>
              <c:showPercent val="1"/>
              <c:showBubbleSize val="0"/>
              <c:extLst>
                <c:ext xmlns:c15="http://schemas.microsoft.com/office/drawing/2012/chart" uri="{CE6537A1-D6FC-4f65-9D91-7224C49458BB}">
                  <c15:layout/>
                </c:ext>
              </c:extLst>
            </c:dLbl>
            <c:dLbl>
              <c:idx val="2"/>
              <c:layout>
                <c:manualLayout>
                  <c:x val="5.0560322201104173E-2"/>
                  <c:y val="0.12065914307116671"/>
                </c:manualLayout>
              </c:layout>
              <c:dLblPos val="bestFit"/>
              <c:showLegendKey val="0"/>
              <c:showVal val="0"/>
              <c:showCatName val="1"/>
              <c:showSerName val="0"/>
              <c:showPercent val="1"/>
              <c:showBubbleSize val="0"/>
              <c:extLst>
                <c:ext xmlns:c15="http://schemas.microsoft.com/office/drawing/2012/chart" uri="{CE6537A1-D6FC-4f65-9D91-7224C49458BB}">
                  <c15:layout/>
                </c:ext>
              </c:extLst>
            </c:dLbl>
            <c:dLbl>
              <c:idx val="3"/>
              <c:layout>
                <c:manualLayout>
                  <c:x val="-5.5499773735179676E-2"/>
                  <c:y val="-2.177980725432865E-2"/>
                </c:manualLayout>
              </c:layout>
              <c:dLblPos val="bestFit"/>
              <c:showLegendKey val="0"/>
              <c:showVal val="0"/>
              <c:showCatName val="1"/>
              <c:showSerName val="0"/>
              <c:showPercent val="1"/>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sr-Latn-RS"/>
              </a:p>
            </c:txPr>
            <c:dLblPos val="bestFit"/>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Sveukupno!$G$69:$G$72</c:f>
              <c:strCache>
                <c:ptCount val="4"/>
                <c:pt idx="0">
                  <c:v>Buildings</c:v>
                </c:pt>
                <c:pt idx="1">
                  <c:v>Public lighting</c:v>
                </c:pt>
                <c:pt idx="2">
                  <c:v>Energy suplly systems</c:v>
                </c:pt>
                <c:pt idx="3">
                  <c:v>Industry</c:v>
                </c:pt>
              </c:strCache>
            </c:strRef>
          </c:cat>
          <c:val>
            <c:numRef>
              <c:f>Sveukupno!$H$69:$H$72</c:f>
              <c:numCache>
                <c:formatCode>#,##0</c:formatCode>
                <c:ptCount val="4"/>
                <c:pt idx="0">
                  <c:v>58066909.147844866</c:v>
                </c:pt>
                <c:pt idx="1">
                  <c:v>43042891.502153806</c:v>
                </c:pt>
                <c:pt idx="2">
                  <c:v>47127324.599999994</c:v>
                </c:pt>
                <c:pt idx="3">
                  <c:v>38000664.75</c:v>
                </c:pt>
              </c:numCache>
            </c:numRef>
          </c:val>
        </c:ser>
        <c:dLbls>
          <c:dLblPos val="bestFit"/>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sr-Latn-R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hr-H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hr-HR" b="1"/>
              <a:t>Ratio of investments in private sector</a:t>
            </a:r>
          </a:p>
        </c:rich>
      </c:tx>
      <c:layout/>
      <c:overlay val="0"/>
      <c:spPr>
        <a:noFill/>
        <a:ln>
          <a:noFill/>
        </a:ln>
        <a:effectLst/>
      </c:spPr>
    </c:title>
    <c:autoTitleDeleted val="0"/>
    <c:view3D>
      <c:rotX val="30"/>
      <c:rotY val="0"/>
      <c:depthPercent val="10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spPr>
            <a:ln>
              <a:noFill/>
            </a:ln>
          </c:spPr>
          <c:dPt>
            <c:idx val="0"/>
            <c:bubble3D val="0"/>
            <c:explosion val="11"/>
            <c:spPr>
              <a:solidFill>
                <a:schemeClr val="accent1"/>
              </a:solidFill>
              <a:ln w="25400">
                <a:noFill/>
              </a:ln>
              <a:effectLst/>
              <a:sp3d/>
            </c:spPr>
          </c:dPt>
          <c:dPt>
            <c:idx val="1"/>
            <c:bubble3D val="0"/>
            <c:explosion val="11"/>
            <c:spPr>
              <a:solidFill>
                <a:schemeClr val="accent1">
                  <a:lumMod val="60000"/>
                  <a:lumOff val="40000"/>
                </a:schemeClr>
              </a:solidFill>
              <a:ln w="25400">
                <a:noFill/>
              </a:ln>
              <a:effectLst/>
              <a:sp3d/>
            </c:spPr>
          </c:dPt>
          <c:dPt>
            <c:idx val="2"/>
            <c:bubble3D val="0"/>
            <c:explosion val="8"/>
            <c:spPr>
              <a:solidFill>
                <a:schemeClr val="accent1"/>
              </a:solidFill>
              <a:ln w="25400">
                <a:noFill/>
              </a:ln>
              <a:effectLst/>
              <a:sp3d/>
            </c:spPr>
          </c:dPt>
          <c:dPt>
            <c:idx val="3"/>
            <c:bubble3D val="0"/>
            <c:explosion val="11"/>
            <c:spPr>
              <a:solidFill>
                <a:schemeClr val="accent2"/>
              </a:solidFill>
              <a:ln w="25400">
                <a:noFill/>
              </a:ln>
              <a:effectLst/>
              <a:sp3d/>
            </c:spPr>
          </c:dPt>
          <c:dLbls>
            <c:dLbl>
              <c:idx val="0"/>
              <c:layout>
                <c:manualLayout>
                  <c:x val="-7.7088626113344966E-2"/>
                  <c:y val="0.1523124606599654"/>
                </c:manualLayout>
              </c:layout>
              <c:dLblPos val="bestFit"/>
              <c:showLegendKey val="0"/>
              <c:showVal val="0"/>
              <c:showCatName val="1"/>
              <c:showSerName val="0"/>
              <c:showPercent val="1"/>
              <c:showBubbleSize val="0"/>
              <c:extLst>
                <c:ext xmlns:c15="http://schemas.microsoft.com/office/drawing/2012/chart" uri="{CE6537A1-D6FC-4f65-9D91-7224C49458BB}">
                  <c15:layout/>
                </c:ext>
              </c:extLst>
            </c:dLbl>
            <c:dLbl>
              <c:idx val="1"/>
              <c:layout>
                <c:manualLayout>
                  <c:x val="5.5438229704045529E-2"/>
                  <c:y val="-3.3501483361715344E-2"/>
                </c:manualLayout>
              </c:layout>
              <c:dLblPos val="bestFit"/>
              <c:showLegendKey val="0"/>
              <c:showVal val="0"/>
              <c:showCatName val="1"/>
              <c:showSerName val="0"/>
              <c:showPercent val="1"/>
              <c:showBubbleSize val="0"/>
              <c:extLst>
                <c:ext xmlns:c15="http://schemas.microsoft.com/office/drawing/2012/chart" uri="{CE6537A1-D6FC-4f65-9D91-7224C49458BB}">
                  <c15:layout/>
                </c:ext>
              </c:extLst>
            </c:dLbl>
            <c:dLbl>
              <c:idx val="2"/>
              <c:layout>
                <c:manualLayout>
                  <c:x val="5.0560322201104173E-2"/>
                  <c:y val="0.12065914307116671"/>
                </c:manualLayout>
              </c:layout>
              <c:dLblPos val="bestFit"/>
              <c:showLegendKey val="0"/>
              <c:showVal val="0"/>
              <c:showCatName val="1"/>
              <c:showSerName val="0"/>
              <c:showPercent val="1"/>
              <c:showBubbleSize val="0"/>
              <c:extLst>
                <c:ext xmlns:c15="http://schemas.microsoft.com/office/drawing/2012/chart" uri="{CE6537A1-D6FC-4f65-9D91-7224C49458BB}"/>
              </c:extLst>
            </c:dLbl>
            <c:dLbl>
              <c:idx val="3"/>
              <c:layout>
                <c:manualLayout>
                  <c:x val="-5.5499773735179676E-2"/>
                  <c:y val="-2.177980725432865E-2"/>
                </c:manualLayout>
              </c:layout>
              <c:dLblPos val="bestFit"/>
              <c:showLegendKey val="0"/>
              <c:showVal val="0"/>
              <c:showCatName val="1"/>
              <c:showSerName val="0"/>
              <c:showPercent val="1"/>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sr-Latn-RS"/>
              </a:p>
            </c:txPr>
            <c:dLblPos val="bestFit"/>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Sveukupno!$G$69:$G$72</c:f>
              <c:strCache>
                <c:ptCount val="2"/>
                <c:pt idx="0">
                  <c:v>Public sector</c:v>
                </c:pt>
                <c:pt idx="1">
                  <c:v>Private sector</c:v>
                </c:pt>
              </c:strCache>
            </c:strRef>
          </c:cat>
          <c:val>
            <c:numRef>
              <c:f>Sveukupno!$H$69:$H$72</c:f>
              <c:numCache>
                <c:formatCode>#,##0</c:formatCode>
                <c:ptCount val="4"/>
                <c:pt idx="0">
                  <c:v>132144374.19999866</c:v>
                </c:pt>
                <c:pt idx="1">
                  <c:v>54093415.800000004</c:v>
                </c:pt>
              </c:numCache>
            </c:numRef>
          </c:val>
        </c:ser>
        <c:dLbls>
          <c:dLblPos val="bestFit"/>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sr-Latn-R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B122ED-CAF6-4AB7-824B-C9BA8A131B2A}" type="datetimeFigureOut">
              <a:rPr lang="hr-HR" smtClean="0"/>
              <a:pPr/>
              <a:t>8.11.2017.</a:t>
            </a:fld>
            <a:endParaRPr lang="hr-H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hr-H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r-H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BE7F79-4136-4F18-A1BD-5141F7CD185F}" type="slidenum">
              <a:rPr lang="hr-HR" smtClean="0"/>
              <a:pPr/>
              <a:t>‹#›</a:t>
            </a:fld>
            <a:endParaRPr lang="hr-HR"/>
          </a:p>
        </p:txBody>
      </p:sp>
    </p:spTree>
    <p:extLst>
      <p:ext uri="{BB962C8B-B14F-4D97-AF65-F5344CB8AC3E}">
        <p14:creationId xmlns:p14="http://schemas.microsoft.com/office/powerpoint/2010/main" val="23805044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BE7F79-4136-4F18-A1BD-5141F7CD185F}" type="slidenum">
              <a:rPr lang="hr-HR" smtClean="0"/>
              <a:pPr/>
              <a:t>1</a:t>
            </a:fld>
            <a:endParaRPr lang="hr-HR"/>
          </a:p>
        </p:txBody>
      </p:sp>
    </p:spTree>
    <p:extLst>
      <p:ext uri="{BB962C8B-B14F-4D97-AF65-F5344CB8AC3E}">
        <p14:creationId xmlns:p14="http://schemas.microsoft.com/office/powerpoint/2010/main" val="5226425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smtClean="0"/>
              <a:t>Edukacijski modul koji pruža savjete građanima  o energetskoj učinkovitosti u kućanstvima te daje savjete o korekciji vlastitih navika potrošnje energije</a:t>
            </a:r>
          </a:p>
          <a:p>
            <a:endParaRPr lang="hr-HR" dirty="0"/>
          </a:p>
        </p:txBody>
      </p:sp>
      <p:sp>
        <p:nvSpPr>
          <p:cNvPr id="4" name="Slide Number Placeholder 3"/>
          <p:cNvSpPr>
            <a:spLocks noGrp="1"/>
          </p:cNvSpPr>
          <p:nvPr>
            <p:ph type="sldNum" sz="quarter" idx="10"/>
          </p:nvPr>
        </p:nvSpPr>
        <p:spPr/>
        <p:txBody>
          <a:bodyPr/>
          <a:lstStyle/>
          <a:p>
            <a:fld id="{EBE99F29-B54E-4165-97AC-28180C6F30FE}" type="slidenum">
              <a:rPr lang="hr-HR" smtClean="0"/>
              <a:t>34</a:t>
            </a:fld>
            <a:endParaRPr lang="hr-HR"/>
          </a:p>
        </p:txBody>
      </p:sp>
    </p:spTree>
    <p:extLst>
      <p:ext uri="{BB962C8B-B14F-4D97-AF65-F5344CB8AC3E}">
        <p14:creationId xmlns:p14="http://schemas.microsoft.com/office/powerpoint/2010/main" val="21269937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r-HR" dirty="0"/>
          </a:p>
        </p:txBody>
      </p:sp>
      <p:sp>
        <p:nvSpPr>
          <p:cNvPr id="4" name="Slide Number Placeholder 3"/>
          <p:cNvSpPr>
            <a:spLocks noGrp="1"/>
          </p:cNvSpPr>
          <p:nvPr>
            <p:ph type="sldNum" sz="quarter" idx="10"/>
          </p:nvPr>
        </p:nvSpPr>
        <p:spPr/>
        <p:txBody>
          <a:bodyPr/>
          <a:lstStyle/>
          <a:p>
            <a:fld id="{1FBE7F79-4136-4F18-A1BD-5141F7CD185F}" type="slidenum">
              <a:rPr lang="hr-HR" smtClean="0"/>
              <a:pPr/>
              <a:t>37</a:t>
            </a:fld>
            <a:endParaRPr lang="hr-H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2C5ED086-CEBF-451C-97AE-45677DB6666E}" type="slidenum">
              <a:rPr lang="hr-HR" smtClean="0">
                <a:solidFill>
                  <a:prstClr val="black"/>
                </a:solidFill>
              </a:rPr>
              <a:pPr/>
              <a:t>3</a:t>
            </a:fld>
            <a:endParaRPr lang="hr-HR">
              <a:solidFill>
                <a:prstClr val="black"/>
              </a:solidFill>
            </a:endParaRPr>
          </a:p>
        </p:txBody>
      </p:sp>
    </p:spTree>
    <p:extLst>
      <p:ext uri="{BB962C8B-B14F-4D97-AF65-F5344CB8AC3E}">
        <p14:creationId xmlns:p14="http://schemas.microsoft.com/office/powerpoint/2010/main" val="40974511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hr-HR" altLang="sr-Latn-RS" smtClean="0"/>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E5151279-8D76-41E4-99BF-11022C34B0F9}" type="slidenum">
              <a:rPr lang="en-US" altLang="sr-Latn-RS" smtClean="0">
                <a:latin typeface="Calibri" pitchFamily="34" charset="0"/>
              </a:rPr>
              <a:pPr eaLnBrk="1" fontAlgn="base" hangingPunct="1">
                <a:spcBef>
                  <a:spcPct val="0"/>
                </a:spcBef>
                <a:spcAft>
                  <a:spcPct val="0"/>
                </a:spcAft>
              </a:pPr>
              <a:t>4</a:t>
            </a:fld>
            <a:endParaRPr lang="en-US" altLang="sr-Latn-RS" smtClean="0">
              <a:latin typeface="Calibri" pitchFamily="34" charset="0"/>
            </a:endParaRPr>
          </a:p>
        </p:txBody>
      </p:sp>
    </p:spTree>
    <p:extLst>
      <p:ext uri="{BB962C8B-B14F-4D97-AF65-F5344CB8AC3E}">
        <p14:creationId xmlns:p14="http://schemas.microsoft.com/office/powerpoint/2010/main" val="15375836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BE7F79-4136-4F18-A1BD-5141F7CD185F}" type="slidenum">
              <a:rPr lang="hr-HR" smtClean="0"/>
              <a:pPr/>
              <a:t>5</a:t>
            </a:fld>
            <a:endParaRPr lang="hr-HR"/>
          </a:p>
        </p:txBody>
      </p:sp>
    </p:spTree>
    <p:extLst>
      <p:ext uri="{BB962C8B-B14F-4D97-AF65-F5344CB8AC3E}">
        <p14:creationId xmlns:p14="http://schemas.microsoft.com/office/powerpoint/2010/main" val="5226425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xfrm>
            <a:off x="1141413" y="685800"/>
            <a:ext cx="4575175" cy="3430588"/>
          </a:xfrm>
          <a:ln/>
        </p:spPr>
      </p:sp>
      <p:sp>
        <p:nvSpPr>
          <p:cNvPr id="5325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xfrm>
            <a:off x="1141413" y="685800"/>
            <a:ext cx="4575175" cy="3430588"/>
          </a:xfrm>
          <a:ln/>
        </p:spPr>
      </p:sp>
      <p:sp>
        <p:nvSpPr>
          <p:cNvPr id="5427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BE7F79-4136-4F18-A1BD-5141F7CD185F}" type="slidenum">
              <a:rPr lang="hr-HR" smtClean="0"/>
              <a:pPr/>
              <a:t>16</a:t>
            </a:fld>
            <a:endParaRPr lang="hr-HR"/>
          </a:p>
        </p:txBody>
      </p:sp>
    </p:spTree>
    <p:extLst>
      <p:ext uri="{BB962C8B-B14F-4D97-AF65-F5344CB8AC3E}">
        <p14:creationId xmlns:p14="http://schemas.microsoft.com/office/powerpoint/2010/main" val="5226425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smtClean="0"/>
          </a:p>
          <a:p>
            <a:endParaRPr lang="hr-HR" dirty="0"/>
          </a:p>
        </p:txBody>
      </p:sp>
      <p:sp>
        <p:nvSpPr>
          <p:cNvPr id="4" name="Slide Number Placeholder 3"/>
          <p:cNvSpPr>
            <a:spLocks noGrp="1"/>
          </p:cNvSpPr>
          <p:nvPr>
            <p:ph type="sldNum" sz="quarter" idx="10"/>
          </p:nvPr>
        </p:nvSpPr>
        <p:spPr/>
        <p:txBody>
          <a:bodyPr/>
          <a:lstStyle/>
          <a:p>
            <a:fld id="{1FBE7F79-4136-4F18-A1BD-5141F7CD185F}" type="slidenum">
              <a:rPr lang="hr-HR" smtClean="0"/>
              <a:pPr/>
              <a:t>19</a:t>
            </a:fld>
            <a:endParaRPr lang="hr-HR"/>
          </a:p>
        </p:txBody>
      </p:sp>
    </p:spTree>
    <p:extLst>
      <p:ext uri="{BB962C8B-B14F-4D97-AF65-F5344CB8AC3E}">
        <p14:creationId xmlns:p14="http://schemas.microsoft.com/office/powerpoint/2010/main" val="15520348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hr-H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r-HR"/>
          </a:p>
        </p:txBody>
      </p:sp>
      <p:sp>
        <p:nvSpPr>
          <p:cNvPr id="4" name="Date Placeholder 3"/>
          <p:cNvSpPr>
            <a:spLocks noGrp="1"/>
          </p:cNvSpPr>
          <p:nvPr>
            <p:ph type="dt" sz="half" idx="10"/>
          </p:nvPr>
        </p:nvSpPr>
        <p:spPr/>
        <p:txBody>
          <a:bodyPr/>
          <a:lstStyle/>
          <a:p>
            <a:fld id="{42B355CA-4F89-4680-88A5-2E619FA822D3}" type="datetimeFigureOut">
              <a:rPr lang="hr-HR" smtClean="0"/>
              <a:pPr/>
              <a:t>8.11.2017.</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1CE440DE-696D-4D98-BF94-BDD8349D497F}" type="slidenum">
              <a:rPr lang="hr-HR" smtClean="0"/>
              <a:pPr/>
              <a:t>‹#›</a:t>
            </a:fld>
            <a:endParaRPr lang="hr-HR"/>
          </a:p>
        </p:txBody>
      </p:sp>
    </p:spTree>
    <p:extLst>
      <p:ext uri="{BB962C8B-B14F-4D97-AF65-F5344CB8AC3E}">
        <p14:creationId xmlns:p14="http://schemas.microsoft.com/office/powerpoint/2010/main" val="29009674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10"/>
          </p:nvPr>
        </p:nvSpPr>
        <p:spPr/>
        <p:txBody>
          <a:bodyPr/>
          <a:lstStyle/>
          <a:p>
            <a:fld id="{42B355CA-4F89-4680-88A5-2E619FA822D3}" type="datetimeFigureOut">
              <a:rPr lang="hr-HR" smtClean="0"/>
              <a:pPr/>
              <a:t>8.11.2017.</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1CE440DE-696D-4D98-BF94-BDD8349D497F}" type="slidenum">
              <a:rPr lang="hr-HR" smtClean="0"/>
              <a:pPr/>
              <a:t>‹#›</a:t>
            </a:fld>
            <a:endParaRPr lang="hr-HR"/>
          </a:p>
        </p:txBody>
      </p:sp>
    </p:spTree>
    <p:extLst>
      <p:ext uri="{BB962C8B-B14F-4D97-AF65-F5344CB8AC3E}">
        <p14:creationId xmlns:p14="http://schemas.microsoft.com/office/powerpoint/2010/main" val="4284772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hr-H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10"/>
          </p:nvPr>
        </p:nvSpPr>
        <p:spPr/>
        <p:txBody>
          <a:bodyPr/>
          <a:lstStyle/>
          <a:p>
            <a:fld id="{42B355CA-4F89-4680-88A5-2E619FA822D3}" type="datetimeFigureOut">
              <a:rPr lang="hr-HR" smtClean="0"/>
              <a:pPr/>
              <a:t>8.11.2017.</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1CE440DE-696D-4D98-BF94-BDD8349D497F}" type="slidenum">
              <a:rPr lang="hr-HR" smtClean="0"/>
              <a:pPr/>
              <a:t>‹#›</a:t>
            </a:fld>
            <a:endParaRPr lang="hr-HR"/>
          </a:p>
        </p:txBody>
      </p:sp>
    </p:spTree>
    <p:extLst>
      <p:ext uri="{BB962C8B-B14F-4D97-AF65-F5344CB8AC3E}">
        <p14:creationId xmlns:p14="http://schemas.microsoft.com/office/powerpoint/2010/main" val="35013030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55650" y="620713"/>
            <a:ext cx="7561263" cy="574675"/>
          </a:xfrm>
        </p:spPr>
        <p:txBody>
          <a:bodyPr/>
          <a:lstStyle/>
          <a:p>
            <a:r>
              <a:rPr lang="en-US" smtClean="0"/>
              <a:t>Click to edit Master title style</a:t>
            </a:r>
            <a:endParaRPr lang="hr-HR"/>
          </a:p>
        </p:txBody>
      </p:sp>
      <p:sp>
        <p:nvSpPr>
          <p:cNvPr id="3" name="Text Placeholder 2"/>
          <p:cNvSpPr>
            <a:spLocks noGrp="1"/>
          </p:cNvSpPr>
          <p:nvPr>
            <p:ph type="body" sz="half" idx="1"/>
          </p:nvPr>
        </p:nvSpPr>
        <p:spPr>
          <a:xfrm>
            <a:off x="827088" y="1557338"/>
            <a:ext cx="3668712" cy="4175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Content Placeholder 3"/>
          <p:cNvSpPr>
            <a:spLocks noGrp="1"/>
          </p:cNvSpPr>
          <p:nvPr>
            <p:ph sz="half" idx="2"/>
          </p:nvPr>
        </p:nvSpPr>
        <p:spPr>
          <a:xfrm>
            <a:off x="4648200" y="1557338"/>
            <a:ext cx="3668713" cy="4175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Tree>
    <p:extLst>
      <p:ext uri="{BB962C8B-B14F-4D97-AF65-F5344CB8AC3E}">
        <p14:creationId xmlns:p14="http://schemas.microsoft.com/office/powerpoint/2010/main" val="1160453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10"/>
          </p:nvPr>
        </p:nvSpPr>
        <p:spPr/>
        <p:txBody>
          <a:bodyPr/>
          <a:lstStyle/>
          <a:p>
            <a:fld id="{42B355CA-4F89-4680-88A5-2E619FA822D3}" type="datetimeFigureOut">
              <a:rPr lang="hr-HR" smtClean="0"/>
              <a:pPr/>
              <a:t>8.11.2017.</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1CE440DE-696D-4D98-BF94-BDD8349D497F}" type="slidenum">
              <a:rPr lang="hr-HR" smtClean="0"/>
              <a:pPr/>
              <a:t>‹#›</a:t>
            </a:fld>
            <a:endParaRPr lang="hr-HR"/>
          </a:p>
        </p:txBody>
      </p:sp>
    </p:spTree>
    <p:extLst>
      <p:ext uri="{BB962C8B-B14F-4D97-AF65-F5344CB8AC3E}">
        <p14:creationId xmlns:p14="http://schemas.microsoft.com/office/powerpoint/2010/main" val="1418617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hr-H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2B355CA-4F89-4680-88A5-2E619FA822D3}" type="datetimeFigureOut">
              <a:rPr lang="hr-HR" smtClean="0"/>
              <a:pPr/>
              <a:t>8.11.2017.</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1CE440DE-696D-4D98-BF94-BDD8349D497F}" type="slidenum">
              <a:rPr lang="hr-HR" smtClean="0"/>
              <a:pPr/>
              <a:t>‹#›</a:t>
            </a:fld>
            <a:endParaRPr lang="hr-HR"/>
          </a:p>
        </p:txBody>
      </p:sp>
    </p:spTree>
    <p:extLst>
      <p:ext uri="{BB962C8B-B14F-4D97-AF65-F5344CB8AC3E}">
        <p14:creationId xmlns:p14="http://schemas.microsoft.com/office/powerpoint/2010/main" val="21505765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5" name="Date Placeholder 4"/>
          <p:cNvSpPr>
            <a:spLocks noGrp="1"/>
          </p:cNvSpPr>
          <p:nvPr>
            <p:ph type="dt" sz="half" idx="10"/>
          </p:nvPr>
        </p:nvSpPr>
        <p:spPr/>
        <p:txBody>
          <a:bodyPr/>
          <a:lstStyle/>
          <a:p>
            <a:fld id="{42B355CA-4F89-4680-88A5-2E619FA822D3}" type="datetimeFigureOut">
              <a:rPr lang="hr-HR" smtClean="0"/>
              <a:pPr/>
              <a:t>8.11.2017.</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1CE440DE-696D-4D98-BF94-BDD8349D497F}" type="slidenum">
              <a:rPr lang="hr-HR" smtClean="0"/>
              <a:pPr/>
              <a:t>‹#›</a:t>
            </a:fld>
            <a:endParaRPr lang="hr-HR"/>
          </a:p>
        </p:txBody>
      </p:sp>
    </p:spTree>
    <p:extLst>
      <p:ext uri="{BB962C8B-B14F-4D97-AF65-F5344CB8AC3E}">
        <p14:creationId xmlns:p14="http://schemas.microsoft.com/office/powerpoint/2010/main" val="4176450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hr-H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7" name="Date Placeholder 6"/>
          <p:cNvSpPr>
            <a:spLocks noGrp="1"/>
          </p:cNvSpPr>
          <p:nvPr>
            <p:ph type="dt" sz="half" idx="10"/>
          </p:nvPr>
        </p:nvSpPr>
        <p:spPr/>
        <p:txBody>
          <a:bodyPr/>
          <a:lstStyle/>
          <a:p>
            <a:fld id="{42B355CA-4F89-4680-88A5-2E619FA822D3}" type="datetimeFigureOut">
              <a:rPr lang="hr-HR" smtClean="0"/>
              <a:pPr/>
              <a:t>8.11.2017.</a:t>
            </a:fld>
            <a:endParaRPr lang="hr-HR"/>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p>
            <a:fld id="{1CE440DE-696D-4D98-BF94-BDD8349D497F}" type="slidenum">
              <a:rPr lang="hr-HR" smtClean="0"/>
              <a:pPr/>
              <a:t>‹#›</a:t>
            </a:fld>
            <a:endParaRPr lang="hr-HR"/>
          </a:p>
        </p:txBody>
      </p:sp>
    </p:spTree>
    <p:extLst>
      <p:ext uri="{BB962C8B-B14F-4D97-AF65-F5344CB8AC3E}">
        <p14:creationId xmlns:p14="http://schemas.microsoft.com/office/powerpoint/2010/main" val="2470102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Date Placeholder 2"/>
          <p:cNvSpPr>
            <a:spLocks noGrp="1"/>
          </p:cNvSpPr>
          <p:nvPr>
            <p:ph type="dt" sz="half" idx="10"/>
          </p:nvPr>
        </p:nvSpPr>
        <p:spPr/>
        <p:txBody>
          <a:bodyPr/>
          <a:lstStyle/>
          <a:p>
            <a:fld id="{42B355CA-4F89-4680-88A5-2E619FA822D3}" type="datetimeFigureOut">
              <a:rPr lang="hr-HR" smtClean="0"/>
              <a:pPr/>
              <a:t>8.11.2017.</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1CE440DE-696D-4D98-BF94-BDD8349D497F}" type="slidenum">
              <a:rPr lang="hr-HR" smtClean="0"/>
              <a:pPr/>
              <a:t>‹#›</a:t>
            </a:fld>
            <a:endParaRPr lang="hr-HR"/>
          </a:p>
        </p:txBody>
      </p:sp>
    </p:spTree>
    <p:extLst>
      <p:ext uri="{BB962C8B-B14F-4D97-AF65-F5344CB8AC3E}">
        <p14:creationId xmlns:p14="http://schemas.microsoft.com/office/powerpoint/2010/main" val="29967310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B355CA-4F89-4680-88A5-2E619FA822D3}" type="datetimeFigureOut">
              <a:rPr lang="hr-HR" smtClean="0"/>
              <a:pPr/>
              <a:t>8.11.2017.</a:t>
            </a:fld>
            <a:endParaRPr lang="hr-HR"/>
          </a:p>
        </p:txBody>
      </p:sp>
      <p:sp>
        <p:nvSpPr>
          <p:cNvPr id="3" name="Footer Placeholder 2"/>
          <p:cNvSpPr>
            <a:spLocks noGrp="1"/>
          </p:cNvSpPr>
          <p:nvPr>
            <p:ph type="ftr" sz="quarter" idx="11"/>
          </p:nvPr>
        </p:nvSpPr>
        <p:spPr/>
        <p:txBody>
          <a:bodyPr/>
          <a:lstStyle/>
          <a:p>
            <a:endParaRPr lang="hr-HR"/>
          </a:p>
        </p:txBody>
      </p:sp>
      <p:sp>
        <p:nvSpPr>
          <p:cNvPr id="4" name="Slide Number Placeholder 3"/>
          <p:cNvSpPr>
            <a:spLocks noGrp="1"/>
          </p:cNvSpPr>
          <p:nvPr>
            <p:ph type="sldNum" sz="quarter" idx="12"/>
          </p:nvPr>
        </p:nvSpPr>
        <p:spPr/>
        <p:txBody>
          <a:bodyPr/>
          <a:lstStyle/>
          <a:p>
            <a:fld id="{1CE440DE-696D-4D98-BF94-BDD8349D497F}" type="slidenum">
              <a:rPr lang="hr-HR" smtClean="0"/>
              <a:pPr/>
              <a:t>‹#›</a:t>
            </a:fld>
            <a:endParaRPr lang="hr-HR"/>
          </a:p>
        </p:txBody>
      </p:sp>
    </p:spTree>
    <p:extLst>
      <p:ext uri="{BB962C8B-B14F-4D97-AF65-F5344CB8AC3E}">
        <p14:creationId xmlns:p14="http://schemas.microsoft.com/office/powerpoint/2010/main" val="28620638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hr-H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B355CA-4F89-4680-88A5-2E619FA822D3}" type="datetimeFigureOut">
              <a:rPr lang="hr-HR" smtClean="0"/>
              <a:pPr/>
              <a:t>8.11.2017.</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1CE440DE-696D-4D98-BF94-BDD8349D497F}" type="slidenum">
              <a:rPr lang="hr-HR" smtClean="0"/>
              <a:pPr/>
              <a:t>‹#›</a:t>
            </a:fld>
            <a:endParaRPr lang="hr-HR"/>
          </a:p>
        </p:txBody>
      </p:sp>
    </p:spTree>
    <p:extLst>
      <p:ext uri="{BB962C8B-B14F-4D97-AF65-F5344CB8AC3E}">
        <p14:creationId xmlns:p14="http://schemas.microsoft.com/office/powerpoint/2010/main" val="776861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hr-H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B355CA-4F89-4680-88A5-2E619FA822D3}" type="datetimeFigureOut">
              <a:rPr lang="hr-HR" smtClean="0"/>
              <a:pPr/>
              <a:t>8.11.2017.</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1CE440DE-696D-4D98-BF94-BDD8349D497F}" type="slidenum">
              <a:rPr lang="hr-HR" smtClean="0"/>
              <a:pPr/>
              <a:t>‹#›</a:t>
            </a:fld>
            <a:endParaRPr lang="hr-HR"/>
          </a:p>
        </p:txBody>
      </p:sp>
    </p:spTree>
    <p:extLst>
      <p:ext uri="{BB962C8B-B14F-4D97-AF65-F5344CB8AC3E}">
        <p14:creationId xmlns:p14="http://schemas.microsoft.com/office/powerpoint/2010/main" val="6078148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l="-3000" r="-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hr-H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B355CA-4F89-4680-88A5-2E619FA822D3}" type="datetimeFigureOut">
              <a:rPr lang="hr-HR" smtClean="0"/>
              <a:pPr/>
              <a:t>8.11.2017.</a:t>
            </a:fld>
            <a:endParaRPr lang="hr-H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E440DE-696D-4D98-BF94-BDD8349D497F}" type="slidenum">
              <a:rPr lang="hr-HR" smtClean="0"/>
              <a:pPr/>
              <a:t>‹#›</a:t>
            </a:fld>
            <a:endParaRPr lang="hr-HR"/>
          </a:p>
        </p:txBody>
      </p:sp>
    </p:spTree>
    <p:extLst>
      <p:ext uri="{BB962C8B-B14F-4D97-AF65-F5344CB8AC3E}">
        <p14:creationId xmlns:p14="http://schemas.microsoft.com/office/powerpoint/2010/main" val="21696261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hyperlink" Target="http://www.hep.hr/esco/tecajevi" TargetMode="Externa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2.xml"/><Relationship Id="rId5" Type="http://schemas.openxmlformats.org/officeDocument/2006/relationships/image" Target="../media/image31.png"/><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3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Content Placeholder 1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0"/>
            <a:ext cx="9154370" cy="6857581"/>
          </a:xfrm>
        </p:spPr>
      </p:pic>
      <p:sp>
        <p:nvSpPr>
          <p:cNvPr id="5" name="Title 1"/>
          <p:cNvSpPr txBox="1">
            <a:spLocks/>
          </p:cNvSpPr>
          <p:nvPr/>
        </p:nvSpPr>
        <p:spPr>
          <a:xfrm>
            <a:off x="-2133" y="1772816"/>
            <a:ext cx="9144000" cy="396044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a:solidFill>
                  <a:schemeClr val="bg1"/>
                </a:solidFill>
                <a:latin typeface="+mn-lt"/>
              </a:rPr>
              <a:t>Using the ESCO model for the residential sector: challenges and </a:t>
            </a:r>
            <a:r>
              <a:rPr lang="en-US" sz="4000" dirty="0" smtClean="0">
                <a:solidFill>
                  <a:schemeClr val="bg1"/>
                </a:solidFill>
                <a:latin typeface="+mn-lt"/>
              </a:rPr>
              <a:t>barriers</a:t>
            </a:r>
            <a:r>
              <a:rPr lang="hr-HR" sz="4000" dirty="0" smtClean="0">
                <a:solidFill>
                  <a:schemeClr val="bg1"/>
                </a:solidFill>
                <a:latin typeface="+mn-lt"/>
              </a:rPr>
              <a:t>  </a:t>
            </a:r>
          </a:p>
          <a:p>
            <a:endParaRPr lang="hr-HR" sz="4000" dirty="0">
              <a:solidFill>
                <a:schemeClr val="bg1"/>
              </a:solidFill>
              <a:latin typeface="+mn-lt"/>
            </a:endParaRPr>
          </a:p>
          <a:p>
            <a:r>
              <a:rPr lang="hr-HR" sz="2800" dirty="0" smtClean="0">
                <a:solidFill>
                  <a:schemeClr val="bg1"/>
                </a:solidFill>
                <a:latin typeface="+mn-lt"/>
              </a:rPr>
              <a:t>Vlasta Zanki, </a:t>
            </a:r>
            <a:r>
              <a:rPr lang="hr-HR" sz="2800" dirty="0" err="1" smtClean="0">
                <a:solidFill>
                  <a:schemeClr val="bg1"/>
                </a:solidFill>
                <a:latin typeface="+mn-lt"/>
              </a:rPr>
              <a:t>PhD</a:t>
            </a:r>
            <a:endParaRPr lang="hr-HR" sz="2800" dirty="0" smtClean="0">
              <a:solidFill>
                <a:schemeClr val="bg1"/>
              </a:solidFill>
              <a:latin typeface="+mn-lt"/>
            </a:endParaRPr>
          </a:p>
          <a:p>
            <a:endParaRPr lang="hr-HR" sz="2800" dirty="0" smtClean="0">
              <a:solidFill>
                <a:schemeClr val="bg1"/>
              </a:solidFill>
              <a:latin typeface="+mn-lt"/>
            </a:endParaRPr>
          </a:p>
          <a:p>
            <a:r>
              <a:rPr lang="hr-HR" sz="2800" dirty="0" smtClean="0">
                <a:solidFill>
                  <a:schemeClr val="bg1"/>
                </a:solidFill>
                <a:latin typeface="+mn-lt"/>
              </a:rPr>
              <a:t>18.10.2017. </a:t>
            </a:r>
            <a:r>
              <a:rPr lang="hr-HR" sz="2800" dirty="0" err="1" smtClean="0">
                <a:solidFill>
                  <a:schemeClr val="bg1"/>
                </a:solidFill>
                <a:latin typeface="+mn-lt"/>
              </a:rPr>
              <a:t>Varese</a:t>
            </a:r>
            <a:r>
              <a:rPr lang="hr-HR" sz="2800" dirty="0" smtClean="0">
                <a:solidFill>
                  <a:schemeClr val="bg1"/>
                </a:solidFill>
                <a:latin typeface="+mn-lt"/>
              </a:rPr>
              <a:t>, </a:t>
            </a:r>
            <a:r>
              <a:rPr lang="hr-HR" sz="2800" dirty="0" err="1" smtClean="0">
                <a:solidFill>
                  <a:schemeClr val="bg1"/>
                </a:solidFill>
                <a:latin typeface="+mn-lt"/>
              </a:rPr>
              <a:t>Italy</a:t>
            </a:r>
            <a:endParaRPr lang="hr-HR" sz="2800" dirty="0" smtClean="0">
              <a:solidFill>
                <a:schemeClr val="bg1"/>
              </a:solidFill>
              <a:latin typeface="+mn-lt"/>
            </a:endParaRPr>
          </a:p>
          <a:p>
            <a:r>
              <a:rPr lang="hr-HR" sz="2800" dirty="0" smtClean="0">
                <a:solidFill>
                  <a:schemeClr val="bg1"/>
                </a:solidFill>
                <a:latin typeface="+mn-lt"/>
              </a:rPr>
              <a:t>7.11.2017</a:t>
            </a:r>
            <a:r>
              <a:rPr lang="hr-HR" sz="2800" dirty="0" smtClean="0">
                <a:solidFill>
                  <a:schemeClr val="bg1"/>
                </a:solidFill>
                <a:latin typeface="+mn-lt"/>
              </a:rPr>
              <a:t>. </a:t>
            </a:r>
            <a:r>
              <a:rPr lang="hr-HR" sz="2800" dirty="0" smtClean="0">
                <a:solidFill>
                  <a:schemeClr val="bg1"/>
                </a:solidFill>
                <a:latin typeface="+mn-lt"/>
              </a:rPr>
              <a:t>Bratislava, </a:t>
            </a:r>
            <a:r>
              <a:rPr lang="hr-HR" sz="2800" dirty="0" err="1" smtClean="0">
                <a:solidFill>
                  <a:schemeClr val="bg1"/>
                </a:solidFill>
                <a:latin typeface="+mn-lt"/>
              </a:rPr>
              <a:t>Slovakia</a:t>
            </a:r>
            <a:endParaRPr lang="hr-HR" sz="2800" dirty="0">
              <a:solidFill>
                <a:schemeClr val="bg1"/>
              </a:solidFill>
              <a:latin typeface="+mn-lt"/>
            </a:endParaRPr>
          </a:p>
        </p:txBody>
      </p:sp>
    </p:spTree>
    <p:extLst>
      <p:ext uri="{BB962C8B-B14F-4D97-AF65-F5344CB8AC3E}">
        <p14:creationId xmlns:p14="http://schemas.microsoft.com/office/powerpoint/2010/main" val="26232327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203848" y="359246"/>
            <a:ext cx="5328592" cy="549474"/>
          </a:xfrm>
        </p:spPr>
        <p:txBody>
          <a:bodyPr>
            <a:normAutofit/>
          </a:bodyPr>
          <a:lstStyle/>
          <a:p>
            <a:r>
              <a:rPr lang="en-GB" sz="2400" b="1" dirty="0" smtClean="0">
                <a:solidFill>
                  <a:schemeClr val="bg1"/>
                </a:solidFill>
                <a:latin typeface="Calibri" pitchFamily="34" charset="0"/>
              </a:rPr>
              <a:t>ESCO regulations</a:t>
            </a:r>
            <a:r>
              <a:rPr lang="hr-HR" sz="2400" b="1" dirty="0" smtClean="0">
                <a:solidFill>
                  <a:schemeClr val="bg1"/>
                </a:solidFill>
                <a:latin typeface="Calibri" pitchFamily="34" charset="0"/>
              </a:rPr>
              <a:t> </a:t>
            </a:r>
            <a:r>
              <a:rPr lang="en-GB" sz="2400" b="1" dirty="0" smtClean="0">
                <a:solidFill>
                  <a:schemeClr val="bg1"/>
                </a:solidFill>
                <a:latin typeface="Calibri" pitchFamily="34" charset="0"/>
              </a:rPr>
              <a:t>(history) </a:t>
            </a:r>
          </a:p>
        </p:txBody>
      </p:sp>
      <p:sp>
        <p:nvSpPr>
          <p:cNvPr id="5" name="Rectangle 4"/>
          <p:cNvSpPr txBox="1">
            <a:spLocks noChangeArrowheads="1"/>
          </p:cNvSpPr>
          <p:nvPr/>
        </p:nvSpPr>
        <p:spPr bwMode="auto">
          <a:xfrm>
            <a:off x="827088" y="1184184"/>
            <a:ext cx="7849368" cy="4175125"/>
          </a:xfrm>
          <a:prstGeom prst="rect">
            <a:avLst/>
          </a:prstGeom>
          <a:noFill/>
          <a:ln w="9525">
            <a:noFill/>
            <a:miter lim="800000"/>
            <a:headEnd/>
            <a:tailEnd/>
          </a:ln>
          <a:effectLst/>
        </p:spPr>
        <p:txBody>
          <a:bodyPr lIns="0" tIns="0" rIns="0" bIns="0"/>
          <a:lstStyle/>
          <a:p>
            <a:pPr marL="342900" indent="-342900" eaLnBrk="0" hangingPunct="0">
              <a:spcBef>
                <a:spcPts val="1100"/>
              </a:spcBef>
              <a:buFont typeface="Arial" panose="020B0604020202020204" pitchFamily="34" charset="0"/>
              <a:buChar char="•"/>
              <a:defRPr/>
            </a:pPr>
            <a:r>
              <a:rPr lang="en-GB" sz="2400" kern="0" dirty="0" smtClean="0">
                <a:solidFill>
                  <a:srgbClr val="FF0000"/>
                </a:solidFill>
                <a:latin typeface="Calibri" pitchFamily="34" charset="0"/>
              </a:rPr>
              <a:t>December 2008</a:t>
            </a:r>
            <a:r>
              <a:rPr lang="en-GB" sz="2400" kern="0" dirty="0" smtClean="0">
                <a:latin typeface="Calibri" pitchFamily="34" charset="0"/>
              </a:rPr>
              <a:t> </a:t>
            </a:r>
            <a:r>
              <a:rPr lang="en-GB" sz="2400" kern="0" dirty="0" smtClean="0">
                <a:solidFill>
                  <a:schemeClr val="tx2"/>
                </a:solidFill>
                <a:latin typeface="Calibri" pitchFamily="34" charset="0"/>
              </a:rPr>
              <a:t>Energy efficiency low was adopted defining energy services. There was no by-low for energy services.</a:t>
            </a:r>
            <a:endParaRPr lang="en-GB" sz="2400" kern="0" dirty="0" smtClean="0">
              <a:solidFill>
                <a:srgbClr val="FF0000"/>
              </a:solidFill>
              <a:latin typeface="Calibri" pitchFamily="34" charset="0"/>
            </a:endParaRPr>
          </a:p>
          <a:p>
            <a:pPr marL="342900" indent="-342900" eaLnBrk="0" hangingPunct="0">
              <a:spcBef>
                <a:spcPts val="1100"/>
              </a:spcBef>
              <a:buFont typeface="Arial" panose="020B0604020202020204" pitchFamily="34" charset="0"/>
              <a:buChar char="•"/>
              <a:defRPr/>
            </a:pPr>
            <a:r>
              <a:rPr lang="en-GB" sz="2400" kern="0" dirty="0" smtClean="0">
                <a:solidFill>
                  <a:srgbClr val="FF0000"/>
                </a:solidFill>
                <a:latin typeface="Calibri" pitchFamily="34" charset="0"/>
              </a:rPr>
              <a:t>June 2012</a:t>
            </a:r>
            <a:r>
              <a:rPr lang="en-GB" sz="2400" b="0" kern="0" dirty="0" smtClean="0">
                <a:solidFill>
                  <a:srgbClr val="FF0000"/>
                </a:solidFill>
                <a:latin typeface="Calibri" pitchFamily="34" charset="0"/>
              </a:rPr>
              <a:t> </a:t>
            </a:r>
            <a:r>
              <a:rPr lang="en-GB" sz="2400" kern="0" dirty="0" smtClean="0">
                <a:solidFill>
                  <a:srgbClr val="002060"/>
                </a:solidFill>
                <a:latin typeface="Calibri" pitchFamily="34" charset="0"/>
              </a:rPr>
              <a:t>Regulation on contracting and implementation of energy services in the public sector (Official Gazette 69/12). Public sector can publish tenders for energy services.</a:t>
            </a:r>
          </a:p>
          <a:p>
            <a:pPr marL="342900" indent="-342900" eaLnBrk="0" hangingPunct="0">
              <a:spcBef>
                <a:spcPts val="1100"/>
              </a:spcBef>
              <a:buFont typeface="Arial" panose="020B0604020202020204" pitchFamily="34" charset="0"/>
              <a:buChar char="•"/>
              <a:defRPr/>
            </a:pPr>
            <a:r>
              <a:rPr lang="en-GB" sz="2400" kern="0" dirty="0" smtClean="0">
                <a:solidFill>
                  <a:srgbClr val="FF0000"/>
                </a:solidFill>
                <a:latin typeface="Calibri" pitchFamily="34" charset="0"/>
              </a:rPr>
              <a:t>November 2014</a:t>
            </a:r>
            <a:r>
              <a:rPr lang="en-GB" sz="2400" kern="0" dirty="0" smtClean="0">
                <a:latin typeface="Calibri" pitchFamily="34" charset="0"/>
              </a:rPr>
              <a:t>: </a:t>
            </a:r>
            <a:r>
              <a:rPr lang="en-GB" sz="2400" kern="0" dirty="0" smtClean="0">
                <a:solidFill>
                  <a:srgbClr val="002060"/>
                </a:solidFill>
                <a:latin typeface="Calibri" pitchFamily="34" charset="0"/>
              </a:rPr>
              <a:t>EED transposed: Energy Efficiency Act (Official Gazette 127/14)</a:t>
            </a:r>
          </a:p>
          <a:p>
            <a:pPr marL="342900" indent="-342900" eaLnBrk="0" hangingPunct="0">
              <a:spcBef>
                <a:spcPts val="1100"/>
              </a:spcBef>
              <a:buFont typeface="Arial" panose="020B0604020202020204" pitchFamily="34" charset="0"/>
              <a:buChar char="•"/>
              <a:defRPr/>
            </a:pPr>
            <a:r>
              <a:rPr lang="en-GB" sz="2400" kern="0" dirty="0" smtClean="0">
                <a:solidFill>
                  <a:srgbClr val="FF0000"/>
                </a:solidFill>
                <a:latin typeface="Calibri" pitchFamily="34" charset="0"/>
              </a:rPr>
              <a:t>February 2015</a:t>
            </a:r>
            <a:r>
              <a:rPr lang="en-GB" sz="2400" kern="0" dirty="0" smtClean="0">
                <a:latin typeface="Calibri" pitchFamily="34" charset="0"/>
              </a:rPr>
              <a:t>: </a:t>
            </a:r>
            <a:r>
              <a:rPr lang="en-GB" sz="2400" kern="0" dirty="0" smtClean="0">
                <a:solidFill>
                  <a:srgbClr val="002060"/>
                </a:solidFill>
                <a:latin typeface="Calibri" pitchFamily="34" charset="0"/>
              </a:rPr>
              <a:t>Regulation on contracting and implementation of energy services in the public sector (Official Gazette 11/15)</a:t>
            </a:r>
          </a:p>
          <a:p>
            <a:pPr marL="190500" indent="-190500" eaLnBrk="0" hangingPunct="0">
              <a:spcBef>
                <a:spcPts val="1100"/>
              </a:spcBef>
              <a:buFontTx/>
              <a:buChar char="•"/>
              <a:defRPr/>
            </a:pPr>
            <a:endParaRPr lang="en-GB" sz="2400" b="0" kern="0" dirty="0">
              <a:latin typeface="Calibri" pitchFamily="34" charset="0"/>
            </a:endParaRPr>
          </a:p>
        </p:txBody>
      </p:sp>
    </p:spTree>
    <p:extLst>
      <p:ext uri="{BB962C8B-B14F-4D97-AF65-F5344CB8AC3E}">
        <p14:creationId xmlns:p14="http://schemas.microsoft.com/office/powerpoint/2010/main" val="27354678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3131840" y="332656"/>
            <a:ext cx="6984776" cy="461665"/>
          </a:xfrm>
          <a:prstGeom prst="rect">
            <a:avLst/>
          </a:prstGeom>
          <a:noFill/>
          <a:ln w="9525">
            <a:noFill/>
            <a:miter lim="800000"/>
            <a:headEnd/>
            <a:tailEnd/>
          </a:ln>
          <a:effectLst/>
        </p:spPr>
        <p:txBody>
          <a:bodyPr wrap="square">
            <a:spAutoFit/>
          </a:bodyPr>
          <a:lstStyle/>
          <a:p>
            <a:pPr>
              <a:spcBef>
                <a:spcPct val="50000"/>
              </a:spcBef>
              <a:defRPr/>
            </a:pPr>
            <a:r>
              <a:rPr lang="en-GB" sz="2400" b="1" dirty="0" smtClean="0">
                <a:solidFill>
                  <a:schemeClr val="bg1"/>
                </a:solidFill>
              </a:rPr>
              <a:t>RESIDENTIAL BUILDINGS – </a:t>
            </a:r>
            <a:r>
              <a:rPr lang="en-GB" sz="2000" b="1" dirty="0" smtClean="0">
                <a:solidFill>
                  <a:schemeClr val="bg1"/>
                </a:solidFill>
              </a:rPr>
              <a:t>Energy Efficiency Act  </a:t>
            </a:r>
          </a:p>
        </p:txBody>
      </p:sp>
      <p:sp>
        <p:nvSpPr>
          <p:cNvPr id="7" name="Text Box 5"/>
          <p:cNvSpPr txBox="1">
            <a:spLocks noChangeArrowheads="1"/>
          </p:cNvSpPr>
          <p:nvPr/>
        </p:nvSpPr>
        <p:spPr bwMode="auto">
          <a:xfrm>
            <a:off x="188884" y="563488"/>
            <a:ext cx="8955116" cy="5970865"/>
          </a:xfrm>
          <a:prstGeom prst="rect">
            <a:avLst/>
          </a:prstGeom>
          <a:noFill/>
          <a:ln w="9525">
            <a:noFill/>
            <a:miter lim="800000"/>
            <a:headEnd/>
            <a:tailEnd/>
          </a:ln>
        </p:spPr>
        <p:txBody>
          <a:bodyPr wrap="square">
            <a:spAutoFit/>
          </a:bodyPr>
          <a:lstStyle/>
          <a:p>
            <a:pPr>
              <a:spcBef>
                <a:spcPct val="50000"/>
              </a:spcBef>
            </a:pPr>
            <a:endParaRPr lang="en-GB" sz="1600" b="1" dirty="0" smtClean="0">
              <a:solidFill>
                <a:srgbClr val="002060"/>
              </a:solidFill>
            </a:endParaRPr>
          </a:p>
          <a:p>
            <a:pPr>
              <a:spcBef>
                <a:spcPct val="50000"/>
              </a:spcBef>
            </a:pPr>
            <a:r>
              <a:rPr lang="en-GB" b="1" dirty="0" smtClean="0">
                <a:solidFill>
                  <a:srgbClr val="002060"/>
                </a:solidFill>
              </a:rPr>
              <a:t>Energy Efficiency Act (Official Gazette 127/14):</a:t>
            </a:r>
          </a:p>
          <a:p>
            <a:pPr marL="285750" indent="-285750">
              <a:spcBef>
                <a:spcPct val="50000"/>
              </a:spcBef>
              <a:buFont typeface="Arial" panose="020B0604020202020204" pitchFamily="34" charset="0"/>
              <a:buChar char="•"/>
            </a:pPr>
            <a:r>
              <a:rPr lang="en-GB" b="1" dirty="0" smtClean="0">
                <a:solidFill>
                  <a:srgbClr val="002060"/>
                </a:solidFill>
              </a:rPr>
              <a:t>Article 29. – summary</a:t>
            </a:r>
            <a:r>
              <a:rPr lang="hr-HR" b="1" dirty="0" smtClean="0">
                <a:solidFill>
                  <a:srgbClr val="002060"/>
                </a:solidFill>
              </a:rPr>
              <a:t> </a:t>
            </a:r>
            <a:r>
              <a:rPr lang="en-GB" dirty="0">
                <a:solidFill>
                  <a:srgbClr val="002060"/>
                </a:solidFill>
              </a:rPr>
              <a:t>(unofficial translation</a:t>
            </a:r>
            <a:r>
              <a:rPr lang="en-GB" dirty="0" smtClean="0">
                <a:solidFill>
                  <a:srgbClr val="002060"/>
                </a:solidFill>
              </a:rPr>
              <a:t>)</a:t>
            </a:r>
            <a:endParaRPr lang="en-GB" b="1" dirty="0" smtClean="0">
              <a:solidFill>
                <a:srgbClr val="002060"/>
              </a:solidFill>
            </a:endParaRPr>
          </a:p>
          <a:p>
            <a:pPr marL="742950" lvl="1" indent="-285750">
              <a:spcBef>
                <a:spcPct val="50000"/>
              </a:spcBef>
              <a:buFont typeface="Wingdings" panose="05000000000000000000" pitchFamily="2" charset="2"/>
              <a:buChar char="Ø"/>
            </a:pPr>
            <a:r>
              <a:rPr lang="en-GB" sz="1600" dirty="0" smtClean="0">
                <a:solidFill>
                  <a:srgbClr val="002060"/>
                </a:solidFill>
              </a:rPr>
              <a:t>(Paragraph 1) </a:t>
            </a:r>
            <a:r>
              <a:rPr lang="en-GB" sz="1600" b="1" dirty="0" smtClean="0">
                <a:solidFill>
                  <a:srgbClr val="FF0000"/>
                </a:solidFill>
              </a:rPr>
              <a:t>The decision on the conclusion of the energy performance contract of multi residential buildings, with the energy services provider, co-owners of buildings bring on the basis of the majority of the votes of the co-owners of buildings accounted for by co-ownership and by the number of co-owners of real estate</a:t>
            </a:r>
            <a:r>
              <a:rPr lang="en-GB" sz="1600" dirty="0" smtClean="0">
                <a:solidFill>
                  <a:srgbClr val="002060"/>
                </a:solidFill>
              </a:rPr>
              <a:t>,</a:t>
            </a:r>
          </a:p>
          <a:p>
            <a:pPr marL="742950" lvl="1" indent="-285750">
              <a:spcBef>
                <a:spcPct val="50000"/>
              </a:spcBef>
              <a:buFont typeface="Wingdings" panose="05000000000000000000" pitchFamily="2" charset="2"/>
              <a:buChar char="Ø"/>
            </a:pPr>
            <a:r>
              <a:rPr lang="en-GB" sz="1600" dirty="0" smtClean="0">
                <a:solidFill>
                  <a:srgbClr val="002060"/>
                </a:solidFill>
              </a:rPr>
              <a:t>(Paragraph 2) A</a:t>
            </a:r>
            <a:r>
              <a:rPr lang="en-GB" sz="1600" b="1" dirty="0" smtClean="0">
                <a:solidFill>
                  <a:srgbClr val="002060"/>
                </a:solidFill>
              </a:rPr>
              <a:t> person authorized to conclude contracts on behalf of and for the account of the co-owned community shall be determined by the decision referred to in paragraph 1 of this Article</a:t>
            </a:r>
            <a:r>
              <a:rPr lang="en-GB" sz="1600" dirty="0" smtClean="0">
                <a:solidFill>
                  <a:srgbClr val="002060"/>
                </a:solidFill>
              </a:rPr>
              <a:t>. If the decision is not determined by a person authorized to conclude an energy efficiency contract for a multi residential building, </a:t>
            </a:r>
            <a:r>
              <a:rPr lang="en-GB" sz="1600" b="1" dirty="0" smtClean="0">
                <a:solidFill>
                  <a:srgbClr val="FF0000"/>
                </a:solidFill>
              </a:rPr>
              <a:t>such contract shall be signed by the building manager.</a:t>
            </a:r>
          </a:p>
          <a:p>
            <a:pPr marL="742950" lvl="1" indent="-285750">
              <a:spcBef>
                <a:spcPct val="50000"/>
              </a:spcBef>
              <a:buFont typeface="Wingdings" panose="05000000000000000000" pitchFamily="2" charset="2"/>
              <a:buChar char="Ø"/>
            </a:pPr>
            <a:r>
              <a:rPr lang="en-GB" sz="1600" dirty="0" smtClean="0">
                <a:solidFill>
                  <a:srgbClr val="002060"/>
                </a:solidFill>
              </a:rPr>
              <a:t>(Paragraph 3) Energy performance contract shall contain directives witch stipulate:</a:t>
            </a:r>
          </a:p>
          <a:p>
            <a:pPr marL="1200150" lvl="2" indent="-285750">
              <a:spcBef>
                <a:spcPct val="50000"/>
              </a:spcBef>
              <a:buFont typeface="Arial" panose="020B0604020202020204" pitchFamily="34" charset="0"/>
              <a:buChar char="•"/>
            </a:pPr>
            <a:r>
              <a:rPr lang="en-GB" sz="1600" dirty="0" smtClean="0">
                <a:solidFill>
                  <a:srgbClr val="002060"/>
                </a:solidFill>
              </a:rPr>
              <a:t>that the value of the guaranteed savings is greater than or equal to the cost of the contract for the energy service contracted with the energy service provider,</a:t>
            </a:r>
          </a:p>
          <a:p>
            <a:pPr marL="1200150" lvl="2" indent="-285750">
              <a:spcBef>
                <a:spcPct val="50000"/>
              </a:spcBef>
              <a:buFont typeface="Arial" panose="020B0604020202020204" pitchFamily="34" charset="0"/>
              <a:buChar char="•"/>
            </a:pPr>
            <a:r>
              <a:rPr lang="en-GB" sz="1600" dirty="0" smtClean="0">
                <a:solidFill>
                  <a:srgbClr val="002060"/>
                </a:solidFill>
              </a:rPr>
              <a:t>That the risk of realization of the guaranteed savings is borne by the energy service provider,</a:t>
            </a:r>
          </a:p>
          <a:p>
            <a:pPr marL="1200150" lvl="2" indent="-285750">
              <a:spcBef>
                <a:spcPct val="50000"/>
              </a:spcBef>
              <a:buFont typeface="Arial" panose="020B0604020202020204" pitchFamily="34" charset="0"/>
              <a:buChar char="•"/>
            </a:pPr>
            <a:r>
              <a:rPr lang="en-GB" sz="1600" dirty="0" smtClean="0">
                <a:solidFill>
                  <a:srgbClr val="002060"/>
                </a:solidFill>
              </a:rPr>
              <a:t> that energy services are fully provided by the energy service provider,</a:t>
            </a:r>
          </a:p>
          <a:p>
            <a:pPr marL="1200150" lvl="2" indent="-285750">
              <a:spcBef>
                <a:spcPct val="50000"/>
              </a:spcBef>
              <a:buFont typeface="Arial" panose="020B0604020202020204" pitchFamily="34" charset="0"/>
              <a:buChar char="•"/>
            </a:pPr>
            <a:r>
              <a:rPr lang="en-GB" sz="1600" dirty="0" smtClean="0">
                <a:solidFill>
                  <a:srgbClr val="002060"/>
                </a:solidFill>
              </a:rPr>
              <a:t>That the value of the guaranteed savings is greater than or equal to the cost of the contract for the energy service contracted with the energy service provider</a:t>
            </a:r>
          </a:p>
        </p:txBody>
      </p:sp>
    </p:spTree>
    <p:extLst>
      <p:ext uri="{BB962C8B-B14F-4D97-AF65-F5344CB8AC3E}">
        <p14:creationId xmlns:p14="http://schemas.microsoft.com/office/powerpoint/2010/main" val="40047000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3131840" y="332656"/>
            <a:ext cx="6984776" cy="461665"/>
          </a:xfrm>
          <a:prstGeom prst="rect">
            <a:avLst/>
          </a:prstGeom>
          <a:noFill/>
          <a:ln w="9525">
            <a:noFill/>
            <a:miter lim="800000"/>
            <a:headEnd/>
            <a:tailEnd/>
          </a:ln>
          <a:effectLst/>
        </p:spPr>
        <p:txBody>
          <a:bodyPr wrap="square">
            <a:spAutoFit/>
          </a:bodyPr>
          <a:lstStyle/>
          <a:p>
            <a:pPr>
              <a:spcBef>
                <a:spcPct val="50000"/>
              </a:spcBef>
              <a:defRPr/>
            </a:pPr>
            <a:r>
              <a:rPr lang="en-GB" sz="2400" b="1" dirty="0" smtClean="0">
                <a:solidFill>
                  <a:schemeClr val="bg1"/>
                </a:solidFill>
              </a:rPr>
              <a:t>RESIDENTIAL BUILDINGS – </a:t>
            </a:r>
            <a:r>
              <a:rPr lang="en-GB" sz="2000" b="1" dirty="0" smtClean="0">
                <a:solidFill>
                  <a:schemeClr val="bg1"/>
                </a:solidFill>
              </a:rPr>
              <a:t>Energy Efficiency Act  </a:t>
            </a:r>
          </a:p>
        </p:txBody>
      </p:sp>
      <p:sp>
        <p:nvSpPr>
          <p:cNvPr id="7" name="Text Box 5"/>
          <p:cNvSpPr txBox="1">
            <a:spLocks noChangeArrowheads="1"/>
          </p:cNvSpPr>
          <p:nvPr/>
        </p:nvSpPr>
        <p:spPr bwMode="auto">
          <a:xfrm>
            <a:off x="188884" y="920831"/>
            <a:ext cx="8955116" cy="5155257"/>
          </a:xfrm>
          <a:prstGeom prst="rect">
            <a:avLst/>
          </a:prstGeom>
          <a:noFill/>
          <a:ln w="9525">
            <a:noFill/>
            <a:miter lim="800000"/>
            <a:headEnd/>
            <a:tailEnd/>
          </a:ln>
        </p:spPr>
        <p:txBody>
          <a:bodyPr wrap="square">
            <a:spAutoFit/>
          </a:bodyPr>
          <a:lstStyle/>
          <a:p>
            <a:pPr>
              <a:spcBef>
                <a:spcPct val="50000"/>
              </a:spcBef>
            </a:pPr>
            <a:endParaRPr lang="en-GB" sz="1600" b="1" dirty="0" smtClean="0">
              <a:solidFill>
                <a:srgbClr val="1F497D">
                  <a:lumMod val="75000"/>
                </a:srgbClr>
              </a:solidFill>
            </a:endParaRPr>
          </a:p>
          <a:p>
            <a:pPr>
              <a:spcBef>
                <a:spcPct val="50000"/>
              </a:spcBef>
            </a:pPr>
            <a:r>
              <a:rPr lang="en-GB" b="1" dirty="0" smtClean="0">
                <a:solidFill>
                  <a:srgbClr val="1F497D">
                    <a:lumMod val="75000"/>
                  </a:srgbClr>
                </a:solidFill>
              </a:rPr>
              <a:t>Energy Efficiency Act (Official Gazette 127/14):</a:t>
            </a:r>
          </a:p>
          <a:p>
            <a:pPr marL="285750" indent="-285750">
              <a:spcBef>
                <a:spcPct val="50000"/>
              </a:spcBef>
              <a:buFont typeface="Arial" panose="020B0604020202020204" pitchFamily="34" charset="0"/>
              <a:buChar char="•"/>
            </a:pPr>
            <a:r>
              <a:rPr lang="en-GB" b="1" dirty="0" smtClean="0">
                <a:solidFill>
                  <a:srgbClr val="1F497D">
                    <a:lumMod val="75000"/>
                  </a:srgbClr>
                </a:solidFill>
              </a:rPr>
              <a:t>Article 29.</a:t>
            </a:r>
          </a:p>
          <a:p>
            <a:pPr marL="742950" lvl="1" indent="-285750">
              <a:spcBef>
                <a:spcPct val="50000"/>
              </a:spcBef>
              <a:buFont typeface="Wingdings" panose="05000000000000000000" pitchFamily="2" charset="2"/>
              <a:buChar char="Ø"/>
            </a:pPr>
            <a:r>
              <a:rPr lang="en-GB" sz="1600" dirty="0" smtClean="0">
                <a:solidFill>
                  <a:srgbClr val="1F497D">
                    <a:lumMod val="75000"/>
                  </a:srgbClr>
                </a:solidFill>
              </a:rPr>
              <a:t>(Paragraph 5) </a:t>
            </a:r>
            <a:r>
              <a:rPr lang="en-GB" sz="1600" b="1" dirty="0" smtClean="0">
                <a:solidFill>
                  <a:srgbClr val="FF0000"/>
                </a:solidFill>
              </a:rPr>
              <a:t>Each co-owner of the building may request energy verification from the National Coordination Body</a:t>
            </a:r>
          </a:p>
          <a:p>
            <a:pPr marL="285750" indent="-285750">
              <a:spcBef>
                <a:spcPct val="50000"/>
              </a:spcBef>
              <a:buFont typeface="Arial" panose="020B0604020202020204" pitchFamily="34" charset="0"/>
              <a:buChar char="•"/>
            </a:pPr>
            <a:r>
              <a:rPr lang="en-GB" b="1" dirty="0" smtClean="0">
                <a:solidFill>
                  <a:srgbClr val="1F497D">
                    <a:lumMod val="75000"/>
                  </a:srgbClr>
                </a:solidFill>
              </a:rPr>
              <a:t>Article 30.</a:t>
            </a:r>
          </a:p>
          <a:p>
            <a:pPr marL="742950" lvl="1" indent="-285750">
              <a:spcBef>
                <a:spcPct val="50000"/>
              </a:spcBef>
              <a:buFont typeface="Wingdings" panose="05000000000000000000" pitchFamily="2" charset="2"/>
              <a:buChar char="Ø"/>
            </a:pPr>
            <a:r>
              <a:rPr lang="en-GB" sz="1600" dirty="0" smtClean="0">
                <a:solidFill>
                  <a:srgbClr val="1F497D">
                    <a:lumMod val="75000"/>
                  </a:srgbClr>
                </a:solidFill>
              </a:rPr>
              <a:t>(Paragraph 1) The energy renovation of a multi residential building is carried out in accordance with the national programs for the renewal of multi residential buildings. Beneficiaries of the energy renewal program of multi residential buildings are co-owners of these buildings, unless otherwise agreed between the co-owners service providers and contractors for energy renewal,</a:t>
            </a:r>
          </a:p>
          <a:p>
            <a:pPr marL="742950" lvl="1" indent="-285750">
              <a:spcBef>
                <a:spcPct val="50000"/>
              </a:spcBef>
              <a:buFont typeface="Wingdings" panose="05000000000000000000" pitchFamily="2" charset="2"/>
              <a:buChar char="Ø"/>
            </a:pPr>
            <a:r>
              <a:rPr lang="en-GB" sz="1600" dirty="0" smtClean="0">
                <a:solidFill>
                  <a:srgbClr val="1F497D">
                    <a:lumMod val="75000"/>
                  </a:srgbClr>
                </a:solidFill>
              </a:rPr>
              <a:t>(Paragraph 2) The decision on the conclusion of the contract for the energy renewal of multi residential buildings shall be made by the co-owners of the building, on the basis of the majority of the votes of the co-owners of buildings accounted for by co-ownership and by the number of co-owners of real estate,</a:t>
            </a:r>
          </a:p>
          <a:p>
            <a:pPr marL="742950" lvl="1" indent="-285750">
              <a:spcBef>
                <a:spcPct val="50000"/>
              </a:spcBef>
              <a:buFont typeface="Wingdings" panose="05000000000000000000" pitchFamily="2" charset="2"/>
              <a:buChar char="Ø"/>
            </a:pPr>
            <a:endParaRPr lang="en-GB" sz="1600" dirty="0" smtClean="0">
              <a:solidFill>
                <a:srgbClr val="1F497D">
                  <a:lumMod val="75000"/>
                </a:srgbClr>
              </a:solidFill>
            </a:endParaRPr>
          </a:p>
          <a:p>
            <a:pPr marL="742950" lvl="1" indent="-285750">
              <a:spcBef>
                <a:spcPct val="50000"/>
              </a:spcBef>
              <a:buFont typeface="Wingdings" panose="05000000000000000000" pitchFamily="2" charset="2"/>
              <a:buChar char="Ø"/>
            </a:pPr>
            <a:endParaRPr lang="en-GB" sz="1600" dirty="0">
              <a:solidFill>
                <a:srgbClr val="1F497D">
                  <a:lumMod val="75000"/>
                </a:srgbClr>
              </a:solidFill>
            </a:endParaRPr>
          </a:p>
        </p:txBody>
      </p:sp>
    </p:spTree>
    <p:extLst>
      <p:ext uri="{BB962C8B-B14F-4D97-AF65-F5344CB8AC3E}">
        <p14:creationId xmlns:p14="http://schemas.microsoft.com/office/powerpoint/2010/main" val="29526036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idx="4294967295"/>
          </p:nvPr>
        </p:nvSpPr>
        <p:spPr>
          <a:xfrm>
            <a:off x="3151982" y="332657"/>
            <a:ext cx="5992018" cy="574675"/>
          </a:xfrm>
        </p:spPr>
        <p:txBody>
          <a:bodyPr>
            <a:normAutofit fontScale="90000"/>
          </a:bodyPr>
          <a:lstStyle/>
          <a:p>
            <a:pPr algn="l" eaLnBrk="1" hangingPunct="1"/>
            <a:r>
              <a:rPr lang="hr-HR" sz="3200" b="1" dirty="0" smtClean="0">
                <a:solidFill>
                  <a:schemeClr val="bg1"/>
                </a:solidFill>
                <a:latin typeface="Calibri" panose="020F0502020204030204" pitchFamily="34" charset="0"/>
                <a:cs typeface="Calibri" panose="020F0502020204030204" pitchFamily="34" charset="0"/>
              </a:rPr>
              <a:t>WHAT IS ESCO PROJECT?</a:t>
            </a:r>
          </a:p>
        </p:txBody>
      </p:sp>
      <p:sp>
        <p:nvSpPr>
          <p:cNvPr id="20482" name="Rectangle 3"/>
          <p:cNvSpPr>
            <a:spLocks noGrp="1" noChangeArrowheads="1"/>
          </p:cNvSpPr>
          <p:nvPr>
            <p:ph type="body" idx="4294967295"/>
          </p:nvPr>
        </p:nvSpPr>
        <p:spPr>
          <a:xfrm>
            <a:off x="714375" y="1357313"/>
            <a:ext cx="7602538" cy="4303712"/>
          </a:xfrm>
        </p:spPr>
        <p:txBody>
          <a:bodyPr/>
          <a:lstStyle/>
          <a:p>
            <a:pPr eaLnBrk="1" hangingPunct="1">
              <a:buFontTx/>
              <a:buNone/>
            </a:pPr>
            <a:r>
              <a:rPr lang="en-GB" sz="2400" b="1" i="1" dirty="0" smtClean="0">
                <a:solidFill>
                  <a:schemeClr val="accent2"/>
                </a:solidFill>
              </a:rPr>
              <a:t>How to implement energy efficiency project?</a:t>
            </a:r>
          </a:p>
          <a:p>
            <a:pPr eaLnBrk="1" hangingPunct="1">
              <a:buFontTx/>
              <a:buNone/>
            </a:pPr>
            <a:r>
              <a:rPr lang="en-GB" sz="2400" i="1" dirty="0" smtClean="0">
                <a:solidFill>
                  <a:schemeClr val="accent2"/>
                </a:solidFill>
              </a:rPr>
              <a:t>ESCO model</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4473" y="2132856"/>
            <a:ext cx="7720430" cy="4298642"/>
          </a:xfrm>
          <a:prstGeom prst="rect">
            <a:avLst/>
          </a:prstGeom>
        </p:spPr>
      </p:pic>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4288" y="5301208"/>
            <a:ext cx="1005731" cy="14343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055510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203848" y="260648"/>
            <a:ext cx="5328592" cy="693490"/>
          </a:xfrm>
        </p:spPr>
        <p:txBody>
          <a:bodyPr>
            <a:noAutofit/>
          </a:bodyPr>
          <a:lstStyle/>
          <a:p>
            <a:r>
              <a:rPr lang="hr-HR" sz="2000" b="1" dirty="0" smtClean="0">
                <a:solidFill>
                  <a:schemeClr val="bg1"/>
                </a:solidFill>
                <a:latin typeface="Calibri" pitchFamily="34" charset="0"/>
              </a:rPr>
              <a:t>BARRIERS FOR ESCO PROJECT IN RESIDENTIAL SECTOR</a:t>
            </a:r>
            <a:endParaRPr lang="en-GB" sz="2000" b="1" dirty="0" smtClean="0">
              <a:solidFill>
                <a:schemeClr val="bg1"/>
              </a:solidFill>
              <a:latin typeface="Calibri" pitchFamily="34" charset="0"/>
            </a:endParaRPr>
          </a:p>
        </p:txBody>
      </p:sp>
      <p:sp>
        <p:nvSpPr>
          <p:cNvPr id="5" name="Rectangle 4"/>
          <p:cNvSpPr txBox="1">
            <a:spLocks noChangeArrowheads="1"/>
          </p:cNvSpPr>
          <p:nvPr/>
        </p:nvSpPr>
        <p:spPr bwMode="auto">
          <a:xfrm>
            <a:off x="827088" y="1412776"/>
            <a:ext cx="8137400" cy="4175125"/>
          </a:xfrm>
          <a:prstGeom prst="rect">
            <a:avLst/>
          </a:prstGeom>
          <a:noFill/>
          <a:ln w="9525">
            <a:noFill/>
            <a:miter lim="800000"/>
            <a:headEnd/>
            <a:tailEnd/>
          </a:ln>
          <a:effectLst/>
        </p:spPr>
        <p:txBody>
          <a:bodyPr lIns="0" tIns="0" rIns="0" bIns="0"/>
          <a:lstStyle/>
          <a:p>
            <a:pPr eaLnBrk="0" hangingPunct="0">
              <a:spcBef>
                <a:spcPts val="1100"/>
              </a:spcBef>
              <a:defRPr/>
            </a:pPr>
            <a:r>
              <a:rPr lang="en-GB" sz="2000" b="1" kern="0" dirty="0" smtClean="0">
                <a:solidFill>
                  <a:srgbClr val="002060"/>
                </a:solidFill>
                <a:latin typeface="Calibri" pitchFamily="34" charset="0"/>
              </a:rPr>
              <a:t>Residential building side:</a:t>
            </a:r>
          </a:p>
          <a:p>
            <a:pPr marL="342900" indent="-342900" eaLnBrk="0" hangingPunct="0">
              <a:spcBef>
                <a:spcPts val="1100"/>
              </a:spcBef>
              <a:buFont typeface="Arial" pitchFamily="34" charset="0"/>
              <a:buChar char="•"/>
              <a:defRPr/>
            </a:pPr>
            <a:r>
              <a:rPr lang="en-GB" sz="2000" kern="0" dirty="0" smtClean="0">
                <a:solidFill>
                  <a:srgbClr val="002060"/>
                </a:solidFill>
                <a:latin typeface="Calibri" pitchFamily="34" charset="0"/>
              </a:rPr>
              <a:t>No knowledge about ESCO companies</a:t>
            </a:r>
          </a:p>
          <a:p>
            <a:pPr marL="342900" indent="-342900" eaLnBrk="0" hangingPunct="0">
              <a:spcBef>
                <a:spcPts val="1100"/>
              </a:spcBef>
              <a:buFont typeface="Arial" pitchFamily="34" charset="0"/>
              <a:buChar char="•"/>
              <a:defRPr/>
            </a:pPr>
            <a:r>
              <a:rPr lang="en-GB" sz="2000" kern="0" dirty="0" smtClean="0">
                <a:solidFill>
                  <a:srgbClr val="002060"/>
                </a:solidFill>
                <a:latin typeface="Calibri" pitchFamily="34" charset="0"/>
              </a:rPr>
              <a:t>Wrong perception - ESCO is not a bank</a:t>
            </a:r>
          </a:p>
          <a:p>
            <a:pPr marL="342900" indent="-342900" eaLnBrk="0" hangingPunct="0">
              <a:spcBef>
                <a:spcPts val="1100"/>
              </a:spcBef>
              <a:buFont typeface="Arial" pitchFamily="34" charset="0"/>
              <a:buChar char="•"/>
              <a:defRPr/>
            </a:pPr>
            <a:r>
              <a:rPr lang="en-GB" sz="2000" kern="0" dirty="0" smtClean="0">
                <a:solidFill>
                  <a:srgbClr val="002060"/>
                </a:solidFill>
                <a:latin typeface="Calibri" pitchFamily="34" charset="0"/>
              </a:rPr>
              <a:t>Citizens will not pay additional services – Facility managers are already performing coordination activities</a:t>
            </a:r>
          </a:p>
          <a:p>
            <a:pPr marL="342900" indent="-342900" eaLnBrk="0" hangingPunct="0">
              <a:spcBef>
                <a:spcPts val="1100"/>
              </a:spcBef>
              <a:buFont typeface="Arial" pitchFamily="34" charset="0"/>
              <a:buChar char="•"/>
              <a:defRPr/>
            </a:pPr>
            <a:r>
              <a:rPr lang="en-GB" sz="2000" kern="0" dirty="0" smtClean="0">
                <a:solidFill>
                  <a:srgbClr val="002060"/>
                </a:solidFill>
                <a:latin typeface="Calibri" pitchFamily="34" charset="0"/>
              </a:rPr>
              <a:t>No previous experience from both sides</a:t>
            </a:r>
          </a:p>
          <a:p>
            <a:pPr marL="342900" indent="-342900" eaLnBrk="0" hangingPunct="0">
              <a:spcBef>
                <a:spcPts val="1100"/>
              </a:spcBef>
              <a:buFont typeface="Arial" pitchFamily="34" charset="0"/>
              <a:buChar char="•"/>
              <a:defRPr/>
            </a:pPr>
            <a:r>
              <a:rPr lang="en-GB" sz="2000" kern="0" dirty="0" smtClean="0">
                <a:solidFill>
                  <a:srgbClr val="002060"/>
                </a:solidFill>
                <a:latin typeface="Calibri" pitchFamily="34" charset="0"/>
              </a:rPr>
              <a:t>Social status – low income families or pensions</a:t>
            </a:r>
          </a:p>
          <a:p>
            <a:pPr marL="342900" indent="-342900" eaLnBrk="0" hangingPunct="0">
              <a:spcBef>
                <a:spcPts val="1100"/>
              </a:spcBef>
              <a:buFont typeface="Arial" pitchFamily="34" charset="0"/>
              <a:buChar char="•"/>
              <a:defRPr/>
            </a:pPr>
            <a:r>
              <a:rPr lang="en-GB" sz="2000" kern="0" dirty="0" smtClean="0">
                <a:solidFill>
                  <a:srgbClr val="002060"/>
                </a:solidFill>
                <a:latin typeface="Calibri" pitchFamily="34" charset="0"/>
              </a:rPr>
              <a:t>No trust in savings</a:t>
            </a:r>
          </a:p>
        </p:txBody>
      </p:sp>
    </p:spTree>
    <p:extLst>
      <p:ext uri="{BB962C8B-B14F-4D97-AF65-F5344CB8AC3E}">
        <p14:creationId xmlns:p14="http://schemas.microsoft.com/office/powerpoint/2010/main" val="5325213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203848" y="260648"/>
            <a:ext cx="5328592" cy="693490"/>
          </a:xfrm>
        </p:spPr>
        <p:txBody>
          <a:bodyPr>
            <a:noAutofit/>
          </a:bodyPr>
          <a:lstStyle/>
          <a:p>
            <a:r>
              <a:rPr lang="hr-HR" sz="2000" b="1" dirty="0" smtClean="0">
                <a:solidFill>
                  <a:schemeClr val="bg1"/>
                </a:solidFill>
                <a:latin typeface="Calibri" pitchFamily="34" charset="0"/>
              </a:rPr>
              <a:t>BARRIERS FOR ESCO PROJECT IN RESIDENTIAL SECTOR</a:t>
            </a:r>
            <a:endParaRPr lang="en-GB" sz="2000" b="1" dirty="0" smtClean="0">
              <a:solidFill>
                <a:schemeClr val="bg1"/>
              </a:solidFill>
              <a:latin typeface="Calibri" pitchFamily="34" charset="0"/>
            </a:endParaRPr>
          </a:p>
        </p:txBody>
      </p:sp>
      <p:sp>
        <p:nvSpPr>
          <p:cNvPr id="5" name="Rectangle 4"/>
          <p:cNvSpPr txBox="1">
            <a:spLocks noChangeArrowheads="1"/>
          </p:cNvSpPr>
          <p:nvPr/>
        </p:nvSpPr>
        <p:spPr bwMode="auto">
          <a:xfrm>
            <a:off x="827088" y="1484784"/>
            <a:ext cx="8137400" cy="4608512"/>
          </a:xfrm>
          <a:prstGeom prst="rect">
            <a:avLst/>
          </a:prstGeom>
          <a:noFill/>
          <a:ln w="9525">
            <a:noFill/>
            <a:miter lim="800000"/>
            <a:headEnd/>
            <a:tailEnd/>
          </a:ln>
          <a:effectLst/>
        </p:spPr>
        <p:txBody>
          <a:bodyPr lIns="0" tIns="0" rIns="0" bIns="0"/>
          <a:lstStyle/>
          <a:p>
            <a:pPr eaLnBrk="0" hangingPunct="0">
              <a:spcBef>
                <a:spcPts val="1100"/>
              </a:spcBef>
              <a:defRPr/>
            </a:pPr>
            <a:r>
              <a:rPr lang="en-GB" sz="2000" b="1" kern="0" dirty="0" smtClean="0">
                <a:solidFill>
                  <a:srgbClr val="002060"/>
                </a:solidFill>
                <a:latin typeface="Calibri" pitchFamily="34" charset="0"/>
              </a:rPr>
              <a:t>ESCO company side:</a:t>
            </a:r>
          </a:p>
          <a:p>
            <a:pPr marL="342900" indent="-342900" eaLnBrk="0" hangingPunct="0">
              <a:spcBef>
                <a:spcPts val="1100"/>
              </a:spcBef>
              <a:buFont typeface="Arial" pitchFamily="34" charset="0"/>
              <a:buChar char="•"/>
              <a:defRPr/>
            </a:pPr>
            <a:r>
              <a:rPr lang="en-GB" sz="2000" kern="0" dirty="0" smtClean="0">
                <a:solidFill>
                  <a:srgbClr val="002060"/>
                </a:solidFill>
                <a:latin typeface="Calibri" pitchFamily="34" charset="0"/>
              </a:rPr>
              <a:t>Long pay back period/ Low energy prices – feasibility of projects</a:t>
            </a:r>
          </a:p>
          <a:p>
            <a:pPr marL="342900" indent="-342900" eaLnBrk="0" hangingPunct="0">
              <a:spcBef>
                <a:spcPts val="1100"/>
              </a:spcBef>
              <a:buFont typeface="Arial" pitchFamily="34" charset="0"/>
              <a:buChar char="•"/>
              <a:defRPr/>
            </a:pPr>
            <a:r>
              <a:rPr lang="en-GB" sz="2000" kern="0" dirty="0" smtClean="0">
                <a:solidFill>
                  <a:srgbClr val="002060"/>
                </a:solidFill>
                <a:latin typeface="Calibri" pitchFamily="34" charset="0"/>
              </a:rPr>
              <a:t>At the moment no combination of grants and ESCO model</a:t>
            </a:r>
          </a:p>
          <a:p>
            <a:pPr marL="342900" indent="-342900" eaLnBrk="0" hangingPunct="0">
              <a:spcBef>
                <a:spcPts val="1100"/>
              </a:spcBef>
              <a:buFont typeface="Arial" pitchFamily="34" charset="0"/>
              <a:buChar char="•"/>
              <a:defRPr/>
            </a:pPr>
            <a:r>
              <a:rPr lang="en-GB" sz="2000" kern="0" dirty="0" smtClean="0">
                <a:solidFill>
                  <a:srgbClr val="002060"/>
                </a:solidFill>
                <a:latin typeface="Calibri" pitchFamily="34" charset="0"/>
              </a:rPr>
              <a:t>To many administrative actions if ESCO company is dealing with each owner of apartment – costly preparation and long negotiation</a:t>
            </a:r>
          </a:p>
          <a:p>
            <a:pPr marL="342900" indent="-342900" eaLnBrk="0" hangingPunct="0">
              <a:spcBef>
                <a:spcPts val="1100"/>
              </a:spcBef>
              <a:buFont typeface="Arial" pitchFamily="34" charset="0"/>
              <a:buChar char="•"/>
              <a:defRPr/>
            </a:pPr>
            <a:r>
              <a:rPr lang="en-GB" sz="2000" kern="0" dirty="0" smtClean="0">
                <a:solidFill>
                  <a:srgbClr val="002060"/>
                </a:solidFill>
                <a:latin typeface="Calibri" pitchFamily="34" charset="0"/>
              </a:rPr>
              <a:t>Owners commitment</a:t>
            </a:r>
          </a:p>
          <a:p>
            <a:pPr marL="342900" indent="-342900" eaLnBrk="0" hangingPunct="0">
              <a:spcBef>
                <a:spcPts val="1100"/>
              </a:spcBef>
              <a:buFont typeface="Arial" pitchFamily="34" charset="0"/>
              <a:buChar char="•"/>
              <a:defRPr/>
            </a:pPr>
            <a:r>
              <a:rPr lang="en-GB" sz="2000" kern="0" dirty="0" smtClean="0">
                <a:solidFill>
                  <a:srgbClr val="002060"/>
                </a:solidFill>
                <a:latin typeface="Calibri" pitchFamily="34" charset="0"/>
              </a:rPr>
              <a:t>Risk of payments even from owners who voted for renovation– lack of security instruments for ESCO companies</a:t>
            </a:r>
          </a:p>
          <a:p>
            <a:pPr marL="800100" lvl="1" indent="-342900" eaLnBrk="0" hangingPunct="0">
              <a:spcBef>
                <a:spcPts val="1100"/>
              </a:spcBef>
              <a:buFont typeface="Arial" pitchFamily="34" charset="0"/>
              <a:buChar char="•"/>
              <a:defRPr/>
            </a:pPr>
            <a:r>
              <a:rPr lang="en-GB" sz="2000" kern="0" dirty="0" smtClean="0">
                <a:solidFill>
                  <a:srgbClr val="002060"/>
                </a:solidFill>
                <a:latin typeface="Calibri" pitchFamily="34" charset="0"/>
              </a:rPr>
              <a:t>The bill for the energy services should go with facility management service bill  or energy (heat, gas, electricity) bill</a:t>
            </a:r>
          </a:p>
          <a:p>
            <a:pPr marL="342900" indent="-342900" eaLnBrk="0" hangingPunct="0">
              <a:spcBef>
                <a:spcPts val="1100"/>
              </a:spcBef>
              <a:buFont typeface="Arial" pitchFamily="34" charset="0"/>
              <a:buChar char="•"/>
              <a:defRPr/>
            </a:pPr>
            <a:r>
              <a:rPr lang="en-GB" sz="2000" kern="0" dirty="0" smtClean="0">
                <a:solidFill>
                  <a:srgbClr val="002060"/>
                </a:solidFill>
                <a:latin typeface="Calibri" pitchFamily="34" charset="0"/>
              </a:rPr>
              <a:t>M&amp;V protocol – how to measure and verify saving?</a:t>
            </a:r>
          </a:p>
        </p:txBody>
      </p:sp>
    </p:spTree>
    <p:extLst>
      <p:ext uri="{BB962C8B-B14F-4D97-AF65-F5344CB8AC3E}">
        <p14:creationId xmlns:p14="http://schemas.microsoft.com/office/powerpoint/2010/main" val="1741327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Content Placeholder 1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0"/>
            <a:ext cx="9154370" cy="6857581"/>
          </a:xfrm>
        </p:spPr>
      </p:pic>
      <p:sp>
        <p:nvSpPr>
          <p:cNvPr id="5" name="Title 1"/>
          <p:cNvSpPr txBox="1">
            <a:spLocks/>
          </p:cNvSpPr>
          <p:nvPr/>
        </p:nvSpPr>
        <p:spPr>
          <a:xfrm>
            <a:off x="-2133" y="1772816"/>
            <a:ext cx="9144000" cy="396044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800" b="1" dirty="0" smtClean="0">
                <a:solidFill>
                  <a:schemeClr val="bg1"/>
                </a:solidFill>
                <a:latin typeface="+mn-lt"/>
              </a:rPr>
              <a:t>Energy services for residential buildings implemented and developed by HEP ESCO</a:t>
            </a:r>
          </a:p>
          <a:p>
            <a:endParaRPr lang="en-GB" sz="4000" dirty="0" smtClean="0">
              <a:solidFill>
                <a:schemeClr val="bg1"/>
              </a:solidFill>
              <a:latin typeface="+mn-lt"/>
            </a:endParaRPr>
          </a:p>
        </p:txBody>
      </p:sp>
    </p:spTree>
    <p:extLst>
      <p:ext uri="{BB962C8B-B14F-4D97-AF65-F5344CB8AC3E}">
        <p14:creationId xmlns:p14="http://schemas.microsoft.com/office/powerpoint/2010/main" val="41522696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47864" y="359246"/>
            <a:ext cx="5184576" cy="549474"/>
          </a:xfrm>
        </p:spPr>
        <p:txBody>
          <a:bodyPr>
            <a:normAutofit fontScale="90000"/>
          </a:bodyPr>
          <a:lstStyle/>
          <a:p>
            <a:r>
              <a:rPr lang="en-GB" sz="2800" b="1" dirty="0" smtClean="0">
                <a:solidFill>
                  <a:schemeClr val="bg1"/>
                </a:solidFill>
                <a:latin typeface="Calibri" pitchFamily="34" charset="0"/>
              </a:rPr>
              <a:t>HEP ESCO position in the HEP group</a:t>
            </a:r>
          </a:p>
        </p:txBody>
      </p:sp>
      <p:sp>
        <p:nvSpPr>
          <p:cNvPr id="5" name="Rectangle 4"/>
          <p:cNvSpPr txBox="1">
            <a:spLocks noChangeArrowheads="1"/>
          </p:cNvSpPr>
          <p:nvPr/>
        </p:nvSpPr>
        <p:spPr bwMode="auto">
          <a:xfrm>
            <a:off x="827088" y="1557338"/>
            <a:ext cx="7705352" cy="4175125"/>
          </a:xfrm>
          <a:prstGeom prst="rect">
            <a:avLst/>
          </a:prstGeom>
          <a:noFill/>
          <a:ln w="9525">
            <a:noFill/>
            <a:miter lim="800000"/>
            <a:headEnd/>
            <a:tailEnd/>
          </a:ln>
          <a:effectLst/>
        </p:spPr>
        <p:txBody>
          <a:bodyPr lIns="0" tIns="0" rIns="0" bIns="0"/>
          <a:lstStyle/>
          <a:p>
            <a:pPr marL="342900" indent="-342900" eaLnBrk="0" hangingPunct="0">
              <a:spcBef>
                <a:spcPts val="1100"/>
              </a:spcBef>
              <a:buFont typeface="Arial" pitchFamily="34" charset="0"/>
              <a:buChar char="•"/>
              <a:defRPr/>
            </a:pPr>
            <a:r>
              <a:rPr lang="en-GB" sz="2400" b="0" kern="0" dirty="0" smtClean="0">
                <a:solidFill>
                  <a:srgbClr val="002060"/>
                </a:solidFill>
                <a:latin typeface="Calibri" pitchFamily="34" charset="0"/>
              </a:rPr>
              <a:t>Publicly owned company</a:t>
            </a:r>
          </a:p>
          <a:p>
            <a:pPr marL="342900" indent="-342900" eaLnBrk="0" hangingPunct="0">
              <a:spcBef>
                <a:spcPts val="1100"/>
              </a:spcBef>
              <a:buFont typeface="Arial" pitchFamily="34" charset="0"/>
              <a:buChar char="•"/>
              <a:defRPr/>
            </a:pPr>
            <a:r>
              <a:rPr lang="en-GB" sz="2400" b="0" kern="0" dirty="0" smtClean="0">
                <a:solidFill>
                  <a:srgbClr val="002060"/>
                </a:solidFill>
                <a:latin typeface="Calibri" pitchFamily="34" charset="0"/>
              </a:rPr>
              <a:t>Different position from other newly established ESCO companies: </a:t>
            </a:r>
          </a:p>
          <a:p>
            <a:pPr marL="800100" lvl="1" indent="-342900" eaLnBrk="0" hangingPunct="0">
              <a:spcBef>
                <a:spcPts val="1100"/>
              </a:spcBef>
              <a:buFont typeface="Arial" pitchFamily="34" charset="0"/>
              <a:buChar char="•"/>
              <a:defRPr/>
            </a:pPr>
            <a:r>
              <a:rPr lang="en-GB" sz="2400" kern="0" dirty="0" smtClean="0">
                <a:solidFill>
                  <a:srgbClr val="002060"/>
                </a:solidFill>
                <a:latin typeface="Calibri" pitchFamily="34" charset="0"/>
              </a:rPr>
              <a:t>Positive:</a:t>
            </a:r>
            <a:r>
              <a:rPr lang="en-GB" sz="2400" b="0" kern="0" dirty="0" smtClean="0">
                <a:solidFill>
                  <a:srgbClr val="002060"/>
                </a:solidFill>
                <a:latin typeface="Calibri" pitchFamily="34" charset="0"/>
              </a:rPr>
              <a:t> experience, know-how, certified experts, trust, possibility to manage big projects of any type, financing should not be a problem, contact to customers; </a:t>
            </a:r>
          </a:p>
          <a:p>
            <a:pPr marL="800100" lvl="1" indent="-342900" eaLnBrk="0" hangingPunct="0">
              <a:spcBef>
                <a:spcPts val="1100"/>
              </a:spcBef>
              <a:buFont typeface="Arial" pitchFamily="34" charset="0"/>
              <a:buChar char="•"/>
              <a:defRPr/>
            </a:pPr>
            <a:r>
              <a:rPr lang="en-GB" sz="2400" kern="0" dirty="0" smtClean="0">
                <a:solidFill>
                  <a:srgbClr val="002060"/>
                </a:solidFill>
                <a:latin typeface="Calibri" pitchFamily="34" charset="0"/>
              </a:rPr>
              <a:t>Negative</a:t>
            </a:r>
            <a:r>
              <a:rPr lang="en-GB" sz="2400" b="0" kern="0" dirty="0" smtClean="0">
                <a:solidFill>
                  <a:srgbClr val="002060"/>
                </a:solidFill>
                <a:latin typeface="Calibri" pitchFamily="34" charset="0"/>
              </a:rPr>
              <a:t>: complicated procedures for project permission, part of big and slow system, higher costs, complicated public procurement procedures what is not suitable for private clients and preparation for tenders</a:t>
            </a:r>
          </a:p>
          <a:p>
            <a:pPr eaLnBrk="0" hangingPunct="0">
              <a:spcBef>
                <a:spcPts val="1100"/>
              </a:spcBef>
              <a:defRPr/>
            </a:pPr>
            <a:endParaRPr lang="en-GB" sz="2400" b="0" kern="0" dirty="0" smtClean="0">
              <a:solidFill>
                <a:srgbClr val="002060"/>
              </a:solidFill>
              <a:latin typeface="Calibri" pitchFamily="34" charset="0"/>
            </a:endParaRPr>
          </a:p>
          <a:p>
            <a:pPr marL="190500" indent="-190500" eaLnBrk="0" hangingPunct="0">
              <a:spcBef>
                <a:spcPts val="1100"/>
              </a:spcBef>
              <a:buFontTx/>
              <a:buChar char="•"/>
              <a:defRPr/>
            </a:pPr>
            <a:endParaRPr lang="en-GB" sz="2400" b="0" kern="0" dirty="0">
              <a:solidFill>
                <a:srgbClr val="002060"/>
              </a:solidFill>
              <a:latin typeface="Calibri" pitchFamily="34" charset="0"/>
            </a:endParaRPr>
          </a:p>
        </p:txBody>
      </p:sp>
    </p:spTree>
    <p:extLst>
      <p:ext uri="{BB962C8B-B14F-4D97-AF65-F5344CB8AC3E}">
        <p14:creationId xmlns:p14="http://schemas.microsoft.com/office/powerpoint/2010/main" val="12775450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203848" y="359246"/>
            <a:ext cx="3746151" cy="477466"/>
          </a:xfrm>
        </p:spPr>
        <p:txBody>
          <a:bodyPr>
            <a:noAutofit/>
          </a:bodyPr>
          <a:lstStyle/>
          <a:p>
            <a:r>
              <a:rPr lang="en-GB" sz="2800" b="1" dirty="0" smtClean="0">
                <a:solidFill>
                  <a:schemeClr val="bg1"/>
                </a:solidFill>
                <a:latin typeface="Calibri" pitchFamily="34" charset="0"/>
              </a:rPr>
              <a:t>HEP ESCO opportunities</a:t>
            </a:r>
          </a:p>
        </p:txBody>
      </p:sp>
      <p:sp>
        <p:nvSpPr>
          <p:cNvPr id="5" name="Rectangle 4"/>
          <p:cNvSpPr txBox="1">
            <a:spLocks noChangeArrowheads="1"/>
          </p:cNvSpPr>
          <p:nvPr/>
        </p:nvSpPr>
        <p:spPr bwMode="auto">
          <a:xfrm>
            <a:off x="796624" y="1412776"/>
            <a:ext cx="7705352" cy="4175125"/>
          </a:xfrm>
          <a:prstGeom prst="rect">
            <a:avLst/>
          </a:prstGeom>
          <a:noFill/>
          <a:ln w="9525">
            <a:noFill/>
            <a:miter lim="800000"/>
            <a:headEnd/>
            <a:tailEnd/>
          </a:ln>
          <a:effectLst/>
        </p:spPr>
        <p:txBody>
          <a:bodyPr lIns="0" tIns="0" rIns="0" bIns="0"/>
          <a:lstStyle/>
          <a:p>
            <a:pPr eaLnBrk="0" hangingPunct="0">
              <a:spcBef>
                <a:spcPts val="1100"/>
              </a:spcBef>
              <a:defRPr/>
            </a:pPr>
            <a:r>
              <a:rPr lang="en-GB" sz="2400" b="1" kern="0" dirty="0" smtClean="0">
                <a:solidFill>
                  <a:srgbClr val="002060"/>
                </a:solidFill>
                <a:latin typeface="Calibri" pitchFamily="34" charset="0"/>
              </a:rPr>
              <a:t>Opportunities: </a:t>
            </a:r>
          </a:p>
          <a:p>
            <a:pPr marL="800100" lvl="1" indent="-342900" eaLnBrk="0" hangingPunct="0">
              <a:spcBef>
                <a:spcPts val="1100"/>
              </a:spcBef>
              <a:buFont typeface="Arial" pitchFamily="34" charset="0"/>
              <a:buChar char="•"/>
              <a:defRPr/>
            </a:pPr>
            <a:r>
              <a:rPr lang="en-GB" sz="2400" b="0" kern="0" dirty="0" smtClean="0">
                <a:solidFill>
                  <a:srgbClr val="002060"/>
                </a:solidFill>
                <a:latin typeface="Calibri" pitchFamily="34" charset="0"/>
              </a:rPr>
              <a:t>Responsibility of HEP as utility company towards customers to offer energy services (ESCO project for bug consumers, advisory services for citizens)</a:t>
            </a:r>
          </a:p>
          <a:p>
            <a:pPr marL="800100" lvl="1" indent="-342900" eaLnBrk="0" hangingPunct="0">
              <a:spcBef>
                <a:spcPts val="1100"/>
              </a:spcBef>
              <a:buFont typeface="Arial" pitchFamily="34" charset="0"/>
              <a:buChar char="•"/>
              <a:defRPr/>
            </a:pPr>
            <a:r>
              <a:rPr lang="en-GB" sz="2400" b="0" kern="0" dirty="0" smtClean="0">
                <a:solidFill>
                  <a:srgbClr val="002060"/>
                </a:solidFill>
                <a:latin typeface="Calibri" pitchFamily="34" charset="0"/>
              </a:rPr>
              <a:t>Obligations and responsibility of HEP towards new energy efficiency directives (1,5% savings) – </a:t>
            </a:r>
            <a:r>
              <a:rPr lang="en-GB" sz="2400" b="1" kern="0" dirty="0" smtClean="0">
                <a:solidFill>
                  <a:srgbClr val="002060"/>
                </a:solidFill>
                <a:latin typeface="Calibri" pitchFamily="34" charset="0"/>
              </a:rPr>
              <a:t>Article 7 EE Directive</a:t>
            </a:r>
          </a:p>
          <a:p>
            <a:pPr marL="800100" lvl="1" indent="-342900" eaLnBrk="0" hangingPunct="0">
              <a:spcBef>
                <a:spcPts val="1100"/>
              </a:spcBef>
              <a:buFont typeface="Arial" pitchFamily="34" charset="0"/>
              <a:buChar char="•"/>
              <a:defRPr/>
            </a:pPr>
            <a:r>
              <a:rPr lang="en-GB" sz="2400" kern="0" dirty="0" smtClean="0">
                <a:solidFill>
                  <a:srgbClr val="002060"/>
                </a:solidFill>
                <a:latin typeface="Calibri" pitchFamily="34" charset="0"/>
              </a:rPr>
              <a:t>Closer cooperation with sister companies HEP Opskrba, HEP </a:t>
            </a:r>
            <a:r>
              <a:rPr lang="en-GB" sz="2400" kern="0" dirty="0" err="1" smtClean="0">
                <a:solidFill>
                  <a:srgbClr val="002060"/>
                </a:solidFill>
                <a:latin typeface="Calibri" pitchFamily="34" charset="0"/>
              </a:rPr>
              <a:t>Toplinarstvo</a:t>
            </a:r>
            <a:r>
              <a:rPr lang="en-GB" sz="2400" kern="0" dirty="0" smtClean="0">
                <a:solidFill>
                  <a:srgbClr val="002060"/>
                </a:solidFill>
                <a:latin typeface="Calibri" pitchFamily="34" charset="0"/>
              </a:rPr>
              <a:t>, HEP </a:t>
            </a:r>
            <a:r>
              <a:rPr lang="en-GB" sz="2400" kern="0" dirty="0" err="1" smtClean="0">
                <a:solidFill>
                  <a:srgbClr val="002060"/>
                </a:solidFill>
                <a:latin typeface="Calibri" pitchFamily="34" charset="0"/>
              </a:rPr>
              <a:t>Plin</a:t>
            </a:r>
            <a:r>
              <a:rPr lang="en-GB" sz="2400" kern="0" dirty="0" smtClean="0">
                <a:solidFill>
                  <a:srgbClr val="002060"/>
                </a:solidFill>
                <a:latin typeface="Calibri" pitchFamily="34" charset="0"/>
              </a:rPr>
              <a:t> dealing with supply of electricity, heat and gas</a:t>
            </a:r>
          </a:p>
          <a:p>
            <a:pPr marL="800100" lvl="1" indent="-342900" eaLnBrk="0" hangingPunct="0">
              <a:spcBef>
                <a:spcPts val="1100"/>
              </a:spcBef>
              <a:buFont typeface="Arial" pitchFamily="34" charset="0"/>
              <a:buChar char="•"/>
              <a:defRPr/>
            </a:pPr>
            <a:r>
              <a:rPr lang="en-GB" sz="2400" kern="0" dirty="0" smtClean="0">
                <a:solidFill>
                  <a:srgbClr val="002060"/>
                </a:solidFill>
                <a:latin typeface="Calibri" pitchFamily="34" charset="0"/>
              </a:rPr>
              <a:t>Transition toward „Energy as a service” business model</a:t>
            </a:r>
            <a:endParaRPr lang="en-GB" sz="2400" b="0" kern="0" dirty="0" smtClean="0">
              <a:solidFill>
                <a:srgbClr val="002060"/>
              </a:solidFill>
              <a:latin typeface="Calibri" pitchFamily="34" charset="0"/>
            </a:endParaRPr>
          </a:p>
          <a:p>
            <a:pPr eaLnBrk="0" hangingPunct="0">
              <a:spcBef>
                <a:spcPts val="1100"/>
              </a:spcBef>
              <a:defRPr/>
            </a:pPr>
            <a:endParaRPr lang="en-GB" sz="2400" b="0" kern="0" dirty="0" smtClean="0">
              <a:solidFill>
                <a:srgbClr val="002060"/>
              </a:solidFill>
              <a:latin typeface="Calibri" pitchFamily="34" charset="0"/>
            </a:endParaRPr>
          </a:p>
          <a:p>
            <a:pPr marL="190500" indent="-190500" eaLnBrk="0" hangingPunct="0">
              <a:spcBef>
                <a:spcPts val="1100"/>
              </a:spcBef>
              <a:buFontTx/>
              <a:buChar char="•"/>
              <a:defRPr/>
            </a:pPr>
            <a:endParaRPr lang="en-GB" sz="2400" b="0" kern="0" dirty="0">
              <a:solidFill>
                <a:srgbClr val="002060"/>
              </a:solidFill>
              <a:latin typeface="Calibri" pitchFamily="34" charset="0"/>
            </a:endParaRPr>
          </a:p>
        </p:txBody>
      </p:sp>
      <p:pic>
        <p:nvPicPr>
          <p:cNvPr id="4"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49999" y="-30108"/>
            <a:ext cx="2194001" cy="1626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13396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203848" y="359246"/>
            <a:ext cx="5688632" cy="477466"/>
          </a:xfrm>
        </p:spPr>
        <p:txBody>
          <a:bodyPr>
            <a:noAutofit/>
          </a:bodyPr>
          <a:lstStyle/>
          <a:p>
            <a:r>
              <a:rPr lang="en-US" sz="2800" b="1" dirty="0" smtClean="0">
                <a:solidFill>
                  <a:schemeClr val="bg1"/>
                </a:solidFill>
                <a:latin typeface="Calibri" pitchFamily="34" charset="0"/>
              </a:rPr>
              <a:t>Energy services for residential sector</a:t>
            </a:r>
          </a:p>
        </p:txBody>
      </p:sp>
      <p:sp>
        <p:nvSpPr>
          <p:cNvPr id="5" name="Rectangle 4"/>
          <p:cNvSpPr txBox="1">
            <a:spLocks noChangeArrowheads="1"/>
          </p:cNvSpPr>
          <p:nvPr/>
        </p:nvSpPr>
        <p:spPr bwMode="auto">
          <a:xfrm>
            <a:off x="796624" y="1124744"/>
            <a:ext cx="7705352" cy="4175125"/>
          </a:xfrm>
          <a:prstGeom prst="rect">
            <a:avLst/>
          </a:prstGeom>
          <a:noFill/>
          <a:ln w="9525">
            <a:noFill/>
            <a:miter lim="800000"/>
            <a:headEnd/>
            <a:tailEnd/>
          </a:ln>
          <a:effectLst/>
        </p:spPr>
        <p:txBody>
          <a:bodyPr lIns="0" tIns="0" rIns="0" bIns="0"/>
          <a:lstStyle/>
          <a:p>
            <a:pPr eaLnBrk="0" hangingPunct="0">
              <a:spcBef>
                <a:spcPts val="1100"/>
              </a:spcBef>
              <a:defRPr/>
            </a:pPr>
            <a:r>
              <a:rPr lang="en-GB" b="1" kern="0" dirty="0" smtClean="0">
                <a:solidFill>
                  <a:srgbClr val="002060"/>
                </a:solidFill>
                <a:latin typeface="Calibri" pitchFamily="34" charset="0"/>
              </a:rPr>
              <a:t>Consulting services: </a:t>
            </a:r>
          </a:p>
          <a:p>
            <a:pPr marL="800100" lvl="1" indent="-342900" eaLnBrk="0" hangingPunct="0">
              <a:spcBef>
                <a:spcPts val="1100"/>
              </a:spcBef>
              <a:buFont typeface="Arial" pitchFamily="34" charset="0"/>
              <a:buChar char="•"/>
              <a:defRPr/>
            </a:pPr>
            <a:r>
              <a:rPr lang="en-GB" b="0" kern="0" dirty="0" smtClean="0">
                <a:solidFill>
                  <a:srgbClr val="002060"/>
                </a:solidFill>
                <a:latin typeface="Calibri" pitchFamily="34" charset="0"/>
              </a:rPr>
              <a:t>Preliminary investment studies</a:t>
            </a:r>
          </a:p>
          <a:p>
            <a:pPr marL="800100" lvl="1" indent="-342900" eaLnBrk="0" hangingPunct="0">
              <a:spcBef>
                <a:spcPts val="1100"/>
              </a:spcBef>
              <a:buFont typeface="Arial" pitchFamily="34" charset="0"/>
              <a:buChar char="•"/>
              <a:defRPr/>
            </a:pPr>
            <a:r>
              <a:rPr lang="en-GB" kern="0" dirty="0" smtClean="0">
                <a:solidFill>
                  <a:srgbClr val="002060"/>
                </a:solidFill>
                <a:latin typeface="Calibri" pitchFamily="34" charset="0"/>
              </a:rPr>
              <a:t>Detailed investment studies</a:t>
            </a:r>
          </a:p>
          <a:p>
            <a:pPr marL="800100" lvl="1" indent="-342900" eaLnBrk="0" hangingPunct="0">
              <a:spcBef>
                <a:spcPts val="1100"/>
              </a:spcBef>
              <a:buFont typeface="Arial" pitchFamily="34" charset="0"/>
              <a:buChar char="•"/>
              <a:defRPr/>
            </a:pPr>
            <a:r>
              <a:rPr lang="en-GB" b="0" kern="0" dirty="0" smtClean="0">
                <a:solidFill>
                  <a:srgbClr val="002060"/>
                </a:solidFill>
                <a:latin typeface="Calibri" pitchFamily="34" charset="0"/>
              </a:rPr>
              <a:t>Project management</a:t>
            </a:r>
            <a:endParaRPr lang="en-GB" kern="0" dirty="0" smtClean="0">
              <a:solidFill>
                <a:srgbClr val="002060"/>
              </a:solidFill>
              <a:latin typeface="Calibri" pitchFamily="34" charset="0"/>
            </a:endParaRPr>
          </a:p>
          <a:p>
            <a:pPr eaLnBrk="0" hangingPunct="0">
              <a:spcBef>
                <a:spcPts val="1100"/>
              </a:spcBef>
              <a:defRPr/>
            </a:pPr>
            <a:r>
              <a:rPr lang="en-GB" b="1" kern="0" dirty="0" smtClean="0">
                <a:solidFill>
                  <a:srgbClr val="002060"/>
                </a:solidFill>
                <a:latin typeface="Calibri" pitchFamily="34" charset="0"/>
              </a:rPr>
              <a:t>ESCO projects:  </a:t>
            </a:r>
          </a:p>
          <a:p>
            <a:pPr marL="800100" lvl="1" indent="-342900" eaLnBrk="0" hangingPunct="0">
              <a:spcBef>
                <a:spcPts val="1100"/>
              </a:spcBef>
              <a:buFont typeface="Arial" pitchFamily="34" charset="0"/>
              <a:buChar char="•"/>
              <a:defRPr/>
            </a:pPr>
            <a:r>
              <a:rPr lang="en-GB" kern="0" dirty="0" smtClean="0">
                <a:solidFill>
                  <a:srgbClr val="002060"/>
                </a:solidFill>
                <a:latin typeface="Calibri" pitchFamily="34" charset="0"/>
              </a:rPr>
              <a:t>Energy efficiency measures</a:t>
            </a:r>
          </a:p>
          <a:p>
            <a:pPr marL="800100" lvl="1" indent="-342900" eaLnBrk="0" hangingPunct="0">
              <a:spcBef>
                <a:spcPts val="1100"/>
              </a:spcBef>
              <a:buFont typeface="Arial" pitchFamily="34" charset="0"/>
              <a:buChar char="•"/>
              <a:defRPr/>
            </a:pPr>
            <a:r>
              <a:rPr lang="en-GB" kern="0" dirty="0" smtClean="0">
                <a:solidFill>
                  <a:srgbClr val="002060"/>
                </a:solidFill>
                <a:latin typeface="Calibri" pitchFamily="34" charset="0"/>
              </a:rPr>
              <a:t>Renewable energy sources</a:t>
            </a:r>
          </a:p>
          <a:p>
            <a:pPr marL="800100" lvl="1" indent="-342900" eaLnBrk="0" hangingPunct="0">
              <a:spcBef>
                <a:spcPts val="1100"/>
              </a:spcBef>
              <a:buFont typeface="Arial" pitchFamily="34" charset="0"/>
              <a:buChar char="•"/>
              <a:defRPr/>
            </a:pPr>
            <a:r>
              <a:rPr lang="en-GB" kern="0" dirty="0" smtClean="0">
                <a:solidFill>
                  <a:srgbClr val="002060"/>
                </a:solidFill>
                <a:latin typeface="Calibri" pitchFamily="34" charset="0"/>
              </a:rPr>
              <a:t>Energy optimization </a:t>
            </a:r>
          </a:p>
          <a:p>
            <a:pPr eaLnBrk="0" hangingPunct="0">
              <a:spcBef>
                <a:spcPts val="1100"/>
              </a:spcBef>
              <a:defRPr/>
            </a:pPr>
            <a:r>
              <a:rPr lang="en-GB" b="1" kern="0" dirty="0" smtClean="0">
                <a:solidFill>
                  <a:srgbClr val="002060"/>
                </a:solidFill>
                <a:latin typeface="Calibri" pitchFamily="34" charset="0"/>
              </a:rPr>
              <a:t>Energy management services:  </a:t>
            </a:r>
          </a:p>
          <a:p>
            <a:pPr marL="800100" lvl="1" indent="-342900" eaLnBrk="0" hangingPunct="0">
              <a:spcBef>
                <a:spcPts val="1100"/>
              </a:spcBef>
              <a:buFont typeface="Arial" pitchFamily="34" charset="0"/>
              <a:buChar char="•"/>
              <a:defRPr/>
            </a:pPr>
            <a:r>
              <a:rPr lang="en-GB" kern="0" dirty="0" smtClean="0">
                <a:solidFill>
                  <a:srgbClr val="002060"/>
                </a:solidFill>
                <a:latin typeface="Calibri" pitchFamily="34" charset="0"/>
              </a:rPr>
              <a:t>In cooperation with facility managers (ESCO monitor, HEP smart applications</a:t>
            </a:r>
          </a:p>
          <a:p>
            <a:pPr eaLnBrk="0" hangingPunct="0">
              <a:spcBef>
                <a:spcPts val="1100"/>
              </a:spcBef>
              <a:defRPr/>
            </a:pPr>
            <a:r>
              <a:rPr lang="en-GB" b="1" kern="0" dirty="0" smtClean="0">
                <a:solidFill>
                  <a:srgbClr val="002060"/>
                </a:solidFill>
                <a:latin typeface="Calibri" pitchFamily="34" charset="0"/>
              </a:rPr>
              <a:t>Training and education (building capacity and rising awareness for ESCO and EE):  </a:t>
            </a:r>
          </a:p>
          <a:p>
            <a:pPr marL="800100" lvl="1" indent="-342900" eaLnBrk="0" hangingPunct="0">
              <a:spcBef>
                <a:spcPts val="1100"/>
              </a:spcBef>
              <a:buFont typeface="Arial" pitchFamily="34" charset="0"/>
              <a:buChar char="•"/>
              <a:defRPr/>
            </a:pPr>
            <a:r>
              <a:rPr lang="en-GB" kern="0" dirty="0" smtClean="0">
                <a:solidFill>
                  <a:srgbClr val="002060"/>
                </a:solidFill>
                <a:latin typeface="Calibri" pitchFamily="34" charset="0"/>
              </a:rPr>
              <a:t>Facility managers education</a:t>
            </a:r>
          </a:p>
          <a:p>
            <a:pPr marL="800100" lvl="1" indent="-342900" eaLnBrk="0" hangingPunct="0">
              <a:spcBef>
                <a:spcPts val="1100"/>
              </a:spcBef>
              <a:buFont typeface="Arial" pitchFamily="34" charset="0"/>
              <a:buChar char="•"/>
              <a:defRPr/>
            </a:pPr>
            <a:r>
              <a:rPr lang="en-GB" kern="0" dirty="0" smtClean="0">
                <a:solidFill>
                  <a:srgbClr val="002060"/>
                </a:solidFill>
                <a:latin typeface="Calibri" pitchFamily="34" charset="0"/>
              </a:rPr>
              <a:t>Citizens education </a:t>
            </a:r>
            <a:endParaRPr lang="en-GB" b="0" kern="0" dirty="0">
              <a:solidFill>
                <a:srgbClr val="002060"/>
              </a:solidFill>
              <a:latin typeface="Calibri" pitchFamily="34" charset="0"/>
            </a:endParaRPr>
          </a:p>
        </p:txBody>
      </p:sp>
    </p:spTree>
    <p:extLst>
      <p:ext uri="{BB962C8B-B14F-4D97-AF65-F5344CB8AC3E}">
        <p14:creationId xmlns:p14="http://schemas.microsoft.com/office/powerpoint/2010/main" val="27699561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5856" y="274638"/>
            <a:ext cx="5410944" cy="634082"/>
          </a:xfrm>
        </p:spPr>
        <p:txBody>
          <a:bodyPr>
            <a:normAutofit fontScale="90000"/>
          </a:bodyPr>
          <a:lstStyle/>
          <a:p>
            <a:r>
              <a:rPr lang="hr-HR" b="1" dirty="0" smtClean="0">
                <a:solidFill>
                  <a:schemeClr val="bg1"/>
                </a:solidFill>
              </a:rPr>
              <a:t>SUMMARY</a:t>
            </a:r>
            <a:endParaRPr lang="hr-HR" b="1" dirty="0">
              <a:solidFill>
                <a:schemeClr val="bg1"/>
              </a:solidFill>
            </a:endParaRPr>
          </a:p>
        </p:txBody>
      </p:sp>
      <p:sp>
        <p:nvSpPr>
          <p:cNvPr id="3" name="Content Placeholder 2"/>
          <p:cNvSpPr>
            <a:spLocks noGrp="1"/>
          </p:cNvSpPr>
          <p:nvPr>
            <p:ph idx="1"/>
          </p:nvPr>
        </p:nvSpPr>
        <p:spPr>
          <a:xfrm>
            <a:off x="467544" y="1772816"/>
            <a:ext cx="8229600" cy="4525963"/>
          </a:xfrm>
        </p:spPr>
        <p:txBody>
          <a:bodyPr/>
          <a:lstStyle/>
          <a:p>
            <a:r>
              <a:rPr lang="en-GB" dirty="0" smtClean="0">
                <a:solidFill>
                  <a:srgbClr val="002060"/>
                </a:solidFill>
              </a:rPr>
              <a:t>HEP ESCO </a:t>
            </a:r>
            <a:r>
              <a:rPr lang="en-GB" dirty="0" err="1" smtClean="0">
                <a:solidFill>
                  <a:srgbClr val="002060"/>
                </a:solidFill>
              </a:rPr>
              <a:t>backgr</a:t>
            </a:r>
            <a:r>
              <a:rPr lang="hr-HR" dirty="0">
                <a:solidFill>
                  <a:srgbClr val="002060"/>
                </a:solidFill>
              </a:rPr>
              <a:t>o</a:t>
            </a:r>
            <a:r>
              <a:rPr lang="en-GB" dirty="0" smtClean="0">
                <a:solidFill>
                  <a:srgbClr val="002060"/>
                </a:solidFill>
              </a:rPr>
              <a:t>und and experience</a:t>
            </a:r>
          </a:p>
          <a:p>
            <a:r>
              <a:rPr lang="en-GB" dirty="0" smtClean="0">
                <a:solidFill>
                  <a:srgbClr val="002060"/>
                </a:solidFill>
              </a:rPr>
              <a:t>Why ESCO project in residential sector?</a:t>
            </a:r>
          </a:p>
          <a:p>
            <a:r>
              <a:rPr lang="en-GB" dirty="0" smtClean="0">
                <a:solidFill>
                  <a:srgbClr val="002060"/>
                </a:solidFill>
              </a:rPr>
              <a:t>Regulatory framework</a:t>
            </a:r>
          </a:p>
          <a:p>
            <a:r>
              <a:rPr lang="en-GB" dirty="0" smtClean="0">
                <a:solidFill>
                  <a:srgbClr val="002060"/>
                </a:solidFill>
              </a:rPr>
              <a:t>Barriers</a:t>
            </a:r>
          </a:p>
          <a:p>
            <a:r>
              <a:rPr lang="en-GB" dirty="0" smtClean="0">
                <a:solidFill>
                  <a:srgbClr val="002060"/>
                </a:solidFill>
              </a:rPr>
              <a:t>Energy services </a:t>
            </a:r>
            <a:r>
              <a:rPr lang="hr-HR" dirty="0" smtClean="0">
                <a:solidFill>
                  <a:srgbClr val="002060"/>
                </a:solidFill>
              </a:rPr>
              <a:t>for </a:t>
            </a:r>
            <a:r>
              <a:rPr lang="hr-HR" dirty="0" err="1" smtClean="0">
                <a:solidFill>
                  <a:srgbClr val="002060"/>
                </a:solidFill>
              </a:rPr>
              <a:t>residential</a:t>
            </a:r>
            <a:r>
              <a:rPr lang="hr-HR" dirty="0" smtClean="0">
                <a:solidFill>
                  <a:srgbClr val="002060"/>
                </a:solidFill>
              </a:rPr>
              <a:t> </a:t>
            </a:r>
            <a:r>
              <a:rPr lang="hr-HR" dirty="0" err="1" smtClean="0">
                <a:solidFill>
                  <a:srgbClr val="002060"/>
                </a:solidFill>
              </a:rPr>
              <a:t>buildings</a:t>
            </a:r>
            <a:r>
              <a:rPr lang="hr-HR" dirty="0" smtClean="0">
                <a:solidFill>
                  <a:srgbClr val="002060"/>
                </a:solidFill>
              </a:rPr>
              <a:t> </a:t>
            </a:r>
            <a:r>
              <a:rPr lang="en-GB" dirty="0" smtClean="0">
                <a:solidFill>
                  <a:srgbClr val="002060"/>
                </a:solidFill>
              </a:rPr>
              <a:t>implemented and developed by HEP ESCO</a:t>
            </a:r>
            <a:endParaRPr lang="en-GB" dirty="0">
              <a:solidFill>
                <a:srgbClr val="002060"/>
              </a:solidFill>
            </a:endParaRPr>
          </a:p>
        </p:txBody>
      </p:sp>
    </p:spTree>
    <p:extLst>
      <p:ext uri="{BB962C8B-B14F-4D97-AF65-F5344CB8AC3E}">
        <p14:creationId xmlns:p14="http://schemas.microsoft.com/office/powerpoint/2010/main" val="18915959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3131840" y="383441"/>
            <a:ext cx="5904656" cy="461665"/>
          </a:xfrm>
          <a:prstGeom prst="rect">
            <a:avLst/>
          </a:prstGeom>
          <a:noFill/>
          <a:ln w="9525">
            <a:noFill/>
            <a:miter lim="800000"/>
            <a:headEnd/>
            <a:tailEnd/>
          </a:ln>
          <a:effectLst/>
        </p:spPr>
        <p:txBody>
          <a:bodyPr wrap="square">
            <a:spAutoFit/>
          </a:bodyPr>
          <a:lstStyle/>
          <a:p>
            <a:pPr>
              <a:spcBef>
                <a:spcPct val="50000"/>
              </a:spcBef>
              <a:defRPr/>
            </a:pPr>
            <a:r>
              <a:rPr lang="en-US" sz="2400" b="1" dirty="0" smtClean="0">
                <a:solidFill>
                  <a:prstClr val="white"/>
                </a:solidFill>
              </a:rPr>
              <a:t>RESIDENTIAL BUILDINGS – </a:t>
            </a:r>
            <a:r>
              <a:rPr lang="en-US" sz="2000" b="1" dirty="0" smtClean="0">
                <a:solidFill>
                  <a:prstClr val="white"/>
                </a:solidFill>
              </a:rPr>
              <a:t>consulting services</a:t>
            </a:r>
            <a:endParaRPr lang="en-US" sz="2000" b="1" dirty="0">
              <a:solidFill>
                <a:prstClr val="white"/>
              </a:solidFill>
            </a:endParaRPr>
          </a:p>
        </p:txBody>
      </p:sp>
      <p:sp>
        <p:nvSpPr>
          <p:cNvPr id="7" name="Text Box 5"/>
          <p:cNvSpPr txBox="1">
            <a:spLocks noChangeArrowheads="1"/>
          </p:cNvSpPr>
          <p:nvPr/>
        </p:nvSpPr>
        <p:spPr bwMode="auto">
          <a:xfrm>
            <a:off x="188884" y="920831"/>
            <a:ext cx="8955116" cy="5755422"/>
          </a:xfrm>
          <a:prstGeom prst="rect">
            <a:avLst/>
          </a:prstGeom>
          <a:noFill/>
          <a:ln w="9525">
            <a:noFill/>
            <a:miter lim="800000"/>
            <a:headEnd/>
            <a:tailEnd/>
          </a:ln>
        </p:spPr>
        <p:txBody>
          <a:bodyPr wrap="square">
            <a:spAutoFit/>
          </a:bodyPr>
          <a:lstStyle/>
          <a:p>
            <a:pPr>
              <a:spcBef>
                <a:spcPct val="50000"/>
              </a:spcBef>
            </a:pPr>
            <a:endParaRPr lang="en-US" sz="1600" b="1" dirty="0" smtClean="0">
              <a:solidFill>
                <a:srgbClr val="1F497D">
                  <a:lumMod val="75000"/>
                </a:srgbClr>
              </a:solidFill>
            </a:endParaRPr>
          </a:p>
          <a:p>
            <a:pPr marL="285750" indent="-285750">
              <a:spcBef>
                <a:spcPct val="50000"/>
              </a:spcBef>
              <a:buFont typeface="Wingdings" panose="05000000000000000000" pitchFamily="2" charset="2"/>
              <a:buChar char="Ø"/>
            </a:pPr>
            <a:r>
              <a:rPr lang="en-US" sz="1600" b="1" dirty="0" smtClean="0">
                <a:solidFill>
                  <a:srgbClr val="1F497D">
                    <a:lumMod val="75000"/>
                  </a:srgbClr>
                </a:solidFill>
              </a:rPr>
              <a:t>2 Residential Buildings in Zagreb – </a:t>
            </a:r>
            <a:r>
              <a:rPr lang="en-US" sz="1600" b="1" dirty="0" err="1" smtClean="0">
                <a:solidFill>
                  <a:srgbClr val="1F497D">
                    <a:lumMod val="75000"/>
                  </a:srgbClr>
                </a:solidFill>
              </a:rPr>
              <a:t>Laginjina</a:t>
            </a:r>
            <a:r>
              <a:rPr lang="en-US" sz="1600" b="1" dirty="0" smtClean="0">
                <a:solidFill>
                  <a:srgbClr val="1F497D">
                    <a:lumMod val="75000"/>
                  </a:srgbClr>
                </a:solidFill>
              </a:rPr>
              <a:t> street and </a:t>
            </a:r>
            <a:r>
              <a:rPr lang="en-US" sz="1600" b="1" dirty="0" err="1" smtClean="0">
                <a:solidFill>
                  <a:srgbClr val="1F497D">
                    <a:lumMod val="75000"/>
                  </a:srgbClr>
                </a:solidFill>
              </a:rPr>
              <a:t>Vojnovićeva</a:t>
            </a:r>
            <a:r>
              <a:rPr lang="en-US" sz="1600" b="1" dirty="0" smtClean="0">
                <a:solidFill>
                  <a:srgbClr val="1F497D">
                    <a:lumMod val="75000"/>
                  </a:srgbClr>
                </a:solidFill>
              </a:rPr>
              <a:t> street</a:t>
            </a:r>
          </a:p>
          <a:p>
            <a:pPr marL="742950" lvl="1" indent="-285750">
              <a:spcBef>
                <a:spcPct val="50000"/>
              </a:spcBef>
              <a:buFont typeface="Arial" panose="020B0604020202020204" pitchFamily="34" charset="0"/>
              <a:buChar char="•"/>
            </a:pPr>
            <a:r>
              <a:rPr lang="en-US" sz="1600" dirty="0" smtClean="0">
                <a:solidFill>
                  <a:srgbClr val="1F497D">
                    <a:lumMod val="75000"/>
                  </a:srgbClr>
                </a:solidFill>
              </a:rPr>
              <a:t>Phase of the project:	Official Bid sent to client</a:t>
            </a:r>
          </a:p>
          <a:p>
            <a:pPr marL="742950" lvl="1" indent="-285750">
              <a:spcBef>
                <a:spcPct val="50000"/>
              </a:spcBef>
              <a:buFont typeface="Arial" panose="020B0604020202020204" pitchFamily="34" charset="0"/>
              <a:buChar char="•"/>
            </a:pPr>
            <a:r>
              <a:rPr lang="en-US" sz="1600" dirty="0" smtClean="0">
                <a:solidFill>
                  <a:srgbClr val="1F497D">
                    <a:lumMod val="75000"/>
                  </a:srgbClr>
                </a:solidFill>
              </a:rPr>
              <a:t>Proposed EE mea</a:t>
            </a:r>
            <a:r>
              <a:rPr lang="hr-HR" sz="1600" dirty="0" smtClean="0">
                <a:solidFill>
                  <a:srgbClr val="1F497D">
                    <a:lumMod val="75000"/>
                  </a:srgbClr>
                </a:solidFill>
              </a:rPr>
              <a:t>s</a:t>
            </a:r>
            <a:r>
              <a:rPr lang="en-US" sz="1600" dirty="0" err="1" smtClean="0">
                <a:solidFill>
                  <a:srgbClr val="1F497D">
                    <a:lumMod val="75000"/>
                  </a:srgbClr>
                </a:solidFill>
              </a:rPr>
              <a:t>ures</a:t>
            </a:r>
            <a:r>
              <a:rPr lang="en-US" sz="1600" dirty="0" smtClean="0">
                <a:solidFill>
                  <a:srgbClr val="1F497D">
                    <a:lumMod val="75000"/>
                  </a:srgbClr>
                </a:solidFill>
              </a:rPr>
              <a:t>:	Connection on the </a:t>
            </a:r>
            <a:r>
              <a:rPr lang="en-US" sz="1600" b="1" dirty="0" smtClean="0">
                <a:solidFill>
                  <a:srgbClr val="1F497D">
                    <a:lumMod val="75000"/>
                  </a:srgbClr>
                </a:solidFill>
              </a:rPr>
              <a:t>Central Heating System </a:t>
            </a:r>
            <a:r>
              <a:rPr lang="en-US" sz="1600" dirty="0" smtClean="0">
                <a:solidFill>
                  <a:srgbClr val="1F497D">
                    <a:lumMod val="75000"/>
                  </a:srgbClr>
                </a:solidFill>
              </a:rPr>
              <a:t>(HEP </a:t>
            </a:r>
            <a:r>
              <a:rPr lang="en-US" sz="1600" dirty="0" err="1" smtClean="0">
                <a:solidFill>
                  <a:srgbClr val="1F497D">
                    <a:lumMod val="75000"/>
                  </a:srgbClr>
                </a:solidFill>
              </a:rPr>
              <a:t>Toplinarstvo</a:t>
            </a:r>
            <a:r>
              <a:rPr lang="en-US" sz="1600" dirty="0" smtClean="0">
                <a:solidFill>
                  <a:srgbClr val="1F497D">
                    <a:lumMod val="75000"/>
                  </a:srgbClr>
                </a:solidFill>
              </a:rPr>
              <a:t>) of the city 			of Zagreb</a:t>
            </a:r>
          </a:p>
          <a:p>
            <a:pPr marL="285750" indent="-285750">
              <a:spcBef>
                <a:spcPct val="50000"/>
              </a:spcBef>
              <a:buFont typeface="Wingdings" panose="05000000000000000000" pitchFamily="2" charset="2"/>
              <a:buChar char="Ø"/>
            </a:pPr>
            <a:r>
              <a:rPr lang="en-US" sz="1600" b="1" dirty="0" smtClean="0">
                <a:solidFill>
                  <a:srgbClr val="1F497D">
                    <a:lumMod val="75000"/>
                  </a:srgbClr>
                </a:solidFill>
              </a:rPr>
              <a:t>4 Residential Buildings in </a:t>
            </a:r>
            <a:r>
              <a:rPr lang="en-US" sz="1600" b="1" dirty="0" err="1" smtClean="0">
                <a:solidFill>
                  <a:srgbClr val="1F497D">
                    <a:lumMod val="75000"/>
                  </a:srgbClr>
                </a:solidFill>
              </a:rPr>
              <a:t>Varaždin</a:t>
            </a:r>
            <a:r>
              <a:rPr lang="en-US" sz="1600" b="1" dirty="0" smtClean="0">
                <a:solidFill>
                  <a:srgbClr val="1F497D">
                    <a:lumMod val="75000"/>
                  </a:srgbClr>
                </a:solidFill>
              </a:rPr>
              <a:t> –  </a:t>
            </a:r>
            <a:r>
              <a:rPr lang="en-US" sz="1600" b="1" dirty="0" err="1" smtClean="0">
                <a:solidFill>
                  <a:srgbClr val="1F497D">
                    <a:lumMod val="75000"/>
                  </a:srgbClr>
                </a:solidFill>
              </a:rPr>
              <a:t>Novakova</a:t>
            </a:r>
            <a:r>
              <a:rPr lang="en-US" sz="1600" b="1" dirty="0" smtClean="0">
                <a:solidFill>
                  <a:srgbClr val="1F497D">
                    <a:lumMod val="75000"/>
                  </a:srgbClr>
                </a:solidFill>
              </a:rPr>
              <a:t> street </a:t>
            </a:r>
          </a:p>
          <a:p>
            <a:pPr marL="742950" lvl="1" indent="-285750">
              <a:spcBef>
                <a:spcPct val="50000"/>
              </a:spcBef>
              <a:buFont typeface="Arial" panose="020B0604020202020204" pitchFamily="34" charset="0"/>
              <a:buChar char="•"/>
            </a:pPr>
            <a:r>
              <a:rPr lang="en-US" sz="1600" dirty="0" smtClean="0">
                <a:solidFill>
                  <a:srgbClr val="1F497D">
                    <a:lumMod val="75000"/>
                  </a:srgbClr>
                </a:solidFill>
              </a:rPr>
              <a:t>Phase of the project:	Official Bid sent to client</a:t>
            </a:r>
          </a:p>
          <a:p>
            <a:pPr marL="742950" lvl="1" indent="-285750">
              <a:spcBef>
                <a:spcPct val="50000"/>
              </a:spcBef>
              <a:buFont typeface="Arial" panose="020B0604020202020204" pitchFamily="34" charset="0"/>
              <a:buChar char="•"/>
            </a:pPr>
            <a:r>
              <a:rPr lang="en-US" sz="1600" dirty="0" smtClean="0">
                <a:solidFill>
                  <a:srgbClr val="1F497D">
                    <a:lumMod val="75000"/>
                  </a:srgbClr>
                </a:solidFill>
              </a:rPr>
              <a:t>Proposed EE mea</a:t>
            </a:r>
            <a:r>
              <a:rPr lang="hr-HR" sz="1600" dirty="0" smtClean="0">
                <a:solidFill>
                  <a:srgbClr val="1F497D">
                    <a:lumMod val="75000"/>
                  </a:srgbClr>
                </a:solidFill>
              </a:rPr>
              <a:t>s</a:t>
            </a:r>
            <a:r>
              <a:rPr lang="en-US" sz="1600" dirty="0" err="1" smtClean="0">
                <a:solidFill>
                  <a:srgbClr val="1F497D">
                    <a:lumMod val="75000"/>
                  </a:srgbClr>
                </a:solidFill>
              </a:rPr>
              <a:t>ures</a:t>
            </a:r>
            <a:r>
              <a:rPr lang="en-US" sz="1600" dirty="0" smtClean="0">
                <a:solidFill>
                  <a:srgbClr val="1F497D">
                    <a:lumMod val="75000"/>
                  </a:srgbClr>
                </a:solidFill>
              </a:rPr>
              <a:t>:	Walk through audit (WTA)</a:t>
            </a:r>
          </a:p>
          <a:p>
            <a:pPr marL="285750" indent="-285750">
              <a:spcBef>
                <a:spcPct val="50000"/>
              </a:spcBef>
              <a:buFont typeface="Wingdings" panose="05000000000000000000" pitchFamily="2" charset="2"/>
              <a:buChar char="Ø"/>
            </a:pPr>
            <a:r>
              <a:rPr lang="en-US" sz="1600" b="1" dirty="0" smtClean="0">
                <a:solidFill>
                  <a:srgbClr val="1F497D">
                    <a:lumMod val="75000"/>
                  </a:srgbClr>
                </a:solidFill>
              </a:rPr>
              <a:t>5 Residential Buildings in Zagreb –  </a:t>
            </a:r>
            <a:r>
              <a:rPr lang="en-US" sz="1600" b="1" dirty="0" err="1" smtClean="0">
                <a:solidFill>
                  <a:srgbClr val="1F497D">
                    <a:lumMod val="75000"/>
                  </a:srgbClr>
                </a:solidFill>
              </a:rPr>
              <a:t>Dobri</a:t>
            </a:r>
            <a:r>
              <a:rPr lang="en-US" sz="1600" b="1" dirty="0" smtClean="0">
                <a:solidFill>
                  <a:srgbClr val="1F497D">
                    <a:lumMod val="75000"/>
                  </a:srgbClr>
                </a:solidFill>
              </a:rPr>
              <a:t> </a:t>
            </a:r>
            <a:r>
              <a:rPr lang="en-US" sz="1600" b="1" dirty="0" err="1" smtClean="0">
                <a:solidFill>
                  <a:srgbClr val="1F497D">
                    <a:lumMod val="75000"/>
                  </a:srgbClr>
                </a:solidFill>
              </a:rPr>
              <a:t>Dol</a:t>
            </a:r>
            <a:r>
              <a:rPr lang="en-US" sz="1600" b="1" dirty="0" smtClean="0">
                <a:solidFill>
                  <a:srgbClr val="1F497D">
                    <a:lumMod val="75000"/>
                  </a:srgbClr>
                </a:solidFill>
              </a:rPr>
              <a:t> and </a:t>
            </a:r>
            <a:r>
              <a:rPr lang="en-US" sz="1600" b="1" dirty="0" err="1" smtClean="0">
                <a:solidFill>
                  <a:srgbClr val="1F497D">
                    <a:lumMod val="75000"/>
                  </a:srgbClr>
                </a:solidFill>
              </a:rPr>
              <a:t>Jordanovec</a:t>
            </a:r>
            <a:r>
              <a:rPr lang="en-US" sz="1600" b="1" dirty="0" smtClean="0">
                <a:solidFill>
                  <a:srgbClr val="1F497D">
                    <a:lumMod val="75000"/>
                  </a:srgbClr>
                </a:solidFill>
              </a:rPr>
              <a:t> street </a:t>
            </a:r>
          </a:p>
          <a:p>
            <a:pPr marL="742950" lvl="1" indent="-285750">
              <a:spcBef>
                <a:spcPct val="50000"/>
              </a:spcBef>
              <a:buFont typeface="Arial" panose="020B0604020202020204" pitchFamily="34" charset="0"/>
              <a:buChar char="•"/>
            </a:pPr>
            <a:r>
              <a:rPr lang="en-US" sz="1600" dirty="0" smtClean="0">
                <a:solidFill>
                  <a:srgbClr val="1F497D">
                    <a:lumMod val="75000"/>
                  </a:srgbClr>
                </a:solidFill>
              </a:rPr>
              <a:t>Phase of the project:	Official Bid sent to client</a:t>
            </a:r>
          </a:p>
          <a:p>
            <a:pPr marL="742950" lvl="1" indent="-285750">
              <a:spcBef>
                <a:spcPct val="50000"/>
              </a:spcBef>
              <a:buFont typeface="Arial" panose="020B0604020202020204" pitchFamily="34" charset="0"/>
              <a:buChar char="•"/>
            </a:pPr>
            <a:r>
              <a:rPr lang="en-US" sz="1600" dirty="0" smtClean="0">
                <a:solidFill>
                  <a:srgbClr val="1F497D">
                    <a:lumMod val="75000"/>
                  </a:srgbClr>
                </a:solidFill>
              </a:rPr>
              <a:t>Proposed EE mea</a:t>
            </a:r>
            <a:r>
              <a:rPr lang="hr-HR" sz="1600" dirty="0" smtClean="0">
                <a:solidFill>
                  <a:srgbClr val="1F497D">
                    <a:lumMod val="75000"/>
                  </a:srgbClr>
                </a:solidFill>
              </a:rPr>
              <a:t>s</a:t>
            </a:r>
            <a:r>
              <a:rPr lang="en-US" sz="1600" dirty="0" err="1" smtClean="0">
                <a:solidFill>
                  <a:srgbClr val="1F497D">
                    <a:lumMod val="75000"/>
                  </a:srgbClr>
                </a:solidFill>
              </a:rPr>
              <a:t>ures</a:t>
            </a:r>
            <a:r>
              <a:rPr lang="en-US" sz="1600" dirty="0" smtClean="0">
                <a:solidFill>
                  <a:srgbClr val="1F497D">
                    <a:lumMod val="75000"/>
                  </a:srgbClr>
                </a:solidFill>
              </a:rPr>
              <a:t>:	Walk through audit (WTA)</a:t>
            </a:r>
          </a:p>
          <a:p>
            <a:pPr marL="285750" indent="-285750">
              <a:spcBef>
                <a:spcPct val="50000"/>
              </a:spcBef>
              <a:buFont typeface="Wingdings" panose="05000000000000000000" pitchFamily="2" charset="2"/>
              <a:buChar char="Ø"/>
            </a:pPr>
            <a:r>
              <a:rPr lang="en-US" sz="1600" b="1" dirty="0" smtClean="0">
                <a:solidFill>
                  <a:srgbClr val="1F497D">
                    <a:lumMod val="75000"/>
                  </a:srgbClr>
                </a:solidFill>
              </a:rPr>
              <a:t>1 Residential Building in Rijeka </a:t>
            </a:r>
          </a:p>
          <a:p>
            <a:pPr marL="742950" lvl="1" indent="-285750">
              <a:spcBef>
                <a:spcPct val="50000"/>
              </a:spcBef>
              <a:buFont typeface="Arial" panose="020B0604020202020204" pitchFamily="34" charset="0"/>
              <a:buChar char="•"/>
            </a:pPr>
            <a:r>
              <a:rPr lang="en-US" sz="1600" dirty="0" smtClean="0">
                <a:solidFill>
                  <a:srgbClr val="1F497D">
                    <a:lumMod val="75000"/>
                  </a:srgbClr>
                </a:solidFill>
              </a:rPr>
              <a:t>Phase of the project:	Official Bid sent to client</a:t>
            </a:r>
          </a:p>
          <a:p>
            <a:pPr marL="742950" lvl="1" indent="-285750">
              <a:spcBef>
                <a:spcPct val="50000"/>
              </a:spcBef>
              <a:buFont typeface="Arial" panose="020B0604020202020204" pitchFamily="34" charset="0"/>
              <a:buChar char="•"/>
            </a:pPr>
            <a:r>
              <a:rPr lang="en-US" sz="1600" dirty="0" smtClean="0">
                <a:solidFill>
                  <a:srgbClr val="1F497D">
                    <a:lumMod val="75000"/>
                  </a:srgbClr>
                </a:solidFill>
              </a:rPr>
              <a:t>Proposed EE mea</a:t>
            </a:r>
            <a:r>
              <a:rPr lang="hr-HR" sz="1600" dirty="0" smtClean="0">
                <a:solidFill>
                  <a:srgbClr val="1F497D">
                    <a:lumMod val="75000"/>
                  </a:srgbClr>
                </a:solidFill>
              </a:rPr>
              <a:t>s</a:t>
            </a:r>
            <a:r>
              <a:rPr lang="en-US" sz="1600" dirty="0" err="1" smtClean="0">
                <a:solidFill>
                  <a:srgbClr val="1F497D">
                    <a:lumMod val="75000"/>
                  </a:srgbClr>
                </a:solidFill>
              </a:rPr>
              <a:t>ures</a:t>
            </a:r>
            <a:r>
              <a:rPr lang="en-US" sz="1600" dirty="0" smtClean="0">
                <a:solidFill>
                  <a:srgbClr val="1F497D">
                    <a:lumMod val="75000"/>
                  </a:srgbClr>
                </a:solidFill>
              </a:rPr>
              <a:t>:	Walk through audit (WTA)</a:t>
            </a:r>
          </a:p>
          <a:p>
            <a:pPr lvl="1">
              <a:spcBef>
                <a:spcPct val="50000"/>
              </a:spcBef>
            </a:pPr>
            <a:endParaRPr lang="en-US" sz="1600" dirty="0" smtClean="0">
              <a:solidFill>
                <a:srgbClr val="1F497D">
                  <a:lumMod val="75000"/>
                </a:srgbClr>
              </a:solidFill>
            </a:endParaRPr>
          </a:p>
          <a:p>
            <a:pPr>
              <a:spcBef>
                <a:spcPct val="50000"/>
              </a:spcBef>
            </a:pPr>
            <a:endParaRPr lang="en-US" sz="1600" dirty="0">
              <a:solidFill>
                <a:srgbClr val="1F497D">
                  <a:lumMod val="75000"/>
                </a:srgbClr>
              </a:solidFill>
            </a:endParaRPr>
          </a:p>
        </p:txBody>
      </p:sp>
    </p:spTree>
    <p:extLst>
      <p:ext uri="{BB962C8B-B14F-4D97-AF65-F5344CB8AC3E}">
        <p14:creationId xmlns:p14="http://schemas.microsoft.com/office/powerpoint/2010/main" val="41442421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3131840" y="383441"/>
            <a:ext cx="5730876" cy="461665"/>
          </a:xfrm>
          <a:prstGeom prst="rect">
            <a:avLst/>
          </a:prstGeom>
          <a:noFill/>
          <a:ln w="9525">
            <a:noFill/>
            <a:miter lim="800000"/>
            <a:headEnd/>
            <a:tailEnd/>
          </a:ln>
          <a:effectLst/>
        </p:spPr>
        <p:txBody>
          <a:bodyPr wrap="square">
            <a:spAutoFit/>
          </a:bodyPr>
          <a:lstStyle/>
          <a:p>
            <a:pPr>
              <a:spcBef>
                <a:spcPct val="50000"/>
              </a:spcBef>
              <a:defRPr/>
            </a:pPr>
            <a:r>
              <a:rPr lang="hr-HR" sz="2400" b="1" dirty="0" smtClean="0">
                <a:solidFill>
                  <a:prstClr val="white"/>
                </a:solidFill>
              </a:rPr>
              <a:t>RESIDENTIAL BUILDINGS – PV Power </a:t>
            </a:r>
            <a:r>
              <a:rPr lang="hr-HR" sz="2400" b="1" dirty="0" err="1" smtClean="0">
                <a:solidFill>
                  <a:prstClr val="white"/>
                </a:solidFill>
              </a:rPr>
              <a:t>Plant</a:t>
            </a:r>
            <a:endParaRPr lang="en-GB" sz="2400" b="1" dirty="0">
              <a:solidFill>
                <a:prstClr val="white"/>
              </a:solidFill>
            </a:endParaRPr>
          </a:p>
        </p:txBody>
      </p:sp>
      <p:sp>
        <p:nvSpPr>
          <p:cNvPr id="7" name="Text Box 5"/>
          <p:cNvSpPr txBox="1">
            <a:spLocks noChangeArrowheads="1"/>
          </p:cNvSpPr>
          <p:nvPr/>
        </p:nvSpPr>
        <p:spPr bwMode="auto">
          <a:xfrm>
            <a:off x="188884" y="920831"/>
            <a:ext cx="8955116" cy="3293209"/>
          </a:xfrm>
          <a:prstGeom prst="rect">
            <a:avLst/>
          </a:prstGeom>
          <a:noFill/>
          <a:ln w="9525">
            <a:noFill/>
            <a:miter lim="800000"/>
            <a:headEnd/>
            <a:tailEnd/>
          </a:ln>
        </p:spPr>
        <p:txBody>
          <a:bodyPr wrap="square">
            <a:spAutoFit/>
          </a:bodyPr>
          <a:lstStyle/>
          <a:p>
            <a:pPr>
              <a:spcBef>
                <a:spcPct val="50000"/>
              </a:spcBef>
            </a:pPr>
            <a:endParaRPr lang="en-US" sz="1600" b="1" dirty="0" smtClean="0">
              <a:solidFill>
                <a:srgbClr val="1F497D">
                  <a:lumMod val="75000"/>
                </a:srgbClr>
              </a:solidFill>
            </a:endParaRPr>
          </a:p>
          <a:p>
            <a:pPr marL="285750" indent="-285750">
              <a:spcBef>
                <a:spcPct val="50000"/>
              </a:spcBef>
              <a:buFont typeface="Wingdings" panose="05000000000000000000" pitchFamily="2" charset="2"/>
              <a:buChar char="Ø"/>
            </a:pPr>
            <a:r>
              <a:rPr lang="en-US" sz="1600" b="1" dirty="0" smtClean="0">
                <a:solidFill>
                  <a:srgbClr val="1F497D">
                    <a:lumMod val="75000"/>
                  </a:srgbClr>
                </a:solidFill>
              </a:rPr>
              <a:t>Residential Building in Zagreb – </a:t>
            </a:r>
            <a:r>
              <a:rPr lang="en-US" sz="1600" b="1" dirty="0" err="1" smtClean="0">
                <a:solidFill>
                  <a:srgbClr val="1F497D">
                    <a:lumMod val="75000"/>
                  </a:srgbClr>
                </a:solidFill>
              </a:rPr>
              <a:t>Radnička</a:t>
            </a:r>
            <a:r>
              <a:rPr lang="en-US" sz="1600" b="1" dirty="0" smtClean="0">
                <a:solidFill>
                  <a:srgbClr val="1F497D">
                    <a:lumMod val="75000"/>
                  </a:srgbClr>
                </a:solidFill>
              </a:rPr>
              <a:t> street</a:t>
            </a:r>
          </a:p>
          <a:p>
            <a:pPr marL="742950" lvl="1" indent="-285750">
              <a:spcBef>
                <a:spcPct val="50000"/>
              </a:spcBef>
              <a:buFont typeface="Arial" panose="020B0604020202020204" pitchFamily="34" charset="0"/>
              <a:buChar char="•"/>
            </a:pPr>
            <a:r>
              <a:rPr lang="en-US" sz="1600" dirty="0" smtClean="0">
                <a:solidFill>
                  <a:srgbClr val="1F497D">
                    <a:lumMod val="75000"/>
                  </a:srgbClr>
                </a:solidFill>
              </a:rPr>
              <a:t>Phase of the project:	Official Bid sent to client</a:t>
            </a:r>
          </a:p>
          <a:p>
            <a:pPr marL="742950" lvl="1" indent="-285750">
              <a:spcBef>
                <a:spcPct val="50000"/>
              </a:spcBef>
              <a:buFont typeface="Arial" panose="020B0604020202020204" pitchFamily="34" charset="0"/>
              <a:buChar char="•"/>
            </a:pPr>
            <a:r>
              <a:rPr lang="en-US" sz="1600" dirty="0" smtClean="0">
                <a:solidFill>
                  <a:srgbClr val="1F497D">
                    <a:lumMod val="75000"/>
                  </a:srgbClr>
                </a:solidFill>
              </a:rPr>
              <a:t>Proposed EE mea</a:t>
            </a:r>
            <a:r>
              <a:rPr lang="hr-HR" sz="1600" dirty="0" smtClean="0">
                <a:solidFill>
                  <a:srgbClr val="1F497D">
                    <a:lumMod val="75000"/>
                  </a:srgbClr>
                </a:solidFill>
              </a:rPr>
              <a:t>s</a:t>
            </a:r>
            <a:r>
              <a:rPr lang="en-US" sz="1600" dirty="0" err="1" smtClean="0">
                <a:solidFill>
                  <a:srgbClr val="1F497D">
                    <a:lumMod val="75000"/>
                  </a:srgbClr>
                </a:solidFill>
              </a:rPr>
              <a:t>ure</a:t>
            </a:r>
            <a:r>
              <a:rPr lang="en-US" sz="1600" dirty="0" smtClean="0">
                <a:solidFill>
                  <a:srgbClr val="1F497D">
                    <a:lumMod val="75000"/>
                  </a:srgbClr>
                </a:solidFill>
              </a:rPr>
              <a:t>:	Installation of Photovoltaic power plant 19,5 kW</a:t>
            </a:r>
          </a:p>
          <a:p>
            <a:pPr marL="285750" indent="-285750">
              <a:spcBef>
                <a:spcPct val="50000"/>
              </a:spcBef>
              <a:buFont typeface="Wingdings" panose="05000000000000000000" pitchFamily="2" charset="2"/>
              <a:buChar char="Ø"/>
            </a:pPr>
            <a:endParaRPr lang="en-US" sz="1600" dirty="0" smtClean="0">
              <a:solidFill>
                <a:srgbClr val="1F497D">
                  <a:lumMod val="75000"/>
                </a:srgbClr>
              </a:solidFill>
            </a:endParaRPr>
          </a:p>
          <a:p>
            <a:pPr marL="285750" indent="-285750">
              <a:spcBef>
                <a:spcPct val="50000"/>
              </a:spcBef>
              <a:buFont typeface="Wingdings" panose="05000000000000000000" pitchFamily="2" charset="2"/>
              <a:buChar char="Ø"/>
            </a:pPr>
            <a:r>
              <a:rPr lang="en-US" sz="1600" b="1" dirty="0" smtClean="0">
                <a:solidFill>
                  <a:srgbClr val="1F497D">
                    <a:lumMod val="75000"/>
                  </a:srgbClr>
                </a:solidFill>
              </a:rPr>
              <a:t>Residential Building in Zagreb – </a:t>
            </a:r>
            <a:r>
              <a:rPr lang="en-US" sz="1600" b="1" dirty="0" err="1" smtClean="0">
                <a:solidFill>
                  <a:srgbClr val="1F497D">
                    <a:lumMod val="75000"/>
                  </a:srgbClr>
                </a:solidFill>
              </a:rPr>
              <a:t>Antona</a:t>
            </a:r>
            <a:r>
              <a:rPr lang="en-US" sz="1600" b="1" dirty="0" smtClean="0">
                <a:solidFill>
                  <a:srgbClr val="1F497D">
                    <a:lumMod val="75000"/>
                  </a:srgbClr>
                </a:solidFill>
              </a:rPr>
              <a:t> </a:t>
            </a:r>
            <a:r>
              <a:rPr lang="en-US" sz="1600" b="1" dirty="0" err="1" smtClean="0">
                <a:solidFill>
                  <a:srgbClr val="1F497D">
                    <a:lumMod val="75000"/>
                  </a:srgbClr>
                </a:solidFill>
              </a:rPr>
              <a:t>Augustinčića</a:t>
            </a:r>
            <a:r>
              <a:rPr lang="en-US" sz="1600" b="1" dirty="0" smtClean="0">
                <a:solidFill>
                  <a:srgbClr val="1F497D">
                    <a:lumMod val="75000"/>
                  </a:srgbClr>
                </a:solidFill>
              </a:rPr>
              <a:t> street</a:t>
            </a:r>
          </a:p>
          <a:p>
            <a:pPr marL="742950" lvl="1" indent="-285750">
              <a:spcBef>
                <a:spcPct val="50000"/>
              </a:spcBef>
              <a:buFont typeface="Arial" panose="020B0604020202020204" pitchFamily="34" charset="0"/>
              <a:buChar char="•"/>
            </a:pPr>
            <a:r>
              <a:rPr lang="en-US" sz="1600" dirty="0" smtClean="0">
                <a:solidFill>
                  <a:srgbClr val="1F497D">
                    <a:lumMod val="75000"/>
                  </a:srgbClr>
                </a:solidFill>
              </a:rPr>
              <a:t>Phase of the project:	Official Bid sent to client</a:t>
            </a:r>
          </a:p>
          <a:p>
            <a:pPr marL="742950" lvl="1" indent="-285750">
              <a:spcBef>
                <a:spcPct val="50000"/>
              </a:spcBef>
              <a:buFont typeface="Arial" panose="020B0604020202020204" pitchFamily="34" charset="0"/>
              <a:buChar char="•"/>
            </a:pPr>
            <a:r>
              <a:rPr lang="en-US" sz="1600" dirty="0" smtClean="0">
                <a:solidFill>
                  <a:srgbClr val="1F497D">
                    <a:lumMod val="75000"/>
                  </a:srgbClr>
                </a:solidFill>
              </a:rPr>
              <a:t>Proposed EE mea</a:t>
            </a:r>
            <a:r>
              <a:rPr lang="hr-HR" sz="1600" dirty="0" smtClean="0">
                <a:solidFill>
                  <a:srgbClr val="1F497D">
                    <a:lumMod val="75000"/>
                  </a:srgbClr>
                </a:solidFill>
              </a:rPr>
              <a:t>s</a:t>
            </a:r>
            <a:r>
              <a:rPr lang="en-US" sz="1600" dirty="0" err="1" smtClean="0">
                <a:solidFill>
                  <a:srgbClr val="1F497D">
                    <a:lumMod val="75000"/>
                  </a:srgbClr>
                </a:solidFill>
              </a:rPr>
              <a:t>ure</a:t>
            </a:r>
            <a:r>
              <a:rPr lang="en-US" sz="1600" dirty="0" smtClean="0">
                <a:solidFill>
                  <a:srgbClr val="1F497D">
                    <a:lumMod val="75000"/>
                  </a:srgbClr>
                </a:solidFill>
              </a:rPr>
              <a:t>:	Installation of Photovoltaic power plant 23,75 kW</a:t>
            </a:r>
          </a:p>
          <a:p>
            <a:pPr>
              <a:spcBef>
                <a:spcPct val="50000"/>
              </a:spcBef>
            </a:pPr>
            <a:endParaRPr lang="en-US" sz="1600" dirty="0">
              <a:solidFill>
                <a:srgbClr val="1F497D">
                  <a:lumMod val="75000"/>
                </a:srgbClr>
              </a:solidFill>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9709" y="4013893"/>
            <a:ext cx="3818259" cy="2864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8" y="4013893"/>
            <a:ext cx="4267200" cy="284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94912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3131840" y="383441"/>
            <a:ext cx="5832648" cy="461665"/>
          </a:xfrm>
          <a:prstGeom prst="rect">
            <a:avLst/>
          </a:prstGeom>
          <a:noFill/>
          <a:ln w="9525">
            <a:noFill/>
            <a:miter lim="800000"/>
            <a:headEnd/>
            <a:tailEnd/>
          </a:ln>
          <a:effectLst/>
        </p:spPr>
        <p:txBody>
          <a:bodyPr wrap="square">
            <a:spAutoFit/>
          </a:bodyPr>
          <a:lstStyle/>
          <a:p>
            <a:pPr>
              <a:spcBef>
                <a:spcPct val="50000"/>
              </a:spcBef>
              <a:defRPr/>
            </a:pPr>
            <a:r>
              <a:rPr lang="en-GB" sz="2400" b="1" dirty="0" smtClean="0">
                <a:solidFill>
                  <a:prstClr val="white"/>
                </a:solidFill>
              </a:rPr>
              <a:t>HEP TOPLINARSTVO (district heating)</a:t>
            </a:r>
            <a:endParaRPr lang="en-GB" sz="2400" b="1" dirty="0">
              <a:solidFill>
                <a:prstClr val="white"/>
              </a:solidFill>
            </a:endParaRPr>
          </a:p>
        </p:txBody>
      </p:sp>
      <p:sp>
        <p:nvSpPr>
          <p:cNvPr id="7" name="Text Box 5"/>
          <p:cNvSpPr txBox="1">
            <a:spLocks noChangeArrowheads="1"/>
          </p:cNvSpPr>
          <p:nvPr/>
        </p:nvSpPr>
        <p:spPr bwMode="auto">
          <a:xfrm>
            <a:off x="188884" y="920831"/>
            <a:ext cx="8673832" cy="3662541"/>
          </a:xfrm>
          <a:prstGeom prst="rect">
            <a:avLst/>
          </a:prstGeom>
          <a:noFill/>
          <a:ln w="9525">
            <a:noFill/>
            <a:miter lim="800000"/>
            <a:headEnd/>
            <a:tailEnd/>
          </a:ln>
        </p:spPr>
        <p:txBody>
          <a:bodyPr wrap="square">
            <a:spAutoFit/>
          </a:bodyPr>
          <a:lstStyle/>
          <a:p>
            <a:pPr>
              <a:spcBef>
                <a:spcPct val="50000"/>
              </a:spcBef>
            </a:pPr>
            <a:r>
              <a:rPr lang="en-US" sz="1600" b="1" i="1" dirty="0" smtClean="0">
                <a:solidFill>
                  <a:schemeClr val="tx2">
                    <a:lumMod val="75000"/>
                  </a:schemeClr>
                </a:solidFill>
              </a:rPr>
              <a:t>Technical and economical optimization of the central heating system in Zagreb</a:t>
            </a:r>
          </a:p>
          <a:p>
            <a:pPr>
              <a:spcBef>
                <a:spcPct val="50000"/>
              </a:spcBef>
            </a:pPr>
            <a:r>
              <a:rPr lang="en-US" sz="1600" dirty="0" smtClean="0">
                <a:solidFill>
                  <a:schemeClr val="tx2">
                    <a:lumMod val="75000"/>
                  </a:schemeClr>
                </a:solidFill>
              </a:rPr>
              <a:t>Energy efficiency measures included:</a:t>
            </a:r>
          </a:p>
          <a:p>
            <a:pPr marL="285750" indent="-285750">
              <a:spcBef>
                <a:spcPct val="50000"/>
              </a:spcBef>
              <a:buFont typeface="Arial" panose="020B0604020202020204" pitchFamily="34" charset="0"/>
              <a:buChar char="•"/>
            </a:pPr>
            <a:r>
              <a:rPr lang="en-US" sz="1600" b="1" dirty="0" smtClean="0">
                <a:solidFill>
                  <a:schemeClr val="tx2">
                    <a:lumMod val="75000"/>
                  </a:schemeClr>
                </a:solidFill>
              </a:rPr>
              <a:t>Installation of a software tool </a:t>
            </a:r>
            <a:r>
              <a:rPr lang="en-US" sz="1600" dirty="0" smtClean="0">
                <a:solidFill>
                  <a:schemeClr val="tx2">
                    <a:lumMod val="75000"/>
                  </a:schemeClr>
                </a:solidFill>
              </a:rPr>
              <a:t>that collects necessary data, processes and uses it to optimally manage the distribution system,</a:t>
            </a:r>
          </a:p>
          <a:p>
            <a:pPr marL="285750" indent="-285750">
              <a:spcBef>
                <a:spcPct val="50000"/>
              </a:spcBef>
              <a:buFont typeface="Arial" panose="020B0604020202020204" pitchFamily="34" charset="0"/>
              <a:buChar char="•"/>
            </a:pPr>
            <a:r>
              <a:rPr lang="en-US" sz="1600" b="1" dirty="0" smtClean="0">
                <a:solidFill>
                  <a:schemeClr val="tx2">
                    <a:lumMod val="75000"/>
                  </a:schemeClr>
                </a:solidFill>
              </a:rPr>
              <a:t>Installation of equipment on the distribution network </a:t>
            </a:r>
            <a:r>
              <a:rPr lang="en-US" sz="1600" dirty="0" smtClean="0">
                <a:solidFill>
                  <a:schemeClr val="tx2">
                    <a:lumMod val="75000"/>
                  </a:schemeClr>
                </a:solidFill>
              </a:rPr>
              <a:t>(manholes, substations) with permanent monitoring of parameters ,</a:t>
            </a:r>
          </a:p>
          <a:p>
            <a:pPr marL="285750" indent="-285750">
              <a:spcBef>
                <a:spcPct val="50000"/>
              </a:spcBef>
              <a:buFont typeface="Arial" panose="020B0604020202020204" pitchFamily="34" charset="0"/>
              <a:buChar char="•"/>
            </a:pPr>
            <a:r>
              <a:rPr lang="en-US" sz="1600" b="1" dirty="0" smtClean="0">
                <a:solidFill>
                  <a:schemeClr val="tx2">
                    <a:lumMod val="75000"/>
                  </a:schemeClr>
                </a:solidFill>
              </a:rPr>
              <a:t>Static modeling </a:t>
            </a:r>
            <a:r>
              <a:rPr lang="en-US" sz="1600" dirty="0" smtClean="0">
                <a:solidFill>
                  <a:schemeClr val="tx2">
                    <a:lumMod val="75000"/>
                  </a:schemeClr>
                </a:solidFill>
              </a:rPr>
              <a:t>of the distribution hot water network,</a:t>
            </a:r>
            <a:r>
              <a:rPr lang="hr-HR" sz="1600" dirty="0" smtClean="0">
                <a:solidFill>
                  <a:schemeClr val="tx2">
                    <a:lumMod val="75000"/>
                  </a:schemeClr>
                </a:solidFill>
              </a:rPr>
              <a:t> </a:t>
            </a:r>
            <a:r>
              <a:rPr lang="en-US" sz="1600" dirty="0" smtClean="0">
                <a:solidFill>
                  <a:schemeClr val="tx2">
                    <a:lumMod val="75000"/>
                  </a:schemeClr>
                </a:solidFill>
              </a:rPr>
              <a:t>hydraulic and thermal calculation, critical point analysis (pressure analysis, temperature, transport time, etc.), rationality and functionality of the drive with optimization proposals</a:t>
            </a:r>
          </a:p>
          <a:p>
            <a:pPr marL="285750" indent="-285750">
              <a:spcBef>
                <a:spcPct val="50000"/>
              </a:spcBef>
              <a:buFont typeface="Arial" panose="020B0604020202020204" pitchFamily="34" charset="0"/>
              <a:buChar char="•"/>
            </a:pPr>
            <a:r>
              <a:rPr lang="en-US" sz="1600" b="1" dirty="0" smtClean="0">
                <a:solidFill>
                  <a:schemeClr val="tx2">
                    <a:lumMod val="75000"/>
                  </a:schemeClr>
                </a:solidFill>
              </a:rPr>
              <a:t>Dynamic Modeling and Real-time Drive Management</a:t>
            </a:r>
            <a:r>
              <a:rPr lang="en-US" sz="1600" dirty="0" smtClean="0">
                <a:solidFill>
                  <a:schemeClr val="tx2">
                    <a:lumMod val="75000"/>
                  </a:schemeClr>
                </a:solidFill>
              </a:rPr>
              <a:t>, which includes monitoring of current flows, pressures and temperatures across the network, </a:t>
            </a:r>
            <a:r>
              <a:rPr lang="en-US" sz="1600" u="sng" dirty="0" smtClean="0">
                <a:solidFill>
                  <a:schemeClr val="tx2">
                    <a:lumMod val="75000"/>
                  </a:schemeClr>
                </a:solidFill>
              </a:rPr>
              <a:t>predicting future conditions</a:t>
            </a:r>
            <a:r>
              <a:rPr lang="en-US" sz="1600" dirty="0" smtClean="0">
                <a:solidFill>
                  <a:schemeClr val="tx2">
                    <a:lumMod val="75000"/>
                  </a:schemeClr>
                </a:solidFill>
              </a:rPr>
              <a:t>, hot-line network simulation and identifying operational problems before they occur in real time, </a:t>
            </a:r>
            <a:endParaRPr lang="en-US" sz="1600" dirty="0">
              <a:solidFill>
                <a:schemeClr val="tx2">
                  <a:lumMod val="75000"/>
                </a:schemeClr>
              </a:solidFill>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60" y="4578080"/>
            <a:ext cx="2448271" cy="1965167"/>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7341" y="4578080"/>
            <a:ext cx="2721679" cy="2044454"/>
          </a:xfrm>
          <a:prstGeom prst="rect">
            <a:avLst/>
          </a:prstGeom>
        </p:spPr>
      </p:pic>
      <p:sp>
        <p:nvSpPr>
          <p:cNvPr id="2" name="Rectangle 1"/>
          <p:cNvSpPr/>
          <p:nvPr/>
        </p:nvSpPr>
        <p:spPr>
          <a:xfrm>
            <a:off x="6101288" y="4578080"/>
            <a:ext cx="2863200" cy="738664"/>
          </a:xfrm>
          <a:prstGeom prst="rect">
            <a:avLst/>
          </a:prstGeom>
        </p:spPr>
        <p:txBody>
          <a:bodyPr wrap="square">
            <a:spAutoFit/>
          </a:bodyPr>
          <a:lstStyle/>
          <a:p>
            <a:r>
              <a:rPr lang="en-US" sz="1400" dirty="0" smtClean="0">
                <a:solidFill>
                  <a:srgbClr val="002060"/>
                </a:solidFill>
              </a:rPr>
              <a:t>Investment value:  1,67 mil EUR</a:t>
            </a:r>
            <a:endParaRPr lang="hr-HR" sz="1400" dirty="0" smtClean="0">
              <a:solidFill>
                <a:srgbClr val="002060"/>
              </a:solidFill>
            </a:endParaRPr>
          </a:p>
          <a:p>
            <a:r>
              <a:rPr lang="en-US" sz="1400" dirty="0">
                <a:solidFill>
                  <a:srgbClr val="002060"/>
                </a:solidFill>
              </a:rPr>
              <a:t>Return of Investment</a:t>
            </a:r>
            <a:r>
              <a:rPr lang="en-US" sz="1400" dirty="0" smtClean="0">
                <a:solidFill>
                  <a:srgbClr val="002060"/>
                </a:solidFill>
              </a:rPr>
              <a:t>:</a:t>
            </a:r>
            <a:r>
              <a:rPr lang="hr-HR" sz="1400" dirty="0" smtClean="0">
                <a:solidFill>
                  <a:srgbClr val="002060"/>
                </a:solidFill>
              </a:rPr>
              <a:t> </a:t>
            </a:r>
            <a:r>
              <a:rPr lang="en-US" sz="1400" dirty="0" smtClean="0">
                <a:solidFill>
                  <a:srgbClr val="002060"/>
                </a:solidFill>
              </a:rPr>
              <a:t>  4,2</a:t>
            </a:r>
            <a:r>
              <a:rPr lang="hr-HR" sz="1400" dirty="0" smtClean="0">
                <a:solidFill>
                  <a:srgbClr val="002060"/>
                </a:solidFill>
              </a:rPr>
              <a:t> </a:t>
            </a:r>
            <a:r>
              <a:rPr lang="en-US" sz="1400" dirty="0" smtClean="0">
                <a:solidFill>
                  <a:srgbClr val="002060"/>
                </a:solidFill>
              </a:rPr>
              <a:t>years</a:t>
            </a:r>
            <a:endParaRPr lang="en-US" sz="1400" dirty="0">
              <a:solidFill>
                <a:srgbClr val="002060"/>
              </a:solidFill>
            </a:endParaRPr>
          </a:p>
          <a:p>
            <a:endParaRPr lang="en-US" sz="1400" dirty="0">
              <a:solidFill>
                <a:srgbClr val="002060"/>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5344" y="5229200"/>
            <a:ext cx="2906150" cy="1401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12207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3131840" y="383441"/>
            <a:ext cx="5730876" cy="461665"/>
          </a:xfrm>
          <a:prstGeom prst="rect">
            <a:avLst/>
          </a:prstGeom>
          <a:noFill/>
          <a:ln w="9525">
            <a:noFill/>
            <a:miter lim="800000"/>
            <a:headEnd/>
            <a:tailEnd/>
          </a:ln>
          <a:effectLst/>
        </p:spPr>
        <p:txBody>
          <a:bodyPr wrap="square">
            <a:spAutoFit/>
          </a:bodyPr>
          <a:lstStyle/>
          <a:p>
            <a:pPr>
              <a:spcBef>
                <a:spcPct val="50000"/>
              </a:spcBef>
              <a:defRPr/>
            </a:pPr>
            <a:r>
              <a:rPr lang="hr-HR" sz="2400" b="1" dirty="0" smtClean="0">
                <a:solidFill>
                  <a:prstClr val="white"/>
                </a:solidFill>
              </a:rPr>
              <a:t>THERMAL POWER PLANT VELIKA GORICA</a:t>
            </a:r>
            <a:endParaRPr lang="en-GB" sz="2400" b="1" dirty="0">
              <a:solidFill>
                <a:prstClr val="white"/>
              </a:solidFill>
            </a:endParaRPr>
          </a:p>
        </p:txBody>
      </p:sp>
      <p:sp>
        <p:nvSpPr>
          <p:cNvPr id="7" name="Text Box 5"/>
          <p:cNvSpPr txBox="1">
            <a:spLocks noChangeArrowheads="1"/>
          </p:cNvSpPr>
          <p:nvPr/>
        </p:nvSpPr>
        <p:spPr bwMode="auto">
          <a:xfrm>
            <a:off x="188884" y="920831"/>
            <a:ext cx="8955116" cy="4524315"/>
          </a:xfrm>
          <a:prstGeom prst="rect">
            <a:avLst/>
          </a:prstGeom>
          <a:noFill/>
          <a:ln w="9525">
            <a:noFill/>
            <a:miter lim="800000"/>
            <a:headEnd/>
            <a:tailEnd/>
          </a:ln>
        </p:spPr>
        <p:txBody>
          <a:bodyPr wrap="square">
            <a:spAutoFit/>
          </a:bodyPr>
          <a:lstStyle/>
          <a:p>
            <a:pPr>
              <a:spcBef>
                <a:spcPct val="50000"/>
              </a:spcBef>
            </a:pPr>
            <a:r>
              <a:rPr lang="en-US" sz="1600" b="1" i="1" dirty="0" smtClean="0">
                <a:solidFill>
                  <a:schemeClr val="tx2">
                    <a:lumMod val="75000"/>
                  </a:schemeClr>
                </a:solidFill>
              </a:rPr>
              <a:t>Reconstruction of the boiler room and construction of the hot water pipeline between GI and GIII boiler rooms</a:t>
            </a:r>
          </a:p>
          <a:p>
            <a:pPr>
              <a:spcBef>
                <a:spcPct val="50000"/>
              </a:spcBef>
            </a:pPr>
            <a:r>
              <a:rPr lang="en-US" sz="1600" dirty="0" smtClean="0">
                <a:solidFill>
                  <a:schemeClr val="tx2">
                    <a:lumMod val="75000"/>
                  </a:schemeClr>
                </a:solidFill>
              </a:rPr>
              <a:t>Energy efficiency measures included:</a:t>
            </a:r>
          </a:p>
          <a:p>
            <a:pPr marL="285750" indent="-285750">
              <a:spcBef>
                <a:spcPct val="50000"/>
              </a:spcBef>
              <a:buFont typeface="Arial" panose="020B0604020202020204" pitchFamily="34" charset="0"/>
              <a:buChar char="•"/>
            </a:pPr>
            <a:r>
              <a:rPr lang="en-US" sz="1600" b="1" dirty="0" smtClean="0">
                <a:solidFill>
                  <a:schemeClr val="tx2">
                    <a:lumMod val="75000"/>
                  </a:schemeClr>
                </a:solidFill>
              </a:rPr>
              <a:t>Fuel change </a:t>
            </a:r>
            <a:r>
              <a:rPr lang="en-US" sz="1600" dirty="0" smtClean="0">
                <a:solidFill>
                  <a:schemeClr val="tx2">
                    <a:lumMod val="75000"/>
                  </a:schemeClr>
                </a:solidFill>
              </a:rPr>
              <a:t>(light fuel oil, fuel oil extra light  → natural gas)</a:t>
            </a:r>
          </a:p>
          <a:p>
            <a:pPr marL="285750" indent="-285750">
              <a:spcBef>
                <a:spcPct val="50000"/>
              </a:spcBef>
              <a:buFont typeface="Arial" panose="020B0604020202020204" pitchFamily="34" charset="0"/>
              <a:buChar char="•"/>
            </a:pPr>
            <a:r>
              <a:rPr lang="en-US" sz="1600" dirty="0" smtClean="0">
                <a:solidFill>
                  <a:schemeClr val="tx2">
                    <a:lumMod val="75000"/>
                  </a:schemeClr>
                </a:solidFill>
              </a:rPr>
              <a:t>Installation of a </a:t>
            </a:r>
            <a:r>
              <a:rPr lang="en-US" sz="1600" b="1" dirty="0" smtClean="0">
                <a:solidFill>
                  <a:schemeClr val="tx2">
                    <a:lumMod val="75000"/>
                  </a:schemeClr>
                </a:solidFill>
              </a:rPr>
              <a:t>new gas burners </a:t>
            </a:r>
            <a:r>
              <a:rPr lang="en-US" sz="1600" dirty="0" smtClean="0">
                <a:solidFill>
                  <a:schemeClr val="tx2">
                    <a:lumMod val="75000"/>
                  </a:schemeClr>
                </a:solidFill>
              </a:rPr>
              <a:t>(replacement of old burners)</a:t>
            </a:r>
          </a:p>
          <a:p>
            <a:pPr marL="285750" indent="-285750">
              <a:spcBef>
                <a:spcPct val="50000"/>
              </a:spcBef>
              <a:buFont typeface="Arial" panose="020B0604020202020204" pitchFamily="34" charset="0"/>
              <a:buChar char="•"/>
            </a:pPr>
            <a:r>
              <a:rPr lang="en-US" sz="1600" b="1" dirty="0" smtClean="0">
                <a:solidFill>
                  <a:schemeClr val="tx2">
                    <a:lumMod val="75000"/>
                  </a:schemeClr>
                </a:solidFill>
              </a:rPr>
              <a:t>Automatic regulation  </a:t>
            </a:r>
            <a:r>
              <a:rPr lang="en-US" sz="1600" dirty="0" smtClean="0">
                <a:solidFill>
                  <a:schemeClr val="tx2">
                    <a:lumMod val="75000"/>
                  </a:schemeClr>
                </a:solidFill>
              </a:rPr>
              <a:t>(for 4 boilers)</a:t>
            </a:r>
          </a:p>
          <a:p>
            <a:pPr marL="285750" indent="-285750">
              <a:spcBef>
                <a:spcPct val="50000"/>
              </a:spcBef>
              <a:buFont typeface="Arial" panose="020B0604020202020204" pitchFamily="34" charset="0"/>
              <a:buChar char="•"/>
            </a:pPr>
            <a:r>
              <a:rPr lang="en-US" sz="1600" dirty="0" smtClean="0">
                <a:solidFill>
                  <a:schemeClr val="tx2">
                    <a:lumMod val="75000"/>
                  </a:schemeClr>
                </a:solidFill>
              </a:rPr>
              <a:t>New </a:t>
            </a:r>
            <a:r>
              <a:rPr lang="en-US" sz="1600" b="1" dirty="0" smtClean="0">
                <a:solidFill>
                  <a:schemeClr val="tx2">
                    <a:lumMod val="75000"/>
                  </a:schemeClr>
                </a:solidFill>
              </a:rPr>
              <a:t>electrical installation </a:t>
            </a:r>
            <a:r>
              <a:rPr lang="en-US" sz="1600" dirty="0" smtClean="0">
                <a:solidFill>
                  <a:schemeClr val="tx2">
                    <a:lumMod val="75000"/>
                  </a:schemeClr>
                </a:solidFill>
              </a:rPr>
              <a:t>with a new </a:t>
            </a:r>
            <a:r>
              <a:rPr lang="en-US" sz="1600" b="1" dirty="0" smtClean="0">
                <a:solidFill>
                  <a:schemeClr val="tx2">
                    <a:lumMod val="75000"/>
                  </a:schemeClr>
                </a:solidFill>
              </a:rPr>
              <a:t>electrical cabinet</a:t>
            </a:r>
          </a:p>
          <a:p>
            <a:pPr marL="285750" indent="-285750">
              <a:spcBef>
                <a:spcPct val="50000"/>
              </a:spcBef>
              <a:buFont typeface="Arial" panose="020B0604020202020204" pitchFamily="34" charset="0"/>
              <a:buChar char="•"/>
            </a:pPr>
            <a:r>
              <a:rPr lang="en-US" sz="1600" b="1" dirty="0" smtClean="0">
                <a:solidFill>
                  <a:schemeClr val="tx2">
                    <a:lumMod val="75000"/>
                  </a:schemeClr>
                </a:solidFill>
              </a:rPr>
              <a:t>Reconstruction of a piping network </a:t>
            </a:r>
            <a:r>
              <a:rPr lang="en-US" sz="1600" dirty="0" smtClean="0">
                <a:solidFill>
                  <a:schemeClr val="tx2">
                    <a:lumMod val="75000"/>
                  </a:schemeClr>
                </a:solidFill>
              </a:rPr>
              <a:t>inside the boiler room</a:t>
            </a:r>
          </a:p>
          <a:p>
            <a:pPr marL="285750" indent="-285750">
              <a:spcBef>
                <a:spcPct val="50000"/>
              </a:spcBef>
              <a:buFont typeface="Arial" panose="020B0604020202020204" pitchFamily="34" charset="0"/>
              <a:buChar char="•"/>
            </a:pPr>
            <a:r>
              <a:rPr lang="en-US" sz="1600" b="1" dirty="0" smtClean="0">
                <a:solidFill>
                  <a:schemeClr val="tx2">
                    <a:lumMod val="75000"/>
                  </a:schemeClr>
                </a:solidFill>
              </a:rPr>
              <a:t>Construction of a new chimney</a:t>
            </a:r>
          </a:p>
          <a:p>
            <a:pPr>
              <a:spcBef>
                <a:spcPct val="50000"/>
              </a:spcBef>
            </a:pPr>
            <a:r>
              <a:rPr lang="en-US" sz="1600" dirty="0" smtClean="0">
                <a:solidFill>
                  <a:schemeClr val="tx2">
                    <a:lumMod val="75000"/>
                  </a:schemeClr>
                </a:solidFill>
              </a:rPr>
              <a:t>Implementation of this project provided economical and reliable heat energy production and favorable environmental impact </a:t>
            </a:r>
          </a:p>
          <a:p>
            <a:pPr>
              <a:spcBef>
                <a:spcPct val="50000"/>
              </a:spcBef>
            </a:pPr>
            <a:endParaRPr lang="en-US" sz="1600" dirty="0" smtClean="0">
              <a:solidFill>
                <a:schemeClr val="tx2">
                  <a:lumMod val="75000"/>
                </a:schemeClr>
              </a:solidFill>
            </a:endParaRPr>
          </a:p>
          <a:p>
            <a:pPr>
              <a:spcBef>
                <a:spcPct val="50000"/>
              </a:spcBef>
            </a:pPr>
            <a:endParaRPr lang="en-US" sz="1600" dirty="0">
              <a:solidFill>
                <a:schemeClr val="tx2">
                  <a:lumMod val="75000"/>
                </a:schemeClr>
              </a:solidFill>
            </a:endParaRPr>
          </a:p>
        </p:txBody>
      </p:sp>
      <p:sp>
        <p:nvSpPr>
          <p:cNvPr id="13" name="Text Box 4"/>
          <p:cNvSpPr txBox="1">
            <a:spLocks noChangeArrowheads="1"/>
          </p:cNvSpPr>
          <p:nvPr/>
        </p:nvSpPr>
        <p:spPr bwMode="auto">
          <a:xfrm>
            <a:off x="395536" y="4725144"/>
            <a:ext cx="5040560" cy="707886"/>
          </a:xfrm>
          <a:prstGeom prst="rect">
            <a:avLst/>
          </a:prstGeom>
          <a:noFill/>
          <a:ln w="9525">
            <a:noFill/>
            <a:miter lim="800000"/>
            <a:headEnd/>
            <a:tailEnd/>
          </a:ln>
        </p:spPr>
        <p:txBody>
          <a:bodyPr wrap="square">
            <a:spAutoFit/>
          </a:bodyPr>
          <a:lstStyle/>
          <a:p>
            <a:pPr>
              <a:spcBef>
                <a:spcPct val="50000"/>
              </a:spcBef>
            </a:pPr>
            <a:r>
              <a:rPr lang="en-US" sz="1600" dirty="0" smtClean="0">
                <a:solidFill>
                  <a:srgbClr val="1F497D">
                    <a:lumMod val="75000"/>
                  </a:srgbClr>
                </a:solidFill>
              </a:rPr>
              <a:t>Investment value:	2</a:t>
            </a:r>
            <a:r>
              <a:rPr lang="hr-HR" sz="1600" dirty="0" smtClean="0">
                <a:solidFill>
                  <a:srgbClr val="1F497D">
                    <a:lumMod val="75000"/>
                  </a:srgbClr>
                </a:solidFill>
              </a:rPr>
              <a:t>,</a:t>
            </a:r>
            <a:r>
              <a:rPr lang="en-US" sz="1600" dirty="0" smtClean="0">
                <a:solidFill>
                  <a:srgbClr val="1F497D">
                    <a:lumMod val="75000"/>
                  </a:srgbClr>
                </a:solidFill>
              </a:rPr>
              <a:t>11</a:t>
            </a:r>
            <a:r>
              <a:rPr lang="hr-HR" sz="1600" dirty="0" smtClean="0">
                <a:solidFill>
                  <a:srgbClr val="1F497D">
                    <a:lumMod val="75000"/>
                  </a:srgbClr>
                </a:solidFill>
              </a:rPr>
              <a:t> </a:t>
            </a:r>
            <a:r>
              <a:rPr lang="hr-HR" sz="1600" dirty="0" err="1" smtClean="0">
                <a:solidFill>
                  <a:srgbClr val="1F497D">
                    <a:lumMod val="75000"/>
                  </a:srgbClr>
                </a:solidFill>
              </a:rPr>
              <a:t>mil</a:t>
            </a:r>
            <a:r>
              <a:rPr lang="en-US" sz="1600" dirty="0" smtClean="0">
                <a:solidFill>
                  <a:srgbClr val="1F497D">
                    <a:lumMod val="75000"/>
                  </a:srgbClr>
                </a:solidFill>
              </a:rPr>
              <a:t>	EUR</a:t>
            </a:r>
          </a:p>
          <a:p>
            <a:pPr>
              <a:spcBef>
                <a:spcPct val="50000"/>
              </a:spcBef>
            </a:pPr>
            <a:r>
              <a:rPr lang="en-US" sz="1600" dirty="0" smtClean="0">
                <a:solidFill>
                  <a:srgbClr val="1F497D">
                    <a:lumMod val="75000"/>
                  </a:srgbClr>
                </a:solidFill>
              </a:rPr>
              <a:t>Return of Investment:   2 years</a:t>
            </a:r>
            <a:endParaRPr lang="en-US" sz="1600" dirty="0">
              <a:solidFill>
                <a:srgbClr val="1F497D">
                  <a:lumMod val="75000"/>
                </a:srgbClr>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3012" y="4725144"/>
            <a:ext cx="5087034" cy="2113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0312" y="1412776"/>
            <a:ext cx="1716310" cy="2532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29961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3848" y="274638"/>
            <a:ext cx="5940152" cy="706090"/>
          </a:xfrm>
        </p:spPr>
        <p:txBody>
          <a:bodyPr>
            <a:noAutofit/>
          </a:bodyPr>
          <a:lstStyle/>
          <a:p>
            <a:r>
              <a:rPr lang="en-GB" sz="2400" b="1" dirty="0" smtClean="0">
                <a:solidFill>
                  <a:schemeClr val="bg1"/>
                </a:solidFill>
              </a:rPr>
              <a:t>Energy management – new energy service</a:t>
            </a:r>
            <a:endParaRPr lang="en-GB" sz="2400" b="1" dirty="0">
              <a:solidFill>
                <a:schemeClr val="bg1"/>
              </a:solidFill>
            </a:endParaRPr>
          </a:p>
        </p:txBody>
      </p:sp>
      <p:sp>
        <p:nvSpPr>
          <p:cNvPr id="3" name="Content Placeholder 2"/>
          <p:cNvSpPr>
            <a:spLocks noGrp="1"/>
          </p:cNvSpPr>
          <p:nvPr>
            <p:ph sz="half" idx="1"/>
          </p:nvPr>
        </p:nvSpPr>
        <p:spPr>
          <a:xfrm>
            <a:off x="4499992" y="1484784"/>
            <a:ext cx="4104456" cy="4464496"/>
          </a:xfrm>
        </p:spPr>
        <p:txBody>
          <a:bodyPr/>
          <a:lstStyle/>
          <a:p>
            <a:pPr marL="0" indent="0" algn="just">
              <a:buNone/>
            </a:pPr>
            <a:r>
              <a:rPr lang="hr-HR" sz="1800" b="1" dirty="0" smtClean="0">
                <a:solidFill>
                  <a:srgbClr val="FF0000"/>
                </a:solidFill>
              </a:rPr>
              <a:t>ESCO </a:t>
            </a:r>
            <a:r>
              <a:rPr lang="en-GB" sz="1800" b="1" dirty="0" smtClean="0">
                <a:solidFill>
                  <a:srgbClr val="FF0000"/>
                </a:solidFill>
              </a:rPr>
              <a:t>company</a:t>
            </a:r>
            <a:r>
              <a:rPr lang="hr-HR" sz="1800" b="1" dirty="0" smtClean="0">
                <a:solidFill>
                  <a:srgbClr val="FF0000"/>
                </a:solidFill>
              </a:rPr>
              <a:t> </a:t>
            </a:r>
            <a:r>
              <a:rPr lang="hr-HR" sz="1800" b="1" dirty="0" err="1" smtClean="0">
                <a:solidFill>
                  <a:srgbClr val="FF0000"/>
                </a:solidFill>
              </a:rPr>
              <a:t>needs</a:t>
            </a:r>
            <a:endParaRPr lang="en-GB" sz="1800" b="1" dirty="0" smtClean="0">
              <a:solidFill>
                <a:srgbClr val="FF0000"/>
              </a:solidFill>
            </a:endParaRPr>
          </a:p>
          <a:p>
            <a:pPr algn="just">
              <a:buFontTx/>
              <a:buChar char="-"/>
            </a:pPr>
            <a:r>
              <a:rPr lang="en-GB" sz="1800" dirty="0" smtClean="0"/>
              <a:t>ESCO monitor software - Tool for improvement of ESCO projects </a:t>
            </a:r>
          </a:p>
          <a:p>
            <a:pPr algn="just">
              <a:buFontTx/>
              <a:buChar char="-"/>
            </a:pPr>
            <a:r>
              <a:rPr lang="en-GB" sz="1800" dirty="0" smtClean="0"/>
              <a:t>Monitoring of ESCO projects – EPC contracts</a:t>
            </a:r>
          </a:p>
          <a:p>
            <a:pPr algn="just">
              <a:buFontTx/>
              <a:buChar char="-"/>
            </a:pPr>
            <a:r>
              <a:rPr lang="en-GB" sz="1800" dirty="0" smtClean="0"/>
              <a:t>Measurement and verification of savings</a:t>
            </a:r>
          </a:p>
          <a:p>
            <a:pPr algn="just">
              <a:buFontTx/>
              <a:buChar char="-"/>
            </a:pPr>
            <a:r>
              <a:rPr lang="en-GB" sz="1800" dirty="0" smtClean="0"/>
              <a:t>Alarming </a:t>
            </a:r>
          </a:p>
          <a:p>
            <a:pPr algn="just">
              <a:buFontTx/>
              <a:buChar char="-"/>
            </a:pPr>
            <a:r>
              <a:rPr lang="en-GB" sz="1800" dirty="0" smtClean="0"/>
              <a:t>New services of energy management: </a:t>
            </a:r>
          </a:p>
          <a:p>
            <a:pPr lvl="1" algn="just">
              <a:buFontTx/>
              <a:buChar char="-"/>
            </a:pPr>
            <a:r>
              <a:rPr lang="en-GB" sz="1400" dirty="0" smtClean="0"/>
              <a:t>Smart metering of energy and water </a:t>
            </a:r>
          </a:p>
          <a:p>
            <a:pPr lvl="1" algn="just">
              <a:buFontTx/>
              <a:buChar char="-"/>
            </a:pPr>
            <a:r>
              <a:rPr lang="en-GB" sz="1400" dirty="0" smtClean="0"/>
              <a:t>Energy consumption analysis</a:t>
            </a:r>
          </a:p>
          <a:p>
            <a:pPr lvl="1" algn="just">
              <a:buFontTx/>
              <a:buChar char="-"/>
            </a:pPr>
            <a:r>
              <a:rPr lang="en-GB" sz="1400" dirty="0" smtClean="0"/>
              <a:t>Energy optimisation </a:t>
            </a:r>
            <a:endParaRPr lang="en-GB" sz="1800" dirty="0" smtClean="0"/>
          </a:p>
          <a:p>
            <a:pPr algn="just">
              <a:buFontTx/>
              <a:buChar char="-"/>
            </a:pPr>
            <a:endParaRPr lang="en-GB" sz="1800" dirty="0" smtClean="0"/>
          </a:p>
        </p:txBody>
      </p:sp>
      <p:pic>
        <p:nvPicPr>
          <p:cNvPr id="4" name="Picture 2"/>
          <p:cNvPicPr>
            <a:picLocks noChangeAspect="1"/>
          </p:cNvPicPr>
          <p:nvPr/>
        </p:nvPicPr>
        <p:blipFill>
          <a:blip r:embed="rId2"/>
          <a:srcRect/>
          <a:stretch>
            <a:fillRect/>
          </a:stretch>
        </p:blipFill>
        <p:spPr bwMode="auto">
          <a:xfrm>
            <a:off x="683568" y="1712913"/>
            <a:ext cx="3735387" cy="3768502"/>
          </a:xfrm>
          <a:prstGeom prst="rect">
            <a:avLst/>
          </a:prstGeom>
          <a:noFill/>
          <a:ln w="9525">
            <a:noFill/>
            <a:miter lim="800000"/>
            <a:headEnd/>
            <a:tailEnd/>
          </a:ln>
        </p:spPr>
      </p:pic>
    </p:spTree>
    <p:extLst>
      <p:ext uri="{BB962C8B-B14F-4D97-AF65-F5344CB8AC3E}">
        <p14:creationId xmlns:p14="http://schemas.microsoft.com/office/powerpoint/2010/main" val="16610491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3848" y="274638"/>
            <a:ext cx="5940152" cy="634082"/>
          </a:xfrm>
        </p:spPr>
        <p:txBody>
          <a:bodyPr>
            <a:noAutofit/>
          </a:bodyPr>
          <a:lstStyle/>
          <a:p>
            <a:r>
              <a:rPr lang="en-GB" sz="2000" b="1" dirty="0" smtClean="0">
                <a:solidFill>
                  <a:schemeClr val="bg1"/>
                </a:solidFill>
              </a:rPr>
              <a:t>ESCO monitor – tool for implementation of ISO 50001 </a:t>
            </a:r>
            <a:endParaRPr lang="en-GB" sz="2000" b="1" dirty="0">
              <a:solidFill>
                <a:schemeClr val="bg1"/>
              </a:solidFill>
            </a:endParaRPr>
          </a:p>
        </p:txBody>
      </p:sp>
      <p:sp>
        <p:nvSpPr>
          <p:cNvPr id="3" name="Content Placeholder 2"/>
          <p:cNvSpPr>
            <a:spLocks noGrp="1"/>
          </p:cNvSpPr>
          <p:nvPr>
            <p:ph sz="half" idx="1"/>
          </p:nvPr>
        </p:nvSpPr>
        <p:spPr>
          <a:xfrm>
            <a:off x="4499992" y="1484784"/>
            <a:ext cx="4104456" cy="4896544"/>
          </a:xfrm>
        </p:spPr>
        <p:txBody>
          <a:bodyPr/>
          <a:lstStyle/>
          <a:p>
            <a:pPr marL="0" indent="0" algn="just">
              <a:buNone/>
            </a:pPr>
            <a:r>
              <a:rPr lang="en-GB" sz="1800" b="1" dirty="0" smtClean="0">
                <a:solidFill>
                  <a:srgbClr val="FF0000"/>
                </a:solidFill>
              </a:rPr>
              <a:t>Customer needs</a:t>
            </a:r>
            <a:endParaRPr lang="en-GB" sz="1800" dirty="0" smtClean="0"/>
          </a:p>
          <a:p>
            <a:pPr algn="just">
              <a:buFontTx/>
              <a:buChar char="-"/>
            </a:pPr>
            <a:r>
              <a:rPr lang="en-GB" sz="1800" dirty="0" smtClean="0"/>
              <a:t>Establishment of property registry (buildings, industry halls, outside lighting systems) </a:t>
            </a:r>
          </a:p>
          <a:p>
            <a:pPr algn="just">
              <a:buFontTx/>
              <a:buChar char="-"/>
            </a:pPr>
            <a:r>
              <a:rPr lang="en-GB" sz="1800" dirty="0" smtClean="0"/>
              <a:t>Collection, monitoring and analysis of energy data (on monthly, daily and hourly basis) </a:t>
            </a:r>
          </a:p>
          <a:p>
            <a:pPr algn="just">
              <a:buFontTx/>
              <a:buChar char="-"/>
            </a:pPr>
            <a:r>
              <a:rPr lang="en-GB" sz="1800" dirty="0" smtClean="0"/>
              <a:t>Alarming</a:t>
            </a:r>
          </a:p>
          <a:p>
            <a:pPr algn="just">
              <a:buFontTx/>
              <a:buChar char="-"/>
            </a:pPr>
            <a:r>
              <a:rPr lang="en-GB" sz="1800" dirty="0" smtClean="0"/>
              <a:t>Support in energy management and implementation of ISO 50001</a:t>
            </a:r>
          </a:p>
          <a:p>
            <a:pPr algn="just">
              <a:buFontTx/>
              <a:buChar char="-"/>
            </a:pPr>
            <a:r>
              <a:rPr lang="en-GB" sz="1800" dirty="0" smtClean="0"/>
              <a:t>Tool for identification of energy efficiency measures </a:t>
            </a:r>
          </a:p>
          <a:p>
            <a:pPr algn="just">
              <a:buFontTx/>
              <a:buChar char="-"/>
            </a:pPr>
            <a:r>
              <a:rPr lang="en-GB" sz="1800" dirty="0" smtClean="0"/>
              <a:t>Tool for development of energy efficiency action plans and reporting</a:t>
            </a:r>
          </a:p>
          <a:p>
            <a:pPr marL="0" indent="0" algn="just">
              <a:buNone/>
            </a:pPr>
            <a:endParaRPr lang="en-GB" sz="1800" dirty="0"/>
          </a:p>
        </p:txBody>
      </p:sp>
      <p:pic>
        <p:nvPicPr>
          <p:cNvPr id="4" name="Picture 2"/>
          <p:cNvPicPr>
            <a:picLocks noChangeAspect="1"/>
          </p:cNvPicPr>
          <p:nvPr/>
        </p:nvPicPr>
        <p:blipFill>
          <a:blip r:embed="rId2"/>
          <a:srcRect/>
          <a:stretch>
            <a:fillRect/>
          </a:stretch>
        </p:blipFill>
        <p:spPr bwMode="auto">
          <a:xfrm>
            <a:off x="683568" y="1712913"/>
            <a:ext cx="3735387" cy="3768502"/>
          </a:xfrm>
          <a:prstGeom prst="rect">
            <a:avLst/>
          </a:prstGeom>
          <a:noFill/>
          <a:ln w="9525">
            <a:noFill/>
            <a:miter lim="800000"/>
            <a:headEnd/>
            <a:tailEnd/>
          </a:ln>
        </p:spPr>
      </p:pic>
    </p:spTree>
    <p:extLst>
      <p:ext uri="{BB962C8B-B14F-4D97-AF65-F5344CB8AC3E}">
        <p14:creationId xmlns:p14="http://schemas.microsoft.com/office/powerpoint/2010/main" val="5343374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noGrp="1"/>
          </p:cNvSpPr>
          <p:nvPr>
            <p:ph type="title"/>
          </p:nvPr>
        </p:nvSpPr>
        <p:spPr>
          <a:xfrm>
            <a:off x="-2916832" y="332656"/>
            <a:ext cx="8229600" cy="523220"/>
          </a:xfrm>
          <a:prstGeom prst="rect">
            <a:avLst/>
          </a:prstGeom>
          <a:noFill/>
        </p:spPr>
        <p:txBody>
          <a:bodyPr wrap="square" rtlCol="0">
            <a:spAutoFit/>
          </a:bodyPr>
          <a:lstStyle/>
          <a:p>
            <a:pPr algn="r"/>
            <a:r>
              <a:rPr lang="hr-HR" sz="2800" b="1" dirty="0" smtClean="0">
                <a:solidFill>
                  <a:schemeClr val="bg1"/>
                </a:solidFill>
              </a:rPr>
              <a:t>Who is </a:t>
            </a:r>
            <a:r>
              <a:rPr lang="hr-HR" sz="2800" b="1" dirty="0" err="1" smtClean="0">
                <a:solidFill>
                  <a:schemeClr val="bg1"/>
                </a:solidFill>
              </a:rPr>
              <a:t>it</a:t>
            </a:r>
            <a:r>
              <a:rPr lang="hr-HR" sz="2800" b="1" dirty="0" smtClean="0">
                <a:solidFill>
                  <a:schemeClr val="bg1"/>
                </a:solidFill>
              </a:rPr>
              <a:t> for?</a:t>
            </a:r>
            <a:endParaRPr lang="hr-HR" sz="2800" b="1" dirty="0">
              <a:solidFill>
                <a:schemeClr val="bg1"/>
              </a:solidFill>
            </a:endParaRPr>
          </a:p>
        </p:txBody>
      </p:sp>
      <p:pic>
        <p:nvPicPr>
          <p:cNvPr id="4" name="Picture 2"/>
          <p:cNvPicPr>
            <a:picLocks noChangeAspect="1"/>
          </p:cNvPicPr>
          <p:nvPr/>
        </p:nvPicPr>
        <p:blipFill>
          <a:blip r:embed="rId2"/>
          <a:srcRect/>
          <a:stretch>
            <a:fillRect/>
          </a:stretch>
        </p:blipFill>
        <p:spPr bwMode="auto">
          <a:xfrm>
            <a:off x="6732240" y="4119936"/>
            <a:ext cx="2034380" cy="2052415"/>
          </a:xfrm>
          <a:prstGeom prst="rect">
            <a:avLst/>
          </a:prstGeom>
          <a:noFill/>
          <a:ln w="9525">
            <a:noFill/>
            <a:miter lim="800000"/>
            <a:headEnd/>
            <a:tailEnd/>
          </a:ln>
        </p:spPr>
      </p:pic>
      <p:sp>
        <p:nvSpPr>
          <p:cNvPr id="7" name="Content Placeholder 2"/>
          <p:cNvSpPr>
            <a:spLocks noGrp="1"/>
          </p:cNvSpPr>
          <p:nvPr>
            <p:ph sz="half" idx="1"/>
          </p:nvPr>
        </p:nvSpPr>
        <p:spPr>
          <a:xfrm>
            <a:off x="539552" y="1268760"/>
            <a:ext cx="8064896" cy="4608512"/>
          </a:xfrm>
        </p:spPr>
        <p:txBody>
          <a:bodyPr>
            <a:normAutofit/>
          </a:bodyPr>
          <a:lstStyle/>
          <a:p>
            <a:pPr marL="0" indent="0" algn="just">
              <a:buNone/>
            </a:pPr>
            <a:r>
              <a:rPr lang="en-US" sz="2400" dirty="0">
                <a:solidFill>
                  <a:schemeClr val="tx2"/>
                </a:solidFill>
              </a:rPr>
              <a:t>Intended for all institutions and companies that want to systematically manage energy:</a:t>
            </a:r>
          </a:p>
          <a:p>
            <a:pPr algn="just"/>
            <a:r>
              <a:rPr lang="en-US" sz="2400" dirty="0">
                <a:solidFill>
                  <a:schemeClr val="tx2"/>
                </a:solidFill>
              </a:rPr>
              <a:t>Private sector (industry, hotels, offices, retail chains etc.)</a:t>
            </a:r>
          </a:p>
          <a:p>
            <a:pPr algn="just"/>
            <a:r>
              <a:rPr lang="en-US" sz="2400" dirty="0">
                <a:solidFill>
                  <a:schemeClr val="tx2"/>
                </a:solidFill>
              </a:rPr>
              <a:t>Large consumers</a:t>
            </a:r>
          </a:p>
          <a:p>
            <a:pPr algn="just"/>
            <a:r>
              <a:rPr lang="en-US" sz="2400" dirty="0">
                <a:solidFill>
                  <a:schemeClr val="tx2"/>
                </a:solidFill>
              </a:rPr>
              <a:t>Consulting company </a:t>
            </a:r>
          </a:p>
          <a:p>
            <a:pPr algn="just"/>
            <a:r>
              <a:rPr lang="en-US" sz="2400" dirty="0">
                <a:solidFill>
                  <a:schemeClr val="tx2"/>
                </a:solidFill>
              </a:rPr>
              <a:t>ESCOs</a:t>
            </a:r>
          </a:p>
          <a:p>
            <a:pPr algn="just"/>
            <a:r>
              <a:rPr lang="en-US" sz="2400" b="1" dirty="0">
                <a:solidFill>
                  <a:schemeClr val="tx2"/>
                </a:solidFill>
              </a:rPr>
              <a:t>Facility management company</a:t>
            </a:r>
          </a:p>
          <a:p>
            <a:pPr marL="0" indent="0" algn="just">
              <a:buNone/>
            </a:pPr>
            <a:endParaRPr lang="en-GB" sz="1800" dirty="0" smtClean="0"/>
          </a:p>
        </p:txBody>
      </p:sp>
    </p:spTree>
    <p:extLst>
      <p:ext uri="{BB962C8B-B14F-4D97-AF65-F5344CB8AC3E}">
        <p14:creationId xmlns:p14="http://schemas.microsoft.com/office/powerpoint/2010/main" val="42408623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3848" y="274638"/>
            <a:ext cx="5482952" cy="634082"/>
          </a:xfrm>
        </p:spPr>
        <p:txBody>
          <a:bodyPr>
            <a:normAutofit fontScale="90000"/>
          </a:bodyPr>
          <a:lstStyle/>
          <a:p>
            <a:r>
              <a:rPr lang="hr-HR" sz="2800" b="1" dirty="0" smtClean="0">
                <a:solidFill>
                  <a:schemeClr val="bg1"/>
                </a:solidFill>
              </a:rPr>
              <a:t>ESCO monitor &amp; ESCO monitor panel </a:t>
            </a:r>
            <a:endParaRPr lang="hr-HR" sz="2800" b="1" dirty="0">
              <a:solidFill>
                <a:schemeClr val="bg1"/>
              </a:solidFill>
            </a:endParaRPr>
          </a:p>
        </p:txBody>
      </p:sp>
      <p:sp>
        <p:nvSpPr>
          <p:cNvPr id="3" name="Content Placeholder 2"/>
          <p:cNvSpPr>
            <a:spLocks noGrp="1"/>
          </p:cNvSpPr>
          <p:nvPr>
            <p:ph sz="half" idx="1"/>
          </p:nvPr>
        </p:nvSpPr>
        <p:spPr/>
        <p:txBody>
          <a:bodyPr/>
          <a:lstStyle/>
          <a:p>
            <a:endParaRPr lang="hr-HR" dirty="0"/>
          </a:p>
        </p:txBody>
      </p:sp>
      <p:sp>
        <p:nvSpPr>
          <p:cNvPr id="4" name="Content Placeholder 3"/>
          <p:cNvSpPr>
            <a:spLocks noGrp="1"/>
          </p:cNvSpPr>
          <p:nvPr>
            <p:ph sz="half" idx="2"/>
          </p:nvPr>
        </p:nvSpPr>
        <p:spPr/>
        <p:txBody>
          <a:bodyPr/>
          <a:lstStyle/>
          <a:p>
            <a:endParaRPr lang="hr-HR" dirty="0"/>
          </a:p>
        </p:txBody>
      </p:sp>
      <p:pic>
        <p:nvPicPr>
          <p:cNvPr id="1028" name="Picture 4" descr="C:\Users\HEP ESCO\Konferencije, treninzi, sastanci, prezentacije\Zagrebacki energetski tjedan 2014\HEP ESCO dan otvorenih vrata\Topology rev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229276"/>
            <a:ext cx="7560840" cy="481688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9286" t="16326" r="18189" b="21497"/>
          <a:stretch/>
        </p:blipFill>
        <p:spPr bwMode="auto">
          <a:xfrm>
            <a:off x="6586890" y="2564904"/>
            <a:ext cx="1369486" cy="7660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798997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3808" y="317339"/>
            <a:ext cx="5482952" cy="562074"/>
          </a:xfrm>
        </p:spPr>
        <p:txBody>
          <a:bodyPr>
            <a:noAutofit/>
          </a:bodyPr>
          <a:lstStyle/>
          <a:p>
            <a:r>
              <a:rPr lang="en-GB" sz="2000" b="1" dirty="0" smtClean="0">
                <a:solidFill>
                  <a:schemeClr val="bg1"/>
                </a:solidFill>
              </a:rPr>
              <a:t>Heat consumption and inside temperature</a:t>
            </a:r>
            <a:endParaRPr lang="en-GB" sz="2000" b="1" dirty="0">
              <a:solidFill>
                <a:schemeClr val="bg1"/>
              </a:solidFill>
            </a:endParaRPr>
          </a:p>
        </p:txBody>
      </p:sp>
      <p:sp>
        <p:nvSpPr>
          <p:cNvPr id="3" name="Content Placeholder 2"/>
          <p:cNvSpPr>
            <a:spLocks noGrp="1"/>
          </p:cNvSpPr>
          <p:nvPr>
            <p:ph sz="half" idx="1"/>
          </p:nvPr>
        </p:nvSpPr>
        <p:spPr>
          <a:xfrm>
            <a:off x="1907704" y="2564904"/>
            <a:ext cx="3744912" cy="935558"/>
          </a:xfrm>
        </p:spPr>
        <p:txBody>
          <a:bodyPr/>
          <a:lstStyle/>
          <a:p>
            <a:pPr marL="0" indent="0" algn="ctr">
              <a:buNone/>
            </a:pPr>
            <a:endParaRPr lang="hr-HR" sz="3200" dirty="0"/>
          </a:p>
        </p:txBody>
      </p:sp>
      <p:pic>
        <p:nvPicPr>
          <p:cNvPr id="2050" name="Picture 2" descr="C:\Users\HEP ESCO\Konferencije, treninzi, sastanci, prezentacije\Negawatt, Opatija 2014\Slika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017" y="1268760"/>
            <a:ext cx="8717471" cy="490118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p:cNvPicPr>
          <p:nvPr/>
        </p:nvPicPr>
        <p:blipFill>
          <a:blip r:embed="rId3"/>
          <a:srcRect/>
          <a:stretch>
            <a:fillRect/>
          </a:stretch>
        </p:blipFill>
        <p:spPr bwMode="auto">
          <a:xfrm>
            <a:off x="7957764" y="0"/>
            <a:ext cx="1186236" cy="1196752"/>
          </a:xfrm>
          <a:prstGeom prst="rect">
            <a:avLst/>
          </a:prstGeom>
          <a:noFill/>
          <a:ln w="9525">
            <a:noFill/>
            <a:miter lim="800000"/>
            <a:headEnd/>
            <a:tailEnd/>
          </a:ln>
        </p:spPr>
      </p:pic>
    </p:spTree>
    <p:extLst>
      <p:ext uri="{BB962C8B-B14F-4D97-AF65-F5344CB8AC3E}">
        <p14:creationId xmlns:p14="http://schemas.microsoft.com/office/powerpoint/2010/main" val="19153532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51312" y="351984"/>
            <a:ext cx="6192688" cy="692497"/>
          </a:xfrm>
          <a:prstGeom prst="rect">
            <a:avLst/>
          </a:prstGeom>
          <a:noFill/>
        </p:spPr>
        <p:txBody>
          <a:bodyPr wrap="square" rtlCol="0">
            <a:spAutoFit/>
          </a:bodyPr>
          <a:lstStyle/>
          <a:p>
            <a:pPr algn="ctr"/>
            <a:r>
              <a:rPr lang="hr-HR" sz="1100" b="1" dirty="0" smtClean="0">
                <a:solidFill>
                  <a:schemeClr val="bg1"/>
                </a:solidFill>
              </a:rPr>
              <a:t>HEP ESCO – NEW ENERGY SERVICES </a:t>
            </a:r>
          </a:p>
          <a:p>
            <a:pPr algn="ctr"/>
            <a:r>
              <a:rPr lang="hr-HR" sz="2800" b="1" dirty="0" smtClean="0">
                <a:solidFill>
                  <a:schemeClr val="bg1"/>
                </a:solidFill>
              </a:rPr>
              <a:t>SPECIALIZED COURSES </a:t>
            </a:r>
            <a:endParaRPr lang="hr-HR" sz="2800" b="1" dirty="0">
              <a:solidFill>
                <a:schemeClr val="bg1"/>
              </a:solidFill>
            </a:endParaRPr>
          </a:p>
        </p:txBody>
      </p:sp>
      <p:sp>
        <p:nvSpPr>
          <p:cNvPr id="3" name="TextBox 2"/>
          <p:cNvSpPr txBox="1"/>
          <p:nvPr/>
        </p:nvSpPr>
        <p:spPr>
          <a:xfrm>
            <a:off x="611560" y="1574790"/>
            <a:ext cx="6768752" cy="4124206"/>
          </a:xfrm>
          <a:prstGeom prst="rect">
            <a:avLst/>
          </a:prstGeom>
          <a:noFill/>
        </p:spPr>
        <p:txBody>
          <a:bodyPr wrap="square" rtlCol="0">
            <a:spAutoFit/>
          </a:bodyPr>
          <a:lstStyle/>
          <a:p>
            <a:pPr algn="ctr"/>
            <a:r>
              <a:rPr lang="hr-HR" sz="2400" dirty="0" smtClean="0">
                <a:solidFill>
                  <a:srgbClr val="FF0000"/>
                </a:solidFill>
              </a:rPr>
              <a:t>HEP ESCO TRAINING CENTAR </a:t>
            </a:r>
          </a:p>
          <a:p>
            <a:endParaRPr lang="hr-HR" dirty="0"/>
          </a:p>
          <a:p>
            <a:endParaRPr lang="hr-HR" dirty="0" smtClean="0"/>
          </a:p>
          <a:p>
            <a:r>
              <a:rPr lang="en-US" dirty="0" smtClean="0"/>
              <a:t>New energy services in the Croatian market </a:t>
            </a:r>
          </a:p>
          <a:p>
            <a:endParaRPr lang="en-US" dirty="0" smtClean="0"/>
          </a:p>
          <a:p>
            <a:endParaRPr lang="en-US" dirty="0" smtClean="0"/>
          </a:p>
          <a:p>
            <a:r>
              <a:rPr lang="en-US" dirty="0" smtClean="0"/>
              <a:t>Long term sustainable approach to energy management</a:t>
            </a:r>
          </a:p>
          <a:p>
            <a:endParaRPr lang="en-US" dirty="0" smtClean="0"/>
          </a:p>
          <a:p>
            <a:endParaRPr lang="en-US" dirty="0" smtClean="0"/>
          </a:p>
          <a:p>
            <a:r>
              <a:rPr lang="en-US" dirty="0" smtClean="0"/>
              <a:t>Education of clients and partners for the </a:t>
            </a:r>
            <a:r>
              <a:rPr lang="en-US" dirty="0" err="1" smtClean="0"/>
              <a:t>im</a:t>
            </a:r>
            <a:r>
              <a:rPr lang="hr-HR" dirty="0" err="1" smtClean="0"/>
              <a:t>ple</a:t>
            </a:r>
            <a:r>
              <a:rPr lang="en-US" dirty="0" smtClean="0"/>
              <a:t>me</a:t>
            </a:r>
            <a:r>
              <a:rPr lang="hr-HR" dirty="0" smtClean="0"/>
              <a:t>n</a:t>
            </a:r>
            <a:r>
              <a:rPr lang="en-US" dirty="0" err="1" smtClean="0"/>
              <a:t>taton</a:t>
            </a:r>
            <a:r>
              <a:rPr lang="en-US" dirty="0" smtClean="0"/>
              <a:t> of EE and RES projects</a:t>
            </a:r>
            <a:endParaRPr lang="hr-HR" dirty="0" smtClean="0"/>
          </a:p>
          <a:p>
            <a:endParaRPr lang="hr-HR" dirty="0"/>
          </a:p>
          <a:p>
            <a:pPr algn="ctr"/>
            <a:r>
              <a:rPr lang="hr-HR" sz="2000" dirty="0" smtClean="0">
                <a:solidFill>
                  <a:srgbClr val="FF0000"/>
                </a:solidFill>
              </a:rPr>
              <a:t>BUILDING UP CAPACITIES FOR IMPLEMENTATION OF ESCO PROJECTS</a:t>
            </a:r>
            <a:endParaRPr lang="en-US" sz="2000" dirty="0">
              <a:solidFill>
                <a:srgbClr val="FF0000"/>
              </a:solidFil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2320" y="3140968"/>
            <a:ext cx="1186827" cy="856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2320" y="4509120"/>
            <a:ext cx="1076861" cy="1092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Hepdoc\HEP-ESCO\IMSM\ESCO_trening_centar\spec tecajevi.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31632" y="1628800"/>
            <a:ext cx="1122769" cy="111796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11560" y="5877272"/>
            <a:ext cx="6408712" cy="307777"/>
          </a:xfrm>
          <a:prstGeom prst="rect">
            <a:avLst/>
          </a:prstGeom>
          <a:noFill/>
        </p:spPr>
        <p:txBody>
          <a:bodyPr wrap="square" rtlCol="0">
            <a:spAutoFit/>
          </a:bodyPr>
          <a:lstStyle/>
          <a:p>
            <a:r>
              <a:rPr lang="hr-HR" sz="1400" dirty="0" err="1" smtClean="0"/>
              <a:t>All</a:t>
            </a:r>
            <a:r>
              <a:rPr lang="hr-HR" sz="1400" dirty="0" smtClean="0"/>
              <a:t> </a:t>
            </a:r>
            <a:r>
              <a:rPr lang="hr-HR" sz="1400" dirty="0" err="1" smtClean="0"/>
              <a:t>info</a:t>
            </a:r>
            <a:r>
              <a:rPr lang="hr-HR" sz="1400" dirty="0" smtClean="0"/>
              <a:t> </a:t>
            </a:r>
            <a:r>
              <a:rPr lang="hr-HR" sz="1400" dirty="0" err="1" smtClean="0"/>
              <a:t>available</a:t>
            </a:r>
            <a:r>
              <a:rPr lang="hr-HR" sz="1400" dirty="0" smtClean="0"/>
              <a:t> at </a:t>
            </a:r>
            <a:r>
              <a:rPr lang="hr-HR" sz="1400" dirty="0" smtClean="0">
                <a:hlinkClick r:id="rId5"/>
              </a:rPr>
              <a:t>www.hep.hr/esco/</a:t>
            </a:r>
            <a:r>
              <a:rPr lang="hr-HR" sz="1400" dirty="0" err="1" smtClean="0">
                <a:hlinkClick r:id="rId5"/>
              </a:rPr>
              <a:t>tecajevi</a:t>
            </a:r>
            <a:r>
              <a:rPr lang="hr-HR" sz="1400" dirty="0" smtClean="0"/>
              <a:t>     </a:t>
            </a:r>
            <a:endParaRPr lang="hr-HR" sz="1400" dirty="0"/>
          </a:p>
        </p:txBody>
      </p:sp>
    </p:spTree>
    <p:extLst>
      <p:ext uri="{BB962C8B-B14F-4D97-AF65-F5344CB8AC3E}">
        <p14:creationId xmlns:p14="http://schemas.microsoft.com/office/powerpoint/2010/main" val="33353408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131840" y="381732"/>
            <a:ext cx="5751929" cy="584775"/>
          </a:xfrm>
          <a:prstGeom prst="rect">
            <a:avLst/>
          </a:prstGeom>
        </p:spPr>
        <p:txBody>
          <a:bodyPr wrap="square">
            <a:spAutoFit/>
          </a:bodyPr>
          <a:lstStyle/>
          <a:p>
            <a:r>
              <a:rPr lang="en-GB" sz="3200" b="1" dirty="0" smtClean="0">
                <a:solidFill>
                  <a:prstClr val="white"/>
                </a:solidFill>
              </a:rPr>
              <a:t>About</a:t>
            </a:r>
            <a:r>
              <a:rPr lang="hr-HR" sz="3200" b="1" dirty="0" smtClean="0">
                <a:solidFill>
                  <a:prstClr val="white"/>
                </a:solidFill>
              </a:rPr>
              <a:t> </a:t>
            </a:r>
            <a:r>
              <a:rPr lang="hr-HR" sz="3200" b="1" dirty="0" smtClean="0">
                <a:solidFill>
                  <a:prstClr val="white"/>
                </a:solidFill>
              </a:rPr>
              <a:t>HEP ESCO</a:t>
            </a:r>
            <a:endParaRPr lang="hr-HR" sz="3200" dirty="0">
              <a:solidFill>
                <a:prstClr val="black"/>
              </a:solidFill>
            </a:endParaRPr>
          </a:p>
        </p:txBody>
      </p:sp>
      <p:sp>
        <p:nvSpPr>
          <p:cNvPr id="6" name="Rezervirano mjesto sadržaja 2"/>
          <p:cNvSpPr txBox="1">
            <a:spLocks/>
          </p:cNvSpPr>
          <p:nvPr/>
        </p:nvSpPr>
        <p:spPr>
          <a:xfrm>
            <a:off x="395536" y="980733"/>
            <a:ext cx="8496944" cy="2448267"/>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lnSpc>
                <a:spcPct val="150000"/>
              </a:lnSpc>
              <a:spcBef>
                <a:spcPts val="0"/>
              </a:spcBef>
            </a:pPr>
            <a:r>
              <a:rPr lang="en-GB" sz="2200" b="1" dirty="0" smtClean="0">
                <a:solidFill>
                  <a:srgbClr val="1F497D"/>
                </a:solidFill>
                <a:cs typeface="Arial" panose="020B0604020202020204" pitchFamily="34" charset="0"/>
              </a:rPr>
              <a:t>HEP ESCO </a:t>
            </a:r>
            <a:r>
              <a:rPr lang="en-GB" sz="2200" dirty="0" smtClean="0">
                <a:solidFill>
                  <a:srgbClr val="1F497D"/>
                </a:solidFill>
                <a:cs typeface="Arial" panose="020B0604020202020204" pitchFamily="34" charset="0"/>
              </a:rPr>
              <a:t>(</a:t>
            </a:r>
            <a:r>
              <a:rPr lang="en-GB" sz="2200" b="1" dirty="0" smtClean="0">
                <a:solidFill>
                  <a:srgbClr val="1F497D"/>
                </a:solidFill>
                <a:cs typeface="Arial" panose="020B0604020202020204" pitchFamily="34" charset="0"/>
              </a:rPr>
              <a:t>ESCO</a:t>
            </a:r>
            <a:r>
              <a:rPr lang="en-GB" sz="2200" dirty="0" smtClean="0">
                <a:solidFill>
                  <a:srgbClr val="1F497D"/>
                </a:solidFill>
                <a:cs typeface="Arial" panose="020B0604020202020204" pitchFamily="34" charset="0"/>
              </a:rPr>
              <a:t> = </a:t>
            </a:r>
            <a:r>
              <a:rPr lang="en-GB" sz="2200" b="1" dirty="0" smtClean="0">
                <a:solidFill>
                  <a:srgbClr val="1F497D"/>
                </a:solidFill>
                <a:cs typeface="Arial" panose="020B0604020202020204" pitchFamily="34" charset="0"/>
              </a:rPr>
              <a:t>E</a:t>
            </a:r>
            <a:r>
              <a:rPr lang="en-GB" sz="2200" dirty="0" smtClean="0">
                <a:solidFill>
                  <a:srgbClr val="1F497D"/>
                </a:solidFill>
                <a:cs typeface="Arial" panose="020B0604020202020204" pitchFamily="34" charset="0"/>
              </a:rPr>
              <a:t>nergy </a:t>
            </a:r>
            <a:r>
              <a:rPr lang="en-GB" sz="2200" b="1" dirty="0" smtClean="0">
                <a:solidFill>
                  <a:srgbClr val="1F497D"/>
                </a:solidFill>
                <a:cs typeface="Arial" panose="020B0604020202020204" pitchFamily="34" charset="0"/>
              </a:rPr>
              <a:t>S</a:t>
            </a:r>
            <a:r>
              <a:rPr lang="en-GB" sz="2200" dirty="0" smtClean="0">
                <a:solidFill>
                  <a:srgbClr val="1F497D"/>
                </a:solidFill>
                <a:cs typeface="Arial" panose="020B0604020202020204" pitchFamily="34" charset="0"/>
              </a:rPr>
              <a:t>ervice </a:t>
            </a:r>
            <a:r>
              <a:rPr lang="en-GB" sz="2200" b="1" dirty="0" smtClean="0">
                <a:solidFill>
                  <a:srgbClr val="1F497D"/>
                </a:solidFill>
                <a:cs typeface="Arial" panose="020B0604020202020204" pitchFamily="34" charset="0"/>
              </a:rPr>
              <a:t>C</a:t>
            </a:r>
            <a:r>
              <a:rPr lang="en-GB" sz="2200" dirty="0" smtClean="0">
                <a:solidFill>
                  <a:srgbClr val="1F497D"/>
                </a:solidFill>
                <a:cs typeface="Arial" panose="020B0604020202020204" pitchFamily="34" charset="0"/>
              </a:rPr>
              <a:t>ompany) </a:t>
            </a:r>
          </a:p>
          <a:p>
            <a:pPr marL="0" indent="0" algn="just">
              <a:lnSpc>
                <a:spcPct val="150000"/>
              </a:lnSpc>
              <a:spcBef>
                <a:spcPts val="0"/>
              </a:spcBef>
              <a:buNone/>
            </a:pPr>
            <a:endParaRPr lang="en-GB" sz="2200" dirty="0" smtClean="0">
              <a:solidFill>
                <a:srgbClr val="1F497D"/>
              </a:solidFill>
              <a:cs typeface="Arial" panose="020B0604020202020204" pitchFamily="34" charset="0"/>
            </a:endParaRPr>
          </a:p>
          <a:p>
            <a:pPr algn="just">
              <a:spcBef>
                <a:spcPts val="0"/>
              </a:spcBef>
            </a:pPr>
            <a:r>
              <a:rPr lang="en-GB" sz="2200" b="1" dirty="0" smtClean="0">
                <a:solidFill>
                  <a:srgbClr val="1F497D"/>
                </a:solidFill>
                <a:cs typeface="Arial" panose="020B0604020202020204" pitchFamily="34" charset="0"/>
              </a:rPr>
              <a:t>HEP ESCO </a:t>
            </a:r>
            <a:r>
              <a:rPr lang="en-GB" sz="2200" dirty="0" smtClean="0">
                <a:solidFill>
                  <a:srgbClr val="1F497D"/>
                </a:solidFill>
                <a:cs typeface="Arial" panose="020B0604020202020204" pitchFamily="34" charset="0"/>
              </a:rPr>
              <a:t>– Established in 2003 as implementation agency for energy efficiency program. Owned by Croatian utility company HEP</a:t>
            </a:r>
          </a:p>
          <a:p>
            <a:pPr algn="just">
              <a:spcBef>
                <a:spcPts val="0"/>
              </a:spcBef>
            </a:pPr>
            <a:r>
              <a:rPr lang="en-GB" sz="2200" dirty="0" smtClean="0">
                <a:solidFill>
                  <a:srgbClr val="1F497D"/>
                </a:solidFill>
                <a:cs typeface="Arial" panose="020B0604020202020204" pitchFamily="34" charset="0"/>
              </a:rPr>
              <a:t>Development, implementation and financing of ESCO projects – energy efficiency projects repaid from savings and RES integrated in buildings/facilities</a:t>
            </a:r>
          </a:p>
          <a:p>
            <a:pPr marL="0" indent="0" algn="just">
              <a:lnSpc>
                <a:spcPct val="150000"/>
              </a:lnSpc>
              <a:buFont typeface="Arial" panose="020B0604020202020204" pitchFamily="34" charset="0"/>
              <a:buNone/>
            </a:pPr>
            <a:endParaRPr lang="en-GB" sz="2400" dirty="0">
              <a:solidFill>
                <a:srgbClr val="1F497D"/>
              </a:solidFill>
              <a:cs typeface="Arial" panose="020B0604020202020204" pitchFamily="34" charset="0"/>
            </a:endParaRPr>
          </a:p>
        </p:txBody>
      </p:sp>
      <p:sp>
        <p:nvSpPr>
          <p:cNvPr id="4" name="Rectangle 3"/>
          <p:cNvSpPr/>
          <p:nvPr/>
        </p:nvSpPr>
        <p:spPr bwMode="auto">
          <a:xfrm rot="10800000">
            <a:off x="376480" y="3704704"/>
            <a:ext cx="8291270" cy="2010295"/>
          </a:xfrm>
          <a:prstGeom prst="rect">
            <a:avLst/>
          </a:prstGeom>
          <a:gradFill rotWithShape="1">
            <a:gsLst>
              <a:gs pos="0">
                <a:srgbClr val="99CEF9"/>
              </a:gs>
              <a:gs pos="80000">
                <a:srgbClr val="E9F4FB"/>
              </a:gs>
              <a:gs pos="100000">
                <a:srgbClr val="FFFFFF">
                  <a:shade val="94000"/>
                  <a:satMod val="135000"/>
                </a:srgbClr>
              </a:gs>
            </a:gsLst>
            <a:lin ang="16200000" scaled="0"/>
          </a:gradFill>
          <a:ln w="9525" cap="flat" cmpd="sng" algn="ctr">
            <a:solidFill>
              <a:srgbClr val="FFFFFF">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a:lstStyle/>
          <a:p>
            <a:pPr marL="742950" indent="-285750" algn="ctr">
              <a:spcBef>
                <a:spcPct val="20000"/>
              </a:spcBef>
              <a:buClr>
                <a:srgbClr val="D2EEBD"/>
              </a:buClr>
              <a:buFontTx/>
              <a:buChar char="–"/>
              <a:defRPr/>
            </a:pPr>
            <a:endParaRPr lang="en-GB" kern="0">
              <a:solidFill>
                <a:srgbClr val="2F3977"/>
              </a:solidFill>
              <a:effectLst>
                <a:outerShdw blurRad="38100" dist="38100" dir="2700000" algn="tl">
                  <a:srgbClr val="000000">
                    <a:alpha val="43137"/>
                  </a:srgbClr>
                </a:outerShdw>
              </a:effectLst>
              <a:latin typeface="Arial"/>
            </a:endParaRPr>
          </a:p>
        </p:txBody>
      </p:sp>
      <p:sp>
        <p:nvSpPr>
          <p:cNvPr id="5" name="Rectangle 4"/>
          <p:cNvSpPr>
            <a:spLocks noChangeArrowheads="1"/>
          </p:cNvSpPr>
          <p:nvPr/>
        </p:nvSpPr>
        <p:spPr bwMode="auto">
          <a:xfrm>
            <a:off x="395536" y="3708175"/>
            <a:ext cx="7757863" cy="2123658"/>
          </a:xfrm>
          <a:prstGeom prst="rect">
            <a:avLst/>
          </a:prstGeom>
          <a:noFill/>
          <a:ln w="9525">
            <a:noFill/>
            <a:miter lim="800000"/>
            <a:headEnd/>
            <a:tailEnd/>
          </a:ln>
        </p:spPr>
        <p:txBody>
          <a:bodyPr wrap="square">
            <a:spAutoFit/>
          </a:bodyPr>
          <a:lstStyle/>
          <a:p>
            <a:pPr marL="800100" indent="-342900">
              <a:lnSpc>
                <a:spcPct val="150000"/>
              </a:lnSpc>
              <a:spcBef>
                <a:spcPct val="20000"/>
              </a:spcBef>
              <a:buClr>
                <a:srgbClr val="2F3977"/>
              </a:buClr>
              <a:buFontTx/>
              <a:buChar char="-"/>
            </a:pPr>
            <a:r>
              <a:rPr lang="en-GB" sz="2000" b="1" dirty="0" smtClean="0">
                <a:solidFill>
                  <a:srgbClr val="1F497D"/>
                </a:solidFill>
                <a:cs typeface="Calibri" pitchFamily="34" charset="0"/>
              </a:rPr>
              <a:t>14 years of experience (2003-2017)</a:t>
            </a:r>
          </a:p>
          <a:p>
            <a:pPr marL="800100" indent="-342900">
              <a:lnSpc>
                <a:spcPct val="150000"/>
              </a:lnSpc>
              <a:spcBef>
                <a:spcPct val="20000"/>
              </a:spcBef>
              <a:buClr>
                <a:srgbClr val="2F3977"/>
              </a:buClr>
              <a:buFontTx/>
              <a:buChar char="-"/>
            </a:pPr>
            <a:r>
              <a:rPr lang="en-GB" sz="2000" b="1" dirty="0" smtClean="0">
                <a:solidFill>
                  <a:srgbClr val="1F497D"/>
                </a:solidFill>
                <a:cs typeface="Calibri" pitchFamily="34" charset="0"/>
              </a:rPr>
              <a:t>First ESCO company in Croatia </a:t>
            </a:r>
          </a:p>
          <a:p>
            <a:pPr marL="800100" indent="-342900">
              <a:lnSpc>
                <a:spcPct val="150000"/>
              </a:lnSpc>
              <a:spcBef>
                <a:spcPct val="20000"/>
              </a:spcBef>
              <a:buClr>
                <a:srgbClr val="2F3977"/>
              </a:buClr>
              <a:buFontTx/>
              <a:buChar char="-"/>
            </a:pPr>
            <a:r>
              <a:rPr lang="en-GB" sz="2000" b="1" dirty="0" smtClean="0">
                <a:solidFill>
                  <a:srgbClr val="1F497D"/>
                </a:solidFill>
                <a:cs typeface="Calibri" pitchFamily="34" charset="0"/>
              </a:rPr>
              <a:t>More than 70 finished on more than 90 projects  </a:t>
            </a:r>
          </a:p>
          <a:p>
            <a:pPr marL="800100" indent="-342900">
              <a:lnSpc>
                <a:spcPct val="150000"/>
              </a:lnSpc>
              <a:spcBef>
                <a:spcPct val="20000"/>
              </a:spcBef>
              <a:buClr>
                <a:srgbClr val="2F3977"/>
              </a:buClr>
              <a:buFontTx/>
              <a:buChar char="-"/>
            </a:pPr>
            <a:r>
              <a:rPr lang="en-GB" sz="2000" b="1" dirty="0" smtClean="0">
                <a:solidFill>
                  <a:srgbClr val="1F497D"/>
                </a:solidFill>
                <a:cs typeface="Calibri" pitchFamily="34" charset="0"/>
              </a:rPr>
              <a:t>24,8 million EUR of investments</a:t>
            </a:r>
            <a:endParaRPr lang="en-GB" sz="2000" b="1" dirty="0" smtClean="0">
              <a:solidFill>
                <a:srgbClr val="1F497D"/>
              </a:solidFill>
              <a:cs typeface="Calibri" pitchFamily="34" charset="0"/>
            </a:endParaRPr>
          </a:p>
        </p:txBody>
      </p:sp>
      <p:pic>
        <p:nvPicPr>
          <p:cNvPr id="9219" name="Picture 3" descr="C:\Users\dsarec.DATACENTAR\Pictures\a7.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1564" y="5943600"/>
            <a:ext cx="6084887" cy="542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07422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843808" y="393971"/>
            <a:ext cx="5760640" cy="523220"/>
          </a:xfrm>
          <a:prstGeom prst="rect">
            <a:avLst/>
          </a:prstGeom>
          <a:noFill/>
        </p:spPr>
        <p:txBody>
          <a:bodyPr wrap="square" rtlCol="0">
            <a:spAutoFit/>
          </a:bodyPr>
          <a:lstStyle/>
          <a:p>
            <a:pPr algn="ctr"/>
            <a:r>
              <a:rPr lang="hr-HR" sz="2800" b="1" dirty="0" smtClean="0">
                <a:solidFill>
                  <a:schemeClr val="bg1"/>
                </a:solidFill>
              </a:rPr>
              <a:t>HEP ESCO  </a:t>
            </a:r>
            <a:r>
              <a:rPr lang="hr-HR" sz="2800" b="1" dirty="0">
                <a:solidFill>
                  <a:schemeClr val="bg1"/>
                </a:solidFill>
              </a:rPr>
              <a:t>SPECIALIZED COURSES </a:t>
            </a:r>
          </a:p>
        </p:txBody>
      </p:sp>
      <p:sp>
        <p:nvSpPr>
          <p:cNvPr id="8" name="TextBox 7"/>
          <p:cNvSpPr txBox="1"/>
          <p:nvPr/>
        </p:nvSpPr>
        <p:spPr>
          <a:xfrm>
            <a:off x="364609" y="1052736"/>
            <a:ext cx="8527871" cy="6247864"/>
          </a:xfrm>
          <a:prstGeom prst="rect">
            <a:avLst/>
          </a:prstGeom>
          <a:noFill/>
        </p:spPr>
        <p:txBody>
          <a:bodyPr wrap="square" rtlCol="0">
            <a:spAutoFit/>
          </a:bodyPr>
          <a:lstStyle/>
          <a:p>
            <a:r>
              <a:rPr lang="hr-HR" sz="2200" b="1" dirty="0" smtClean="0">
                <a:solidFill>
                  <a:schemeClr val="tx2"/>
                </a:solidFill>
              </a:rPr>
              <a:t>CERTIFIED PROFESSIONAL FOR MEASUREMENT AND VERIFICATION</a:t>
            </a:r>
          </a:p>
          <a:p>
            <a:r>
              <a:rPr lang="en-US" sz="2200" dirty="0" smtClean="0">
                <a:solidFill>
                  <a:schemeClr val="tx2"/>
                </a:solidFill>
              </a:rPr>
              <a:t>Measurement </a:t>
            </a:r>
            <a:r>
              <a:rPr lang="en-US" sz="2200" dirty="0">
                <a:solidFill>
                  <a:schemeClr val="tx2"/>
                </a:solidFill>
              </a:rPr>
              <a:t>and verification (M&amp;V) of savings is becoming essential for proving the </a:t>
            </a:r>
            <a:r>
              <a:rPr lang="en-US" sz="2200" dirty="0" smtClean="0">
                <a:solidFill>
                  <a:schemeClr val="tx2"/>
                </a:solidFill>
              </a:rPr>
              <a:t>success </a:t>
            </a:r>
            <a:r>
              <a:rPr lang="en-US" sz="2200" dirty="0">
                <a:solidFill>
                  <a:schemeClr val="tx2"/>
                </a:solidFill>
              </a:rPr>
              <a:t>of </a:t>
            </a:r>
            <a:r>
              <a:rPr lang="en-US" sz="2200" dirty="0" smtClean="0">
                <a:solidFill>
                  <a:schemeClr val="tx2"/>
                </a:solidFill>
              </a:rPr>
              <a:t>energy efficiency </a:t>
            </a:r>
            <a:r>
              <a:rPr lang="en-US" sz="2200" dirty="0">
                <a:solidFill>
                  <a:schemeClr val="tx2"/>
                </a:solidFill>
              </a:rPr>
              <a:t>projects. </a:t>
            </a:r>
            <a:endParaRPr lang="hr-HR" sz="2200" dirty="0" smtClean="0">
              <a:solidFill>
                <a:schemeClr val="tx2"/>
              </a:solidFill>
            </a:endParaRPr>
          </a:p>
          <a:p>
            <a:endParaRPr lang="hr-HR" sz="2200" dirty="0" smtClean="0">
              <a:solidFill>
                <a:schemeClr val="tx2"/>
              </a:solidFill>
            </a:endParaRPr>
          </a:p>
          <a:p>
            <a:r>
              <a:rPr lang="en-US" sz="2200" b="1" dirty="0">
                <a:solidFill>
                  <a:schemeClr val="tx2"/>
                </a:solidFill>
              </a:rPr>
              <a:t>CERTIFIED PROFESSIONAL FOR THE USE OF </a:t>
            </a:r>
            <a:r>
              <a:rPr lang="en-US" sz="2200" b="1" dirty="0" err="1">
                <a:solidFill>
                  <a:schemeClr val="tx2"/>
                </a:solidFill>
              </a:rPr>
              <a:t>RETScreen</a:t>
            </a:r>
            <a:r>
              <a:rPr lang="en-US" sz="2200" b="1" dirty="0">
                <a:solidFill>
                  <a:schemeClr val="tx2"/>
                </a:solidFill>
              </a:rPr>
              <a:t>®  </a:t>
            </a:r>
            <a:endParaRPr lang="hr-HR" sz="2200" b="1" dirty="0" smtClean="0">
              <a:solidFill>
                <a:schemeClr val="tx2"/>
              </a:solidFill>
            </a:endParaRPr>
          </a:p>
          <a:p>
            <a:r>
              <a:rPr lang="en-US" sz="2200" dirty="0">
                <a:solidFill>
                  <a:schemeClr val="tx2"/>
                </a:solidFill>
              </a:rPr>
              <a:t>Internationally recognized ® Clean Energy Project Analysis Software for evaluation of clean energy production </a:t>
            </a:r>
            <a:r>
              <a:rPr lang="en-US" sz="2200" dirty="0" smtClean="0">
                <a:solidFill>
                  <a:schemeClr val="tx2"/>
                </a:solidFill>
              </a:rPr>
              <a:t>projects</a:t>
            </a:r>
            <a:r>
              <a:rPr lang="hr-HR" sz="2200" dirty="0" smtClean="0">
                <a:solidFill>
                  <a:schemeClr val="tx2"/>
                </a:solidFill>
              </a:rPr>
              <a:t>.</a:t>
            </a:r>
          </a:p>
          <a:p>
            <a:endParaRPr lang="hr-HR" sz="2200" dirty="0" smtClean="0">
              <a:solidFill>
                <a:schemeClr val="tx2"/>
              </a:solidFill>
            </a:endParaRPr>
          </a:p>
          <a:p>
            <a:r>
              <a:rPr lang="en-US" sz="2200" b="1" dirty="0">
                <a:solidFill>
                  <a:schemeClr val="tx2"/>
                </a:solidFill>
              </a:rPr>
              <a:t>ENERGY MANAGEMENT ACCORDING TO ISO </a:t>
            </a:r>
            <a:r>
              <a:rPr lang="en-US" sz="2200" b="1" dirty="0" smtClean="0">
                <a:solidFill>
                  <a:schemeClr val="tx2"/>
                </a:solidFill>
              </a:rPr>
              <a:t>50001</a:t>
            </a:r>
            <a:endParaRPr lang="hr-HR" sz="2200" b="1" dirty="0" smtClean="0">
              <a:solidFill>
                <a:schemeClr val="tx2"/>
              </a:solidFill>
            </a:endParaRPr>
          </a:p>
          <a:p>
            <a:r>
              <a:rPr lang="en-US" sz="2200" dirty="0">
                <a:solidFill>
                  <a:schemeClr val="tx2"/>
                </a:solidFill>
              </a:rPr>
              <a:t>The approach based on HRN EN ISO 50001:2012 enables energy costs management in a long term manner and reduce them with the optimal ratio between investment and achieved. </a:t>
            </a:r>
            <a:endParaRPr lang="hr-HR" sz="2200" dirty="0" smtClean="0">
              <a:solidFill>
                <a:schemeClr val="tx2"/>
              </a:solidFill>
            </a:endParaRPr>
          </a:p>
          <a:p>
            <a:endParaRPr lang="hr-HR" sz="2200" b="1" dirty="0">
              <a:solidFill>
                <a:schemeClr val="tx2"/>
              </a:solidFill>
            </a:endParaRPr>
          </a:p>
          <a:p>
            <a:r>
              <a:rPr lang="hr-HR" sz="2200" b="1" dirty="0" smtClean="0">
                <a:solidFill>
                  <a:schemeClr val="tx2"/>
                </a:solidFill>
              </a:rPr>
              <a:t>TRAINING PERSONNEL TOWARDS OPERATIONAL  EE OF THE BUILDINGS</a:t>
            </a:r>
          </a:p>
          <a:p>
            <a:r>
              <a:rPr lang="en-US" sz="2200" dirty="0" smtClean="0">
                <a:solidFill>
                  <a:schemeClr val="tx2"/>
                </a:solidFill>
              </a:rPr>
              <a:t>The training program for the personnel in charge of facility maintenance (caretakers) towards operational energy.</a:t>
            </a:r>
          </a:p>
          <a:p>
            <a:endParaRPr lang="en-US" sz="2400" dirty="0">
              <a:solidFill>
                <a:schemeClr val="tx2"/>
              </a:solidFill>
            </a:endParaRPr>
          </a:p>
          <a:p>
            <a:endParaRPr lang="hr-HR" sz="2400" dirty="0">
              <a:solidFill>
                <a:schemeClr val="accent2">
                  <a:lumMod val="75000"/>
                </a:schemeClr>
              </a:solidFill>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1896" y="3433054"/>
            <a:ext cx="972328" cy="346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79376" y="4869160"/>
            <a:ext cx="677365" cy="492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31896" y="2060847"/>
            <a:ext cx="972327" cy="432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16479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3848" y="332656"/>
            <a:ext cx="5940152" cy="574675"/>
          </a:xfrm>
        </p:spPr>
        <p:txBody>
          <a:bodyPr>
            <a:noAutofit/>
          </a:bodyPr>
          <a:lstStyle/>
          <a:p>
            <a:r>
              <a:rPr lang="en-GB" sz="2400" dirty="0" smtClean="0">
                <a:solidFill>
                  <a:schemeClr val="bg1"/>
                </a:solidFill>
              </a:rPr>
              <a:t>HEP ESCO for citizens –awareness</a:t>
            </a:r>
            <a:r>
              <a:rPr lang="hr-HR" sz="2400" dirty="0" smtClean="0">
                <a:solidFill>
                  <a:schemeClr val="bg1"/>
                </a:solidFill>
              </a:rPr>
              <a:t> </a:t>
            </a:r>
            <a:r>
              <a:rPr lang="en-GB" sz="2400" dirty="0" smtClean="0">
                <a:solidFill>
                  <a:schemeClr val="bg1"/>
                </a:solidFill>
              </a:rPr>
              <a:t>rising</a:t>
            </a:r>
            <a:endParaRPr lang="en-GB" sz="2400" dirty="0">
              <a:solidFill>
                <a:schemeClr val="bg1"/>
              </a:solidFill>
            </a:endParaRPr>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3016" t="25659" r="19192" b="12763"/>
          <a:stretch/>
        </p:blipFill>
        <p:spPr bwMode="auto">
          <a:xfrm>
            <a:off x="107504" y="1064420"/>
            <a:ext cx="3528393" cy="2135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3"/>
          <p:cNvSpPr>
            <a:spLocks noGrp="1" noChangeArrowheads="1"/>
          </p:cNvSpPr>
          <p:nvPr>
            <p:ph type="body" sz="half" idx="1"/>
          </p:nvPr>
        </p:nvSpPr>
        <p:spPr>
          <a:xfrm>
            <a:off x="827088" y="1557338"/>
            <a:ext cx="3668712" cy="4175125"/>
          </a:xfrm>
        </p:spPr>
        <p:txBody>
          <a:bodyPr/>
          <a:lstStyle/>
          <a:p>
            <a:pPr>
              <a:buFontTx/>
              <a:buNone/>
            </a:pPr>
            <a:endParaRPr lang="en-GB" sz="1800" dirty="0" smtClean="0">
              <a:solidFill>
                <a:schemeClr val="tx1"/>
              </a:solidFill>
            </a:endParaRPr>
          </a:p>
          <a:p>
            <a:endParaRPr lang="en-GB" sz="1800" dirty="0" smtClean="0">
              <a:solidFill>
                <a:schemeClr val="tx1"/>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7698" y="2276873"/>
            <a:ext cx="6836302" cy="4559760"/>
          </a:xfrm>
          <a:prstGeom prst="rect">
            <a:avLst/>
          </a:prstGeom>
        </p:spPr>
      </p:pic>
      <p:sp>
        <p:nvSpPr>
          <p:cNvPr id="5" name="Rectangle 4"/>
          <p:cNvSpPr/>
          <p:nvPr/>
        </p:nvSpPr>
        <p:spPr>
          <a:xfrm>
            <a:off x="3635897" y="1435664"/>
            <a:ext cx="4493281" cy="646331"/>
          </a:xfrm>
          <a:prstGeom prst="rect">
            <a:avLst/>
          </a:prstGeom>
        </p:spPr>
        <p:txBody>
          <a:bodyPr wrap="none">
            <a:spAutoFit/>
          </a:bodyPr>
          <a:lstStyle/>
          <a:p>
            <a:r>
              <a:rPr lang="en-GB" dirty="0" smtClean="0"/>
              <a:t>First pilot centre open in </a:t>
            </a:r>
            <a:r>
              <a:rPr lang="en-GB" dirty="0" err="1" smtClean="0"/>
              <a:t>Varaždin</a:t>
            </a:r>
            <a:r>
              <a:rPr lang="en-GB" dirty="0" smtClean="0"/>
              <a:t> 24.11.2012.</a:t>
            </a:r>
          </a:p>
          <a:p>
            <a:r>
              <a:rPr lang="en-GB" dirty="0" smtClean="0"/>
              <a:t> (not operating today)</a:t>
            </a:r>
            <a:endParaRPr lang="en-GB" dirty="0"/>
          </a:p>
        </p:txBody>
      </p:sp>
    </p:spTree>
    <p:extLst>
      <p:ext uri="{BB962C8B-B14F-4D97-AF65-F5344CB8AC3E}">
        <p14:creationId xmlns:p14="http://schemas.microsoft.com/office/powerpoint/2010/main" val="87212925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5254" y="3555216"/>
            <a:ext cx="4294956" cy="25769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097" y="1116757"/>
            <a:ext cx="3986157" cy="2232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47840" y="1116757"/>
            <a:ext cx="3802609" cy="2232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550" y="3465670"/>
            <a:ext cx="2232249" cy="26786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3275856" y="381731"/>
            <a:ext cx="5751929" cy="461665"/>
          </a:xfrm>
          <a:prstGeom prst="rect">
            <a:avLst/>
          </a:prstGeom>
        </p:spPr>
        <p:txBody>
          <a:bodyPr wrap="square">
            <a:spAutoFit/>
          </a:bodyPr>
          <a:lstStyle/>
          <a:p>
            <a:pPr lvl="0">
              <a:defRPr/>
            </a:pPr>
            <a:r>
              <a:rPr lang="hr-HR" sz="2400" b="1" kern="0" dirty="0" smtClean="0">
                <a:solidFill>
                  <a:prstClr val="white"/>
                </a:solidFill>
                <a:latin typeface="Calibri" pitchFamily="34" charset="0"/>
              </a:rPr>
              <a:t>EE PRODUCTS AND SERVICES PROMOTION </a:t>
            </a:r>
            <a:endParaRPr lang="hr-HR" sz="2400" b="1" kern="0" dirty="0">
              <a:solidFill>
                <a:prstClr val="white"/>
              </a:solidFill>
              <a:latin typeface="Calibri" pitchFamily="34" charset="0"/>
            </a:endParaRPr>
          </a:p>
        </p:txBody>
      </p:sp>
    </p:spTree>
    <p:extLst>
      <p:ext uri="{BB962C8B-B14F-4D97-AF65-F5344CB8AC3E}">
        <p14:creationId xmlns:p14="http://schemas.microsoft.com/office/powerpoint/2010/main" val="420690885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2448" r="14745" b="9524"/>
          <a:stretch/>
        </p:blipFill>
        <p:spPr bwMode="auto">
          <a:xfrm>
            <a:off x="382242" y="1278052"/>
            <a:ext cx="8590440" cy="49892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275856" y="381731"/>
            <a:ext cx="5751929" cy="461665"/>
          </a:xfrm>
          <a:prstGeom prst="rect">
            <a:avLst/>
          </a:prstGeom>
        </p:spPr>
        <p:txBody>
          <a:bodyPr wrap="square">
            <a:spAutoFit/>
          </a:bodyPr>
          <a:lstStyle/>
          <a:p>
            <a:pPr lvl="0">
              <a:defRPr/>
            </a:pPr>
            <a:r>
              <a:rPr lang="en-GB" sz="2400" b="1" kern="0" dirty="0" smtClean="0">
                <a:solidFill>
                  <a:prstClr val="white"/>
                </a:solidFill>
                <a:latin typeface="Calibri" pitchFamily="34" charset="0"/>
              </a:rPr>
              <a:t>ENERGY EFFICIENCY ADVICES</a:t>
            </a:r>
            <a:endParaRPr lang="en-GB" sz="2400" b="1" kern="0" dirty="0">
              <a:solidFill>
                <a:prstClr val="white"/>
              </a:solidFill>
              <a:latin typeface="Calibri" pitchFamily="34" charset="0"/>
            </a:endParaRPr>
          </a:p>
        </p:txBody>
      </p:sp>
      <p:sp>
        <p:nvSpPr>
          <p:cNvPr id="5" name="Rectangle 4"/>
          <p:cNvSpPr/>
          <p:nvPr/>
        </p:nvSpPr>
        <p:spPr>
          <a:xfrm>
            <a:off x="395536" y="865731"/>
            <a:ext cx="3545201" cy="430887"/>
          </a:xfrm>
          <a:prstGeom prst="rect">
            <a:avLst/>
          </a:prstGeom>
        </p:spPr>
        <p:txBody>
          <a:bodyPr wrap="none">
            <a:spAutoFit/>
          </a:bodyPr>
          <a:lstStyle/>
          <a:p>
            <a:r>
              <a:rPr lang="hr-HR" sz="2200" dirty="0">
                <a:solidFill>
                  <a:schemeClr val="tx2"/>
                </a:solidFill>
              </a:rPr>
              <a:t>http://</a:t>
            </a:r>
            <a:r>
              <a:rPr lang="hr-HR" sz="2200" dirty="0" smtClean="0">
                <a:solidFill>
                  <a:schemeClr val="tx2"/>
                </a:solidFill>
              </a:rPr>
              <a:t>hip-esco.hep.hr/</a:t>
            </a:r>
            <a:r>
              <a:rPr lang="hr-HR" sz="2200" dirty="0" err="1" smtClean="0">
                <a:solidFill>
                  <a:schemeClr val="tx2"/>
                </a:solidFill>
              </a:rPr>
              <a:t>house</a:t>
            </a:r>
            <a:endParaRPr lang="hr-HR" sz="2200" dirty="0">
              <a:solidFill>
                <a:schemeClr val="tx2"/>
              </a:solidFill>
            </a:endParaRPr>
          </a:p>
        </p:txBody>
      </p:sp>
    </p:spTree>
    <p:extLst>
      <p:ext uri="{BB962C8B-B14F-4D97-AF65-F5344CB8AC3E}">
        <p14:creationId xmlns:p14="http://schemas.microsoft.com/office/powerpoint/2010/main" val="12843961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408" r="14876" b="8818"/>
          <a:stretch/>
        </p:blipFill>
        <p:spPr bwMode="auto">
          <a:xfrm>
            <a:off x="467544" y="1340768"/>
            <a:ext cx="8349272" cy="4897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275856" y="381731"/>
            <a:ext cx="5751929" cy="461665"/>
          </a:xfrm>
          <a:prstGeom prst="rect">
            <a:avLst/>
          </a:prstGeom>
        </p:spPr>
        <p:txBody>
          <a:bodyPr wrap="square">
            <a:spAutoFit/>
          </a:bodyPr>
          <a:lstStyle/>
          <a:p>
            <a:pPr lvl="0">
              <a:defRPr/>
            </a:pPr>
            <a:r>
              <a:rPr lang="hr-HR" sz="2400" b="1" kern="0" dirty="0">
                <a:solidFill>
                  <a:prstClr val="white"/>
                </a:solidFill>
                <a:latin typeface="Calibri" pitchFamily="34" charset="0"/>
              </a:rPr>
              <a:t>HIP </a:t>
            </a:r>
            <a:r>
              <a:rPr lang="hr-HR" sz="2400" b="1" kern="0" dirty="0" smtClean="0">
                <a:solidFill>
                  <a:prstClr val="white"/>
                </a:solidFill>
                <a:latin typeface="Calibri" pitchFamily="34" charset="0"/>
              </a:rPr>
              <a:t>APLICATION</a:t>
            </a:r>
            <a:endParaRPr lang="hr-HR" sz="2400" b="1" kern="0" dirty="0">
              <a:solidFill>
                <a:prstClr val="white"/>
              </a:solidFill>
              <a:latin typeface="Calibri" pitchFamily="34" charset="0"/>
            </a:endParaRPr>
          </a:p>
        </p:txBody>
      </p:sp>
      <p:sp>
        <p:nvSpPr>
          <p:cNvPr id="8" name="TextBox 7"/>
          <p:cNvSpPr txBox="1"/>
          <p:nvPr/>
        </p:nvSpPr>
        <p:spPr>
          <a:xfrm>
            <a:off x="467544" y="859642"/>
            <a:ext cx="8280920" cy="430887"/>
          </a:xfrm>
          <a:prstGeom prst="rect">
            <a:avLst/>
          </a:prstGeom>
          <a:noFill/>
        </p:spPr>
        <p:txBody>
          <a:bodyPr wrap="square" rtlCol="0">
            <a:spAutoFit/>
          </a:bodyPr>
          <a:lstStyle/>
          <a:p>
            <a:pPr marL="342900" indent="-342900">
              <a:buFont typeface="Arial" panose="020B0604020202020204" pitchFamily="34" charset="0"/>
              <a:buChar char="•"/>
            </a:pPr>
            <a:r>
              <a:rPr lang="hr-HR" sz="2200" dirty="0" smtClean="0">
                <a:solidFill>
                  <a:schemeClr val="tx2"/>
                </a:solidFill>
              </a:rPr>
              <a:t>HEP </a:t>
            </a:r>
            <a:r>
              <a:rPr lang="hr-HR" sz="2200" dirty="0" err="1" smtClean="0">
                <a:solidFill>
                  <a:schemeClr val="tx2"/>
                </a:solidFill>
              </a:rPr>
              <a:t>Information</a:t>
            </a:r>
            <a:r>
              <a:rPr lang="hr-HR" sz="2200" dirty="0" smtClean="0">
                <a:solidFill>
                  <a:schemeClr val="tx2"/>
                </a:solidFill>
              </a:rPr>
              <a:t> Panel</a:t>
            </a:r>
          </a:p>
        </p:txBody>
      </p:sp>
    </p:spTree>
    <p:extLst>
      <p:ext uri="{BB962C8B-B14F-4D97-AF65-F5344CB8AC3E}">
        <p14:creationId xmlns:p14="http://schemas.microsoft.com/office/powerpoint/2010/main" val="352337320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131839" y="381732"/>
            <a:ext cx="5395901" cy="400110"/>
          </a:xfrm>
          <a:prstGeom prst="rect">
            <a:avLst/>
          </a:prstGeom>
        </p:spPr>
        <p:txBody>
          <a:bodyPr wrap="none">
            <a:spAutoFit/>
          </a:bodyPr>
          <a:lstStyle/>
          <a:p>
            <a:r>
              <a:rPr lang="en-GB" sz="2000" b="1" dirty="0" smtClean="0">
                <a:solidFill>
                  <a:schemeClr val="bg1"/>
                </a:solidFill>
              </a:rPr>
              <a:t>HEP SMART energy management for households </a:t>
            </a:r>
            <a:endParaRPr lang="en-GB" sz="2000" dirty="0"/>
          </a:p>
        </p:txBody>
      </p:sp>
      <p:pic>
        <p:nvPicPr>
          <p:cNvPr id="4" name="Picture 2" descr="C:\Users\dsarec.DATACENTAR\Desktop\Nadzorna ploč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5332" y="954113"/>
            <a:ext cx="7566352" cy="53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748801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275856" y="381731"/>
            <a:ext cx="6048672" cy="461665"/>
          </a:xfrm>
          <a:prstGeom prst="rect">
            <a:avLst/>
          </a:prstGeom>
        </p:spPr>
        <p:txBody>
          <a:bodyPr wrap="square">
            <a:spAutoFit/>
          </a:bodyPr>
          <a:lstStyle/>
          <a:p>
            <a:pPr lvl="0">
              <a:defRPr/>
            </a:pPr>
            <a:r>
              <a:rPr lang="pl-PL" sz="2400" b="1" kern="0" dirty="0">
                <a:solidFill>
                  <a:prstClr val="white"/>
                </a:solidFill>
                <a:latin typeface="Calibri" pitchFamily="34" charset="0"/>
              </a:rPr>
              <a:t>HEP Smart® </a:t>
            </a:r>
            <a:r>
              <a:rPr lang="pl-PL" sz="2400" b="1" kern="0" dirty="0" smtClean="0">
                <a:solidFill>
                  <a:prstClr val="white"/>
                </a:solidFill>
                <a:latin typeface="Calibri" pitchFamily="34" charset="0"/>
              </a:rPr>
              <a:t>energy monitoring</a:t>
            </a:r>
            <a:endParaRPr lang="pl-PL" sz="2400" b="1" kern="0" dirty="0">
              <a:solidFill>
                <a:prstClr val="white"/>
              </a:solidFill>
              <a:latin typeface="Calibri" pitchFamily="34" charset="0"/>
            </a:endParaRPr>
          </a:p>
        </p:txBody>
      </p:sp>
      <p:pic>
        <p:nvPicPr>
          <p:cNvPr id="8195" name="Picture 3" descr="C:\Users\dsarec.DATACENTAR\Pictures\HEPSMART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312" y="1023417"/>
            <a:ext cx="8910367" cy="4824536"/>
          </a:xfrm>
          <a:prstGeom prst="rect">
            <a:avLst/>
          </a:prstGeom>
          <a:noFill/>
          <a:extLst>
            <a:ext uri="{909E8E84-426E-40DD-AFC4-6F175D3DCCD1}">
              <a14:hiddenFill xmlns:a14="http://schemas.microsoft.com/office/drawing/2010/main">
                <a:solidFill>
                  <a:srgbClr val="FFFFFF"/>
                </a:solidFill>
              </a14:hiddenFill>
            </a:ext>
          </a:extLst>
        </p:spPr>
      </p:pic>
      <p:sp>
        <p:nvSpPr>
          <p:cNvPr id="8" name="Oval 7"/>
          <p:cNvSpPr/>
          <p:nvPr/>
        </p:nvSpPr>
        <p:spPr>
          <a:xfrm>
            <a:off x="3512565" y="975411"/>
            <a:ext cx="1125929" cy="69837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Tree>
    <p:extLst>
      <p:ext uri="{BB962C8B-B14F-4D97-AF65-F5344CB8AC3E}">
        <p14:creationId xmlns:p14="http://schemas.microsoft.com/office/powerpoint/2010/main" val="70691128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717032"/>
            <a:ext cx="6120680" cy="1384995"/>
          </a:xfrm>
          <a:prstGeom prst="rect">
            <a:avLst/>
          </a:prstGeom>
          <a:noFill/>
        </p:spPr>
        <p:txBody>
          <a:bodyPr wrap="square" rtlCol="0">
            <a:spAutoFit/>
          </a:bodyPr>
          <a:lstStyle/>
          <a:p>
            <a:pPr algn="ctr"/>
            <a:r>
              <a:rPr lang="en-US" sz="2800" b="1" dirty="0" smtClean="0">
                <a:solidFill>
                  <a:srgbClr val="FF0000"/>
                </a:solidFill>
              </a:rPr>
              <a:t>Energy efficiency</a:t>
            </a:r>
          </a:p>
          <a:p>
            <a:pPr algn="ctr"/>
            <a:r>
              <a:rPr lang="en-US" sz="2800" b="1" dirty="0" smtClean="0">
                <a:solidFill>
                  <a:srgbClr val="FF0000"/>
                </a:solidFill>
              </a:rPr>
              <a:t> = </a:t>
            </a:r>
          </a:p>
          <a:p>
            <a:pPr algn="ctr"/>
            <a:r>
              <a:rPr lang="en-US" sz="2800" b="1" dirty="0" smtClean="0">
                <a:solidFill>
                  <a:srgbClr val="FF0000"/>
                </a:solidFill>
              </a:rPr>
              <a:t>Higher living standards</a:t>
            </a:r>
          </a:p>
        </p:txBody>
      </p:sp>
      <p:sp>
        <p:nvSpPr>
          <p:cNvPr id="5" name="TextBox 1"/>
          <p:cNvSpPr txBox="1">
            <a:spLocks noChangeArrowheads="1"/>
          </p:cNvSpPr>
          <p:nvPr/>
        </p:nvSpPr>
        <p:spPr bwMode="auto">
          <a:xfrm>
            <a:off x="396515" y="1183829"/>
            <a:ext cx="8288089"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342900" indent="-342900" eaLnBrk="1" fontAlgn="base" hangingPunct="1">
              <a:spcBef>
                <a:spcPct val="0"/>
              </a:spcBef>
              <a:spcAft>
                <a:spcPct val="0"/>
              </a:spcAft>
              <a:buFont typeface="Arial" panose="020B0604020202020204" pitchFamily="34" charset="0"/>
              <a:buChar char="•"/>
            </a:pPr>
            <a:r>
              <a:rPr lang="en-US" altLang="sr-Latn-RS" sz="2200" strike="sngStrike" dirty="0" smtClean="0">
                <a:solidFill>
                  <a:schemeClr val="bg1">
                    <a:lumMod val="50000"/>
                  </a:schemeClr>
                </a:solidFill>
                <a:latin typeface="+mn-lt"/>
              </a:rPr>
              <a:t>To fulfill legal requirements in area of environmental protection and energy  </a:t>
            </a:r>
          </a:p>
          <a:p>
            <a:pPr marL="342900" indent="-342900" eaLnBrk="1" fontAlgn="base" hangingPunct="1">
              <a:spcBef>
                <a:spcPct val="0"/>
              </a:spcBef>
              <a:spcAft>
                <a:spcPct val="0"/>
              </a:spcAft>
              <a:buFont typeface="Arial" panose="020B0604020202020204" pitchFamily="34" charset="0"/>
              <a:buChar char="•"/>
            </a:pPr>
            <a:r>
              <a:rPr lang="hr-HR" altLang="sr-Latn-RS" sz="2200" strike="sngStrike" dirty="0">
                <a:solidFill>
                  <a:schemeClr val="bg1">
                    <a:lumMod val="50000"/>
                  </a:schemeClr>
                </a:solidFill>
                <a:latin typeface="+mn-lt"/>
              </a:rPr>
              <a:t>To </a:t>
            </a:r>
            <a:r>
              <a:rPr lang="hr-HR" altLang="sr-Latn-RS" sz="2200" strike="sngStrike" dirty="0" err="1">
                <a:solidFill>
                  <a:schemeClr val="bg1">
                    <a:lumMod val="50000"/>
                  </a:schemeClr>
                </a:solidFill>
                <a:latin typeface="+mn-lt"/>
              </a:rPr>
              <a:t>have</a:t>
            </a:r>
            <a:r>
              <a:rPr lang="hr-HR" altLang="sr-Latn-RS" sz="2200" strike="sngStrike" dirty="0">
                <a:solidFill>
                  <a:schemeClr val="bg1">
                    <a:lumMod val="50000"/>
                  </a:schemeClr>
                </a:solidFill>
                <a:latin typeface="+mn-lt"/>
              </a:rPr>
              <a:t> s</a:t>
            </a:r>
            <a:r>
              <a:rPr lang="en-US" altLang="sr-Latn-RS" sz="2200" strike="sngStrike" dirty="0" err="1">
                <a:solidFill>
                  <a:schemeClr val="bg1">
                    <a:lumMod val="50000"/>
                  </a:schemeClr>
                </a:solidFill>
                <a:latin typeface="+mn-lt"/>
              </a:rPr>
              <a:t>afe</a:t>
            </a:r>
            <a:r>
              <a:rPr lang="en-US" altLang="sr-Latn-RS" sz="2200" strike="sngStrike" dirty="0">
                <a:solidFill>
                  <a:schemeClr val="bg1">
                    <a:lumMod val="50000"/>
                  </a:schemeClr>
                </a:solidFill>
                <a:latin typeface="+mn-lt"/>
              </a:rPr>
              <a:t> supply  </a:t>
            </a:r>
          </a:p>
          <a:p>
            <a:pPr marL="342900" indent="-342900" eaLnBrk="1" fontAlgn="base" hangingPunct="1">
              <a:spcBef>
                <a:spcPct val="0"/>
              </a:spcBef>
              <a:spcAft>
                <a:spcPct val="0"/>
              </a:spcAft>
              <a:buFont typeface="Arial" panose="020B0604020202020204" pitchFamily="34" charset="0"/>
              <a:buChar char="•"/>
            </a:pPr>
            <a:r>
              <a:rPr lang="hr-HR" altLang="sr-Latn-RS" sz="2200" dirty="0" smtClean="0">
                <a:solidFill>
                  <a:schemeClr val="tx2"/>
                </a:solidFill>
                <a:latin typeface="+mn-lt"/>
              </a:rPr>
              <a:t>To </a:t>
            </a:r>
            <a:r>
              <a:rPr lang="en-US" altLang="sr-Latn-RS" sz="2200" dirty="0" smtClean="0">
                <a:solidFill>
                  <a:schemeClr val="tx2"/>
                </a:solidFill>
                <a:latin typeface="+mn-lt"/>
              </a:rPr>
              <a:t>decrease cost of energy </a:t>
            </a:r>
          </a:p>
          <a:p>
            <a:pPr marL="342900" indent="-342900" eaLnBrk="1" fontAlgn="base" hangingPunct="1">
              <a:spcBef>
                <a:spcPct val="0"/>
              </a:spcBef>
              <a:spcAft>
                <a:spcPct val="0"/>
              </a:spcAft>
              <a:buFont typeface="Arial" panose="020B0604020202020204" pitchFamily="34" charset="0"/>
              <a:buChar char="•"/>
            </a:pPr>
            <a:r>
              <a:rPr lang="en-US" altLang="sr-Latn-RS" sz="2200" dirty="0" smtClean="0">
                <a:solidFill>
                  <a:schemeClr val="tx2"/>
                </a:solidFill>
                <a:latin typeface="+mn-lt"/>
              </a:rPr>
              <a:t>To have trust in supplier</a:t>
            </a:r>
          </a:p>
          <a:p>
            <a:pPr marL="342900" indent="-342900" eaLnBrk="1" fontAlgn="base" hangingPunct="1">
              <a:spcBef>
                <a:spcPct val="0"/>
              </a:spcBef>
              <a:spcAft>
                <a:spcPct val="0"/>
              </a:spcAft>
              <a:buFont typeface="Arial" panose="020B0604020202020204" pitchFamily="34" charset="0"/>
              <a:buChar char="•"/>
            </a:pPr>
            <a:r>
              <a:rPr lang="en-US" altLang="sr-Latn-RS" sz="2200" dirty="0" smtClean="0">
                <a:solidFill>
                  <a:schemeClr val="tx2"/>
                </a:solidFill>
                <a:latin typeface="+mn-lt"/>
              </a:rPr>
              <a:t>To feel that someone care for him as a customer</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8185" y="3327102"/>
            <a:ext cx="2164854" cy="10824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34632" y="4653136"/>
            <a:ext cx="2191960" cy="13661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AutoShape 5" descr="Slikovni rezultat za shop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pic>
        <p:nvPicPr>
          <p:cNvPr id="615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6056" y="4653137"/>
            <a:ext cx="1355566" cy="14492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3275856" y="381731"/>
            <a:ext cx="5751929" cy="461665"/>
          </a:xfrm>
          <a:prstGeom prst="rect">
            <a:avLst/>
          </a:prstGeom>
        </p:spPr>
        <p:txBody>
          <a:bodyPr wrap="square">
            <a:spAutoFit/>
          </a:bodyPr>
          <a:lstStyle/>
          <a:p>
            <a:pPr lvl="0">
              <a:defRPr/>
            </a:pPr>
            <a:r>
              <a:rPr lang="en-GB" sz="2400" b="1" kern="0" dirty="0" smtClean="0">
                <a:solidFill>
                  <a:prstClr val="white"/>
                </a:solidFill>
                <a:latin typeface="Calibri" pitchFamily="34" charset="0"/>
              </a:rPr>
              <a:t>What is important for households? </a:t>
            </a:r>
            <a:endParaRPr lang="en-GB" sz="2400" b="1" kern="0" dirty="0">
              <a:solidFill>
                <a:prstClr val="white"/>
              </a:solidFill>
              <a:latin typeface="Calibri" pitchFamily="34" charset="0"/>
            </a:endParaRPr>
          </a:p>
        </p:txBody>
      </p:sp>
    </p:spTree>
    <p:extLst>
      <p:ext uri="{BB962C8B-B14F-4D97-AF65-F5344CB8AC3E}">
        <p14:creationId xmlns:p14="http://schemas.microsoft.com/office/powerpoint/2010/main" val="159557750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131840" y="359246"/>
            <a:ext cx="5400600" cy="549474"/>
          </a:xfrm>
        </p:spPr>
        <p:txBody>
          <a:bodyPr>
            <a:noAutofit/>
          </a:bodyPr>
          <a:lstStyle/>
          <a:p>
            <a:r>
              <a:rPr lang="en-GB" sz="3200" b="1" dirty="0" smtClean="0">
                <a:solidFill>
                  <a:schemeClr val="bg1"/>
                </a:solidFill>
                <a:latin typeface="Calibri" pitchFamily="34" charset="0"/>
              </a:rPr>
              <a:t>Opportunities and challenges </a:t>
            </a:r>
          </a:p>
        </p:txBody>
      </p:sp>
      <p:sp>
        <p:nvSpPr>
          <p:cNvPr id="5" name="Rectangle 4"/>
          <p:cNvSpPr txBox="1">
            <a:spLocks noChangeArrowheads="1"/>
          </p:cNvSpPr>
          <p:nvPr/>
        </p:nvSpPr>
        <p:spPr bwMode="auto">
          <a:xfrm>
            <a:off x="827088" y="1268760"/>
            <a:ext cx="7777360" cy="4175125"/>
          </a:xfrm>
          <a:prstGeom prst="rect">
            <a:avLst/>
          </a:prstGeom>
          <a:noFill/>
          <a:ln w="9525">
            <a:noFill/>
            <a:miter lim="800000"/>
            <a:headEnd/>
            <a:tailEnd/>
          </a:ln>
          <a:effectLst/>
        </p:spPr>
        <p:txBody>
          <a:bodyPr lIns="0" tIns="0" rIns="0" bIns="0"/>
          <a:lstStyle/>
          <a:p>
            <a:pPr eaLnBrk="0" hangingPunct="0">
              <a:spcBef>
                <a:spcPts val="1100"/>
              </a:spcBef>
              <a:defRPr/>
            </a:pPr>
            <a:r>
              <a:rPr lang="en-GB" sz="2000" b="1" kern="0" dirty="0" smtClean="0">
                <a:solidFill>
                  <a:srgbClr val="C00000"/>
                </a:solidFill>
                <a:latin typeface="Calibri" pitchFamily="34" charset="0"/>
              </a:rPr>
              <a:t>Understanding ESCO – co-owners</a:t>
            </a:r>
          </a:p>
          <a:p>
            <a:pPr marL="190500" indent="-190500" eaLnBrk="0" hangingPunct="0">
              <a:spcBef>
                <a:spcPts val="1100"/>
              </a:spcBef>
              <a:buFontTx/>
              <a:buChar char="•"/>
              <a:defRPr/>
            </a:pPr>
            <a:r>
              <a:rPr lang="en-GB" sz="2000" b="0" kern="0" dirty="0" smtClean="0">
                <a:solidFill>
                  <a:schemeClr val="tx2"/>
                </a:solidFill>
                <a:latin typeface="Calibri" pitchFamily="34" charset="0"/>
              </a:rPr>
              <a:t>ESCO is not bank – lack of understanding </a:t>
            </a:r>
          </a:p>
          <a:p>
            <a:pPr marL="190500" indent="-190500" eaLnBrk="0" hangingPunct="0">
              <a:spcBef>
                <a:spcPts val="1100"/>
              </a:spcBef>
              <a:buFontTx/>
              <a:buChar char="•"/>
              <a:defRPr/>
            </a:pPr>
            <a:r>
              <a:rPr lang="en-GB" sz="2000" kern="0" dirty="0" smtClean="0">
                <a:solidFill>
                  <a:schemeClr val="tx2"/>
                </a:solidFill>
                <a:latin typeface="Calibri" pitchFamily="34" charset="0"/>
              </a:rPr>
              <a:t>Education about energy efficiency</a:t>
            </a:r>
          </a:p>
          <a:p>
            <a:pPr marL="190500" indent="-190500" eaLnBrk="0" hangingPunct="0">
              <a:spcBef>
                <a:spcPts val="1100"/>
              </a:spcBef>
              <a:buFontTx/>
              <a:buChar char="•"/>
              <a:defRPr/>
            </a:pPr>
            <a:r>
              <a:rPr lang="en-GB" sz="2000" kern="0" dirty="0" smtClean="0">
                <a:solidFill>
                  <a:schemeClr val="tx2"/>
                </a:solidFill>
                <a:latin typeface="Calibri" pitchFamily="34" charset="0"/>
              </a:rPr>
              <a:t>Trust in ESCO model – template contract should be supported by government</a:t>
            </a:r>
          </a:p>
          <a:p>
            <a:pPr marL="190500" indent="-190500" eaLnBrk="0" hangingPunct="0">
              <a:spcBef>
                <a:spcPts val="1100"/>
              </a:spcBef>
              <a:buFontTx/>
              <a:buChar char="•"/>
              <a:defRPr/>
            </a:pPr>
            <a:r>
              <a:rPr lang="en-GB" sz="2000" kern="0" dirty="0" smtClean="0">
                <a:solidFill>
                  <a:schemeClr val="tx2"/>
                </a:solidFill>
                <a:latin typeface="Calibri" pitchFamily="34" charset="0"/>
              </a:rPr>
              <a:t>M&amp;V protocol should be defined through template contract – state owned body should give support to citizens and overtake the cost of measurement and verification of savings</a:t>
            </a:r>
          </a:p>
          <a:p>
            <a:pPr marL="190500" indent="-190500" eaLnBrk="0" hangingPunct="0">
              <a:spcBef>
                <a:spcPts val="1100"/>
              </a:spcBef>
              <a:buFontTx/>
              <a:buChar char="•"/>
              <a:defRPr/>
            </a:pPr>
            <a:r>
              <a:rPr lang="en-GB" sz="2000" b="0" kern="0" dirty="0" smtClean="0">
                <a:solidFill>
                  <a:schemeClr val="tx2"/>
                </a:solidFill>
                <a:latin typeface="Calibri" pitchFamily="34" charset="0"/>
              </a:rPr>
              <a:t>Not all energy efficiency project can be implemented with ESCO model</a:t>
            </a:r>
          </a:p>
          <a:p>
            <a:pPr marL="190500" indent="-190500" eaLnBrk="0" hangingPunct="0">
              <a:spcBef>
                <a:spcPts val="1100"/>
              </a:spcBef>
              <a:buFontTx/>
              <a:buChar char="•"/>
              <a:defRPr/>
            </a:pPr>
            <a:r>
              <a:rPr lang="en-GB" sz="2000" b="0" kern="0" dirty="0" smtClean="0">
                <a:solidFill>
                  <a:schemeClr val="tx2"/>
                </a:solidFill>
                <a:latin typeface="Calibri" pitchFamily="34" charset="0"/>
              </a:rPr>
              <a:t>Development of ESCO projects in private sector last from 3-12 months – costly preparation</a:t>
            </a:r>
            <a:endParaRPr lang="hr-HR" sz="2000" b="0" kern="0" dirty="0" smtClean="0">
              <a:solidFill>
                <a:schemeClr val="tx2"/>
              </a:solidFill>
              <a:latin typeface="Calibri" pitchFamily="34" charset="0"/>
            </a:endParaRPr>
          </a:p>
          <a:p>
            <a:pPr eaLnBrk="0" hangingPunct="0">
              <a:spcBef>
                <a:spcPts val="1100"/>
              </a:spcBef>
              <a:defRPr/>
            </a:pPr>
            <a:endParaRPr lang="en-GB" sz="2000" b="0" kern="0" dirty="0" smtClean="0">
              <a:solidFill>
                <a:schemeClr val="tx2"/>
              </a:solidFill>
              <a:latin typeface="Calibri" pitchFamily="34" charset="0"/>
            </a:endParaRPr>
          </a:p>
        </p:txBody>
      </p:sp>
    </p:spTree>
    <p:extLst>
      <p:ext uri="{BB962C8B-B14F-4D97-AF65-F5344CB8AC3E}">
        <p14:creationId xmlns:p14="http://schemas.microsoft.com/office/powerpoint/2010/main" val="123567413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131840" y="359246"/>
            <a:ext cx="5400600" cy="549474"/>
          </a:xfrm>
        </p:spPr>
        <p:txBody>
          <a:bodyPr>
            <a:noAutofit/>
          </a:bodyPr>
          <a:lstStyle/>
          <a:p>
            <a:r>
              <a:rPr lang="en-GB" sz="3200" b="1" dirty="0" smtClean="0">
                <a:solidFill>
                  <a:schemeClr val="bg1"/>
                </a:solidFill>
                <a:latin typeface="Calibri" pitchFamily="34" charset="0"/>
              </a:rPr>
              <a:t>Opportunities and challenges </a:t>
            </a:r>
          </a:p>
        </p:txBody>
      </p:sp>
      <p:sp>
        <p:nvSpPr>
          <p:cNvPr id="5" name="Rectangle 4"/>
          <p:cNvSpPr txBox="1">
            <a:spLocks noChangeArrowheads="1"/>
          </p:cNvSpPr>
          <p:nvPr/>
        </p:nvSpPr>
        <p:spPr bwMode="auto">
          <a:xfrm>
            <a:off x="836374" y="1268760"/>
            <a:ext cx="7777360" cy="4680520"/>
          </a:xfrm>
          <a:prstGeom prst="rect">
            <a:avLst/>
          </a:prstGeom>
          <a:noFill/>
          <a:ln w="9525">
            <a:noFill/>
            <a:miter lim="800000"/>
            <a:headEnd/>
            <a:tailEnd/>
          </a:ln>
          <a:effectLst/>
        </p:spPr>
        <p:txBody>
          <a:bodyPr lIns="0" tIns="0" rIns="0" bIns="0"/>
          <a:lstStyle/>
          <a:p>
            <a:pPr eaLnBrk="0" hangingPunct="0">
              <a:spcBef>
                <a:spcPts val="1100"/>
              </a:spcBef>
              <a:defRPr/>
            </a:pPr>
            <a:r>
              <a:rPr lang="en-GB" sz="2000" b="1" kern="0" dirty="0" smtClean="0">
                <a:solidFill>
                  <a:srgbClr val="C00000"/>
                </a:solidFill>
                <a:latin typeface="Calibri" pitchFamily="34" charset="0"/>
              </a:rPr>
              <a:t>Understanding ESCO – co-owners</a:t>
            </a:r>
          </a:p>
          <a:p>
            <a:pPr marL="190500" indent="-190500" eaLnBrk="0" hangingPunct="0">
              <a:spcBef>
                <a:spcPts val="1100"/>
              </a:spcBef>
              <a:buFontTx/>
              <a:buChar char="•"/>
              <a:defRPr/>
            </a:pPr>
            <a:r>
              <a:rPr lang="en-GB" sz="2000" kern="0" dirty="0" smtClean="0">
                <a:solidFill>
                  <a:schemeClr val="tx2"/>
                </a:solidFill>
                <a:latin typeface="Calibri" pitchFamily="34" charset="0"/>
              </a:rPr>
              <a:t>ESCO model is not primarily developed for residential buildings</a:t>
            </a:r>
          </a:p>
          <a:p>
            <a:pPr marL="190500" indent="-190500" eaLnBrk="0" hangingPunct="0">
              <a:spcBef>
                <a:spcPts val="1100"/>
              </a:spcBef>
              <a:buFontTx/>
              <a:buChar char="•"/>
              <a:defRPr/>
            </a:pPr>
            <a:r>
              <a:rPr lang="en-GB" sz="2000" kern="0" dirty="0" smtClean="0">
                <a:solidFill>
                  <a:schemeClr val="tx2"/>
                </a:solidFill>
                <a:latin typeface="Calibri" pitchFamily="34" charset="0"/>
              </a:rPr>
              <a:t>New ESCO companies on the market – cooperation between ESCOs and Facility management companies….necessary maintenance and operation of buildings…back to ruts of ESCO</a:t>
            </a:r>
          </a:p>
          <a:p>
            <a:pPr eaLnBrk="0" hangingPunct="0">
              <a:spcBef>
                <a:spcPts val="1100"/>
              </a:spcBef>
              <a:defRPr/>
            </a:pPr>
            <a:r>
              <a:rPr lang="en-GB" sz="2000" b="1" kern="0" dirty="0" smtClean="0">
                <a:solidFill>
                  <a:srgbClr val="C00000"/>
                </a:solidFill>
                <a:latin typeface="Calibri" pitchFamily="34" charset="0"/>
              </a:rPr>
              <a:t>Risks</a:t>
            </a:r>
          </a:p>
          <a:p>
            <a:pPr marL="190500" indent="-190500" eaLnBrk="0" hangingPunct="0">
              <a:spcBef>
                <a:spcPts val="1100"/>
              </a:spcBef>
              <a:buFontTx/>
              <a:buChar char="•"/>
              <a:defRPr/>
            </a:pPr>
            <a:r>
              <a:rPr lang="en-GB" sz="2000" kern="0" dirty="0" smtClean="0">
                <a:solidFill>
                  <a:schemeClr val="tx2"/>
                </a:solidFill>
                <a:latin typeface="Calibri" pitchFamily="34" charset="0"/>
              </a:rPr>
              <a:t>Payment risks</a:t>
            </a:r>
          </a:p>
          <a:p>
            <a:pPr marL="190500" indent="-190500" eaLnBrk="0" hangingPunct="0">
              <a:spcBef>
                <a:spcPts val="1100"/>
              </a:spcBef>
              <a:buFontTx/>
              <a:buChar char="•"/>
              <a:defRPr/>
            </a:pPr>
            <a:r>
              <a:rPr lang="en-GB" sz="2000" kern="0" dirty="0" smtClean="0">
                <a:solidFill>
                  <a:schemeClr val="tx2"/>
                </a:solidFill>
                <a:latin typeface="Calibri" pitchFamily="34" charset="0"/>
              </a:rPr>
              <a:t>Long term contract and relations (change of ownership, change of social status…..)</a:t>
            </a:r>
          </a:p>
          <a:p>
            <a:pPr marL="190500" indent="-190500" eaLnBrk="0" hangingPunct="0">
              <a:spcBef>
                <a:spcPts val="1100"/>
              </a:spcBef>
              <a:buFontTx/>
              <a:buChar char="•"/>
              <a:defRPr/>
            </a:pPr>
            <a:r>
              <a:rPr lang="en-GB" sz="2000" kern="0" dirty="0" smtClean="0">
                <a:solidFill>
                  <a:schemeClr val="tx2"/>
                </a:solidFill>
                <a:latin typeface="Calibri" pitchFamily="34" charset="0"/>
              </a:rPr>
              <a:t>Measurements and verification protocol - which? Who will do and who will pay?</a:t>
            </a:r>
          </a:p>
          <a:p>
            <a:pPr marL="190500" indent="-190500" eaLnBrk="0" hangingPunct="0">
              <a:spcBef>
                <a:spcPts val="1100"/>
              </a:spcBef>
              <a:buFontTx/>
              <a:buChar char="•"/>
              <a:defRPr/>
            </a:pPr>
            <a:r>
              <a:rPr lang="en-GB" sz="2000" kern="0" dirty="0" smtClean="0">
                <a:solidFill>
                  <a:schemeClr val="tx2"/>
                </a:solidFill>
                <a:latin typeface="Calibri" pitchFamily="34" charset="0"/>
              </a:rPr>
              <a:t>Behaviour change</a:t>
            </a:r>
          </a:p>
          <a:p>
            <a:pPr marL="190500" indent="-190500" eaLnBrk="0" hangingPunct="0">
              <a:spcBef>
                <a:spcPts val="1100"/>
              </a:spcBef>
              <a:buFontTx/>
              <a:buChar char="•"/>
              <a:defRPr/>
            </a:pPr>
            <a:r>
              <a:rPr lang="en-GB" sz="2000" kern="0" dirty="0" smtClean="0">
                <a:solidFill>
                  <a:schemeClr val="tx2"/>
                </a:solidFill>
                <a:latin typeface="Calibri" pitchFamily="34" charset="0"/>
              </a:rPr>
              <a:t>Level of grants for energy renovation</a:t>
            </a:r>
          </a:p>
          <a:p>
            <a:pPr eaLnBrk="0" hangingPunct="0">
              <a:spcBef>
                <a:spcPts val="1100"/>
              </a:spcBef>
              <a:defRPr/>
            </a:pPr>
            <a:endParaRPr lang="en-GB" sz="2000" kern="0" dirty="0" smtClean="0">
              <a:solidFill>
                <a:schemeClr val="tx2"/>
              </a:solidFill>
              <a:latin typeface="Calibri" pitchFamily="34" charset="0"/>
            </a:endParaRPr>
          </a:p>
        </p:txBody>
      </p:sp>
    </p:spTree>
    <p:extLst>
      <p:ext uri="{BB962C8B-B14F-4D97-AF65-F5344CB8AC3E}">
        <p14:creationId xmlns:p14="http://schemas.microsoft.com/office/powerpoint/2010/main" val="10263884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0" name="Title 1"/>
          <p:cNvSpPr>
            <a:spLocks noGrp="1"/>
          </p:cNvSpPr>
          <p:nvPr>
            <p:ph type="title" idx="4294967295"/>
          </p:nvPr>
        </p:nvSpPr>
        <p:spPr>
          <a:xfrm>
            <a:off x="3276600" y="274638"/>
            <a:ext cx="5410200" cy="777875"/>
          </a:xfrm>
        </p:spPr>
        <p:txBody>
          <a:bodyPr rtlCol="0">
            <a:normAutofit/>
          </a:bodyPr>
          <a:lstStyle/>
          <a:p>
            <a:pPr eaLnBrk="1" fontAlgn="auto" hangingPunct="1">
              <a:spcAft>
                <a:spcPts val="0"/>
              </a:spcAft>
              <a:defRPr/>
            </a:pPr>
            <a:r>
              <a:rPr lang="en-GB" sz="3600" b="1" dirty="0" smtClean="0">
                <a:solidFill>
                  <a:schemeClr val="bg1"/>
                </a:solidFill>
                <a:latin typeface="+mn-lt"/>
              </a:rPr>
              <a:t>Results (2003 – 201</a:t>
            </a:r>
            <a:r>
              <a:rPr lang="hr-HR" sz="3600" b="1" dirty="0">
                <a:solidFill>
                  <a:schemeClr val="bg1"/>
                </a:solidFill>
                <a:latin typeface="+mn-lt"/>
              </a:rPr>
              <a:t>7</a:t>
            </a:r>
            <a:r>
              <a:rPr lang="en-GB" sz="3600" b="1" dirty="0" smtClean="0">
                <a:solidFill>
                  <a:schemeClr val="bg1"/>
                </a:solidFill>
                <a:latin typeface="+mn-lt"/>
              </a:rPr>
              <a:t>)</a:t>
            </a:r>
          </a:p>
        </p:txBody>
      </p:sp>
      <p:sp>
        <p:nvSpPr>
          <p:cNvPr id="2051" name="Content Placeholder 2"/>
          <p:cNvSpPr>
            <a:spLocks noGrp="1"/>
          </p:cNvSpPr>
          <p:nvPr>
            <p:ph idx="4294967295"/>
          </p:nvPr>
        </p:nvSpPr>
        <p:spPr>
          <a:xfrm>
            <a:off x="827088" y="1341438"/>
            <a:ext cx="7489825" cy="2808287"/>
          </a:xfrm>
        </p:spPr>
        <p:txBody>
          <a:bodyPr/>
          <a:lstStyle/>
          <a:p>
            <a:pPr marL="0" indent="0" eaLnBrk="1" hangingPunct="1">
              <a:lnSpc>
                <a:spcPct val="80000"/>
              </a:lnSpc>
              <a:buFontTx/>
              <a:buNone/>
            </a:pPr>
            <a:r>
              <a:rPr lang="en-GB" altLang="sr-Latn-RS" sz="1800" b="1" dirty="0" smtClean="0">
                <a:solidFill>
                  <a:schemeClr val="tx2"/>
                </a:solidFill>
              </a:rPr>
              <a:t>Mo</a:t>
            </a:r>
            <a:r>
              <a:rPr lang="hr-HR" altLang="sr-Latn-RS" sz="1800" b="1" dirty="0" smtClean="0">
                <a:solidFill>
                  <a:schemeClr val="tx2"/>
                </a:solidFill>
              </a:rPr>
              <a:t>r</a:t>
            </a:r>
            <a:r>
              <a:rPr lang="en-GB" altLang="sr-Latn-RS" sz="1800" b="1" dirty="0" smtClean="0">
                <a:solidFill>
                  <a:schemeClr val="tx2"/>
                </a:solidFill>
              </a:rPr>
              <a:t>e than 90 modernized objects:</a:t>
            </a:r>
          </a:p>
          <a:p>
            <a:pPr lvl="1" eaLnBrk="1" hangingPunct="1">
              <a:lnSpc>
                <a:spcPct val="80000"/>
              </a:lnSpc>
              <a:spcBef>
                <a:spcPts val="600"/>
              </a:spcBef>
            </a:pPr>
            <a:r>
              <a:rPr lang="en-GB" altLang="sr-Latn-RS" sz="2000" dirty="0" smtClean="0">
                <a:solidFill>
                  <a:schemeClr val="tx2"/>
                </a:solidFill>
              </a:rPr>
              <a:t>More than 60 EE projects (heating, lighting, building envelope in schools, kindergartens, hospitals and office buildings) </a:t>
            </a:r>
          </a:p>
          <a:p>
            <a:pPr lvl="1" eaLnBrk="1" hangingPunct="1">
              <a:lnSpc>
                <a:spcPct val="80000"/>
              </a:lnSpc>
              <a:spcBef>
                <a:spcPts val="600"/>
              </a:spcBef>
            </a:pPr>
            <a:r>
              <a:rPr lang="en-GB" altLang="sr-Latn-RS" sz="2000" dirty="0" smtClean="0">
                <a:solidFill>
                  <a:schemeClr val="tx2"/>
                </a:solidFill>
              </a:rPr>
              <a:t>EE public lighting in 10 cities </a:t>
            </a:r>
          </a:p>
          <a:p>
            <a:pPr lvl="1" eaLnBrk="1" hangingPunct="1">
              <a:lnSpc>
                <a:spcPct val="80000"/>
              </a:lnSpc>
              <a:spcBef>
                <a:spcPts val="600"/>
              </a:spcBef>
            </a:pPr>
            <a:r>
              <a:rPr lang="hr-HR" altLang="sr-Latn-RS" sz="2000" dirty="0" smtClean="0">
                <a:solidFill>
                  <a:schemeClr val="tx2"/>
                </a:solidFill>
              </a:rPr>
              <a:t>16</a:t>
            </a:r>
            <a:r>
              <a:rPr lang="en-GB" altLang="sr-Latn-RS" sz="2000" dirty="0" smtClean="0">
                <a:solidFill>
                  <a:schemeClr val="tx2"/>
                </a:solidFill>
              </a:rPr>
              <a:t> EE projects in industry </a:t>
            </a:r>
          </a:p>
          <a:p>
            <a:pPr lvl="1" eaLnBrk="1" hangingPunct="1">
              <a:lnSpc>
                <a:spcPct val="80000"/>
              </a:lnSpc>
              <a:spcBef>
                <a:spcPts val="600"/>
              </a:spcBef>
            </a:pPr>
            <a:r>
              <a:rPr lang="en-GB" altLang="sr-Latn-RS" sz="2000" dirty="0" smtClean="0">
                <a:solidFill>
                  <a:schemeClr val="tx2"/>
                </a:solidFill>
              </a:rPr>
              <a:t>More than </a:t>
            </a:r>
            <a:r>
              <a:rPr lang="hr-HR" altLang="sr-Latn-RS" sz="2000" dirty="0" smtClean="0">
                <a:solidFill>
                  <a:schemeClr val="tx2"/>
                </a:solidFill>
              </a:rPr>
              <a:t>70</a:t>
            </a:r>
            <a:r>
              <a:rPr lang="en-GB" altLang="sr-Latn-RS" sz="2000" dirty="0" smtClean="0">
                <a:solidFill>
                  <a:schemeClr val="tx2"/>
                </a:solidFill>
              </a:rPr>
              <a:t> energy certificates </a:t>
            </a:r>
          </a:p>
          <a:p>
            <a:pPr lvl="1" eaLnBrk="1" hangingPunct="1">
              <a:lnSpc>
                <a:spcPct val="80000"/>
              </a:lnSpc>
              <a:spcBef>
                <a:spcPts val="600"/>
              </a:spcBef>
            </a:pPr>
            <a:r>
              <a:rPr lang="en-GB" altLang="sr-Latn-RS" sz="2000" dirty="0" smtClean="0">
                <a:solidFill>
                  <a:schemeClr val="tx2"/>
                </a:solidFill>
              </a:rPr>
              <a:t>One biomass cogeneration plant in wood industry 3,5 </a:t>
            </a:r>
            <a:r>
              <a:rPr lang="en-GB" altLang="sr-Latn-RS" sz="2000" dirty="0" err="1" smtClean="0">
                <a:solidFill>
                  <a:schemeClr val="tx2"/>
                </a:solidFill>
              </a:rPr>
              <a:t>MWel</a:t>
            </a:r>
            <a:endParaRPr lang="en-GB" altLang="sr-Latn-RS" sz="2000" dirty="0" smtClean="0">
              <a:solidFill>
                <a:schemeClr val="tx2"/>
              </a:solidFill>
            </a:endParaRPr>
          </a:p>
          <a:p>
            <a:pPr lvl="1" eaLnBrk="1" hangingPunct="1">
              <a:lnSpc>
                <a:spcPct val="80000"/>
              </a:lnSpc>
              <a:spcBef>
                <a:spcPts val="600"/>
              </a:spcBef>
            </a:pPr>
            <a:r>
              <a:rPr lang="en-GB" altLang="sr-Latn-RS" sz="2000" dirty="0" smtClean="0">
                <a:solidFill>
                  <a:schemeClr val="tx2"/>
                </a:solidFill>
              </a:rPr>
              <a:t>12 thermal solar and photovoltaic projects  </a:t>
            </a:r>
          </a:p>
        </p:txBody>
      </p:sp>
      <p:sp>
        <p:nvSpPr>
          <p:cNvPr id="6" name="TextBox 5"/>
          <p:cNvSpPr txBox="1"/>
          <p:nvPr/>
        </p:nvSpPr>
        <p:spPr>
          <a:xfrm>
            <a:off x="3419475" y="5949280"/>
            <a:ext cx="2447925" cy="646331"/>
          </a:xfrm>
          <a:prstGeom prst="rect">
            <a:avLst/>
          </a:prstGeom>
          <a:solidFill>
            <a:schemeClr val="tx2">
              <a:lumMod val="20000"/>
              <a:lumOff val="80000"/>
              <a:alpha val="27000"/>
            </a:schemeClr>
          </a:solidFill>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defRPr/>
            </a:pPr>
            <a:r>
              <a:rPr lang="hr-HR" altLang="sr-Latn-RS" sz="1200" dirty="0" smtClean="0">
                <a:solidFill>
                  <a:srgbClr val="FF0000"/>
                </a:solidFill>
              </a:rPr>
              <a:t>Total </a:t>
            </a:r>
            <a:r>
              <a:rPr lang="hr-HR" altLang="sr-Latn-RS" sz="1200" dirty="0" err="1" smtClean="0">
                <a:solidFill>
                  <a:srgbClr val="FF0000"/>
                </a:solidFill>
              </a:rPr>
              <a:t>savings</a:t>
            </a:r>
            <a:r>
              <a:rPr lang="hr-HR" altLang="sr-Latn-RS" sz="1200" dirty="0" smtClean="0">
                <a:solidFill>
                  <a:srgbClr val="FF0000"/>
                </a:solidFill>
              </a:rPr>
              <a:t> </a:t>
            </a:r>
            <a:r>
              <a:rPr lang="hr-HR" altLang="sr-Latn-RS" sz="1200" dirty="0" err="1" smtClean="0">
                <a:solidFill>
                  <a:srgbClr val="FF0000"/>
                </a:solidFill>
              </a:rPr>
              <a:t>per</a:t>
            </a:r>
            <a:r>
              <a:rPr lang="hr-HR" altLang="sr-Latn-RS" sz="1200" dirty="0" smtClean="0">
                <a:solidFill>
                  <a:srgbClr val="FF0000"/>
                </a:solidFill>
              </a:rPr>
              <a:t> </a:t>
            </a:r>
            <a:r>
              <a:rPr lang="hr-HR" altLang="sr-Latn-RS" sz="1200" dirty="0" err="1" smtClean="0">
                <a:solidFill>
                  <a:srgbClr val="FF0000"/>
                </a:solidFill>
              </a:rPr>
              <a:t>year</a:t>
            </a:r>
            <a:endParaRPr lang="hr-HR" altLang="sr-Latn-RS" sz="1200" dirty="0" smtClean="0">
              <a:solidFill>
                <a:srgbClr val="FF0000"/>
              </a:solidFill>
            </a:endParaRPr>
          </a:p>
          <a:p>
            <a:pPr algn="ctr">
              <a:defRPr/>
            </a:pPr>
            <a:r>
              <a:rPr lang="hr-HR" altLang="sr-Latn-RS" sz="1200" dirty="0" smtClean="0">
                <a:solidFill>
                  <a:srgbClr val="FF0000"/>
                </a:solidFill>
              </a:rPr>
              <a:t> </a:t>
            </a:r>
            <a:r>
              <a:rPr lang="hr-HR" altLang="sr-Latn-RS" sz="1200" dirty="0" err="1" smtClean="0">
                <a:solidFill>
                  <a:srgbClr val="FF0000"/>
                </a:solidFill>
              </a:rPr>
              <a:t>over</a:t>
            </a:r>
            <a:r>
              <a:rPr lang="hr-HR" altLang="sr-Latn-RS" sz="1200" dirty="0" smtClean="0">
                <a:solidFill>
                  <a:srgbClr val="FF0000"/>
                </a:solidFill>
              </a:rPr>
              <a:t> 35 </a:t>
            </a:r>
            <a:r>
              <a:rPr lang="hr-HR" altLang="sr-Latn-RS" sz="1200" dirty="0" err="1" smtClean="0">
                <a:solidFill>
                  <a:srgbClr val="FF0000"/>
                </a:solidFill>
              </a:rPr>
              <a:t>millions</a:t>
            </a:r>
            <a:r>
              <a:rPr lang="hr-HR" altLang="sr-Latn-RS" sz="1200" dirty="0" smtClean="0">
                <a:solidFill>
                  <a:srgbClr val="FF0000"/>
                </a:solidFill>
              </a:rPr>
              <a:t> kuna (471.000 EUR)</a:t>
            </a:r>
          </a:p>
        </p:txBody>
      </p:sp>
      <p:sp>
        <p:nvSpPr>
          <p:cNvPr id="7" name="TextBox 6"/>
          <p:cNvSpPr txBox="1"/>
          <p:nvPr/>
        </p:nvSpPr>
        <p:spPr>
          <a:xfrm>
            <a:off x="3419475" y="5492080"/>
            <a:ext cx="2449513" cy="457200"/>
          </a:xfrm>
          <a:prstGeom prst="rect">
            <a:avLst/>
          </a:prstGeom>
          <a:solidFill>
            <a:schemeClr val="accent1">
              <a:lumMod val="75000"/>
              <a:alpha val="27000"/>
            </a:schemeClr>
          </a:solidFill>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defRPr/>
            </a:pPr>
            <a:r>
              <a:rPr lang="hr-HR" altLang="sr-Latn-RS" sz="1200" dirty="0" smtClean="0">
                <a:solidFill>
                  <a:srgbClr val="FF0000"/>
                </a:solidFill>
              </a:rPr>
              <a:t>Total CO2 </a:t>
            </a:r>
            <a:r>
              <a:rPr lang="hr-HR" altLang="sr-Latn-RS" sz="1200" dirty="0" err="1" smtClean="0">
                <a:solidFill>
                  <a:srgbClr val="FF0000"/>
                </a:solidFill>
              </a:rPr>
              <a:t>savings</a:t>
            </a:r>
            <a:endParaRPr lang="hr-HR" altLang="sr-Latn-RS" sz="1200" dirty="0" smtClean="0">
              <a:solidFill>
                <a:srgbClr val="FF0000"/>
              </a:solidFill>
            </a:endParaRPr>
          </a:p>
          <a:p>
            <a:pPr algn="ctr">
              <a:defRPr/>
            </a:pPr>
            <a:r>
              <a:rPr lang="hr-HR" altLang="sr-Latn-RS" sz="1200" dirty="0" err="1" smtClean="0">
                <a:solidFill>
                  <a:srgbClr val="FF0000"/>
                </a:solidFill>
              </a:rPr>
              <a:t>over</a:t>
            </a:r>
            <a:r>
              <a:rPr lang="hr-HR" altLang="sr-Latn-RS" sz="1200" dirty="0" smtClean="0">
                <a:solidFill>
                  <a:srgbClr val="FF0000"/>
                </a:solidFill>
              </a:rPr>
              <a:t> 19 </a:t>
            </a:r>
            <a:r>
              <a:rPr lang="hr-HR" altLang="sr-Latn-RS" sz="1200" dirty="0" err="1" smtClean="0">
                <a:solidFill>
                  <a:srgbClr val="FF0000"/>
                </a:solidFill>
              </a:rPr>
              <a:t>millions</a:t>
            </a:r>
            <a:r>
              <a:rPr lang="hr-HR" altLang="sr-Latn-RS" sz="1200" dirty="0" smtClean="0">
                <a:solidFill>
                  <a:srgbClr val="FF0000"/>
                </a:solidFill>
              </a:rPr>
              <a:t> kg/a</a:t>
            </a:r>
          </a:p>
        </p:txBody>
      </p:sp>
      <p:sp>
        <p:nvSpPr>
          <p:cNvPr id="8" name="TextBox 7"/>
          <p:cNvSpPr txBox="1"/>
          <p:nvPr/>
        </p:nvSpPr>
        <p:spPr>
          <a:xfrm>
            <a:off x="3417888" y="5034880"/>
            <a:ext cx="2449512" cy="457200"/>
          </a:xfrm>
          <a:prstGeom prst="rect">
            <a:avLst/>
          </a:prstGeom>
          <a:solidFill>
            <a:schemeClr val="accent1">
              <a:lumMod val="20000"/>
              <a:lumOff val="80000"/>
              <a:alpha val="57000"/>
            </a:schemeClr>
          </a:solidFill>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defRPr/>
            </a:pPr>
            <a:r>
              <a:rPr lang="hr-HR" altLang="sr-Latn-RS" sz="1200" dirty="0" smtClean="0">
                <a:solidFill>
                  <a:srgbClr val="FF0000"/>
                </a:solidFill>
              </a:rPr>
              <a:t>Total </a:t>
            </a:r>
            <a:r>
              <a:rPr lang="hr-HR" altLang="sr-Latn-RS" sz="1200" dirty="0" err="1" smtClean="0">
                <a:solidFill>
                  <a:srgbClr val="FF0000"/>
                </a:solidFill>
              </a:rPr>
              <a:t>energy</a:t>
            </a:r>
            <a:r>
              <a:rPr lang="hr-HR" altLang="sr-Latn-RS" sz="1200" dirty="0" smtClean="0">
                <a:solidFill>
                  <a:srgbClr val="FF0000"/>
                </a:solidFill>
              </a:rPr>
              <a:t> </a:t>
            </a:r>
            <a:r>
              <a:rPr lang="hr-HR" altLang="sr-Latn-RS" sz="1200" dirty="0" err="1" smtClean="0">
                <a:solidFill>
                  <a:srgbClr val="FF0000"/>
                </a:solidFill>
              </a:rPr>
              <a:t>savings</a:t>
            </a:r>
            <a:endParaRPr lang="hr-HR" altLang="sr-Latn-RS" sz="1200" dirty="0" smtClean="0">
              <a:solidFill>
                <a:srgbClr val="FF0000"/>
              </a:solidFill>
            </a:endParaRPr>
          </a:p>
          <a:p>
            <a:pPr algn="ctr">
              <a:defRPr/>
            </a:pPr>
            <a:r>
              <a:rPr lang="hr-HR" altLang="sr-Latn-RS" sz="1200" dirty="0" err="1" smtClean="0">
                <a:solidFill>
                  <a:srgbClr val="FF0000"/>
                </a:solidFill>
              </a:rPr>
              <a:t>over</a:t>
            </a:r>
            <a:r>
              <a:rPr lang="hr-HR" altLang="sr-Latn-RS" sz="1200" dirty="0" smtClean="0">
                <a:solidFill>
                  <a:srgbClr val="FF0000"/>
                </a:solidFill>
              </a:rPr>
              <a:t> 49 GWh/a</a:t>
            </a:r>
          </a:p>
        </p:txBody>
      </p:sp>
      <p:sp>
        <p:nvSpPr>
          <p:cNvPr id="9" name="TextBox 8"/>
          <p:cNvSpPr txBox="1"/>
          <p:nvPr/>
        </p:nvSpPr>
        <p:spPr>
          <a:xfrm>
            <a:off x="3417888" y="4732552"/>
            <a:ext cx="2449512" cy="276999"/>
          </a:xfrm>
          <a:prstGeom prst="rect">
            <a:avLst/>
          </a:prstGeom>
          <a:solidFill>
            <a:schemeClr val="accent1">
              <a:lumMod val="40000"/>
              <a:lumOff val="60000"/>
              <a:alpha val="57000"/>
            </a:schemeClr>
          </a:solidFill>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defRPr/>
            </a:pPr>
            <a:r>
              <a:rPr lang="en-GB" altLang="sr-Latn-RS" sz="1200" dirty="0" smtClean="0">
                <a:solidFill>
                  <a:srgbClr val="FF0000"/>
                </a:solidFill>
              </a:rPr>
              <a:t>Total  investments 24,8 mil EUR</a:t>
            </a:r>
            <a:endParaRPr lang="en-GB" altLang="sr-Latn-RS" sz="1200" dirty="0" smtClean="0">
              <a:solidFill>
                <a:srgbClr val="FF0000"/>
              </a:solidFill>
            </a:endParaRPr>
          </a:p>
        </p:txBody>
      </p:sp>
      <p:graphicFrame>
        <p:nvGraphicFramePr>
          <p:cNvPr id="10" name="Chart 9"/>
          <p:cNvGraphicFramePr>
            <a:graphicFrameLocks/>
          </p:cNvGraphicFramePr>
          <p:nvPr>
            <p:extLst>
              <p:ext uri="{D42A27DB-BD31-4B8C-83A1-F6EECF244321}">
                <p14:modId xmlns:p14="http://schemas.microsoft.com/office/powerpoint/2010/main" val="3069764922"/>
              </p:ext>
            </p:extLst>
          </p:nvPr>
        </p:nvGraphicFramePr>
        <p:xfrm>
          <a:off x="-468560" y="3855086"/>
          <a:ext cx="4706466" cy="273940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p:cNvGraphicFramePr>
            <a:graphicFrameLocks/>
          </p:cNvGraphicFramePr>
          <p:nvPr>
            <p:extLst>
              <p:ext uri="{D42A27DB-BD31-4B8C-83A1-F6EECF244321}">
                <p14:modId xmlns:p14="http://schemas.microsoft.com/office/powerpoint/2010/main" val="938619794"/>
              </p:ext>
            </p:extLst>
          </p:nvPr>
        </p:nvGraphicFramePr>
        <p:xfrm>
          <a:off x="5148064" y="3982016"/>
          <a:ext cx="4634458" cy="238624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7124828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131840" y="359246"/>
            <a:ext cx="5400600" cy="549474"/>
          </a:xfrm>
        </p:spPr>
        <p:txBody>
          <a:bodyPr>
            <a:noAutofit/>
          </a:bodyPr>
          <a:lstStyle/>
          <a:p>
            <a:r>
              <a:rPr lang="en-GB" sz="3200" b="1" dirty="0" smtClean="0">
                <a:solidFill>
                  <a:schemeClr val="bg1"/>
                </a:solidFill>
                <a:latin typeface="Calibri" pitchFamily="34" charset="0"/>
              </a:rPr>
              <a:t>Opportunities and challenges </a:t>
            </a:r>
          </a:p>
        </p:txBody>
      </p:sp>
      <p:sp>
        <p:nvSpPr>
          <p:cNvPr id="5" name="Rectangle 4"/>
          <p:cNvSpPr txBox="1">
            <a:spLocks noChangeArrowheads="1"/>
          </p:cNvSpPr>
          <p:nvPr/>
        </p:nvSpPr>
        <p:spPr bwMode="auto">
          <a:xfrm>
            <a:off x="827088" y="1556792"/>
            <a:ext cx="7777360" cy="4175125"/>
          </a:xfrm>
          <a:prstGeom prst="rect">
            <a:avLst/>
          </a:prstGeom>
          <a:noFill/>
          <a:ln w="9525">
            <a:noFill/>
            <a:miter lim="800000"/>
            <a:headEnd/>
            <a:tailEnd/>
          </a:ln>
          <a:effectLst/>
        </p:spPr>
        <p:txBody>
          <a:bodyPr lIns="0" tIns="0" rIns="0" bIns="0"/>
          <a:lstStyle/>
          <a:p>
            <a:pPr eaLnBrk="0" hangingPunct="0">
              <a:spcBef>
                <a:spcPts val="1100"/>
              </a:spcBef>
              <a:defRPr/>
            </a:pPr>
            <a:r>
              <a:rPr lang="en-GB" sz="2000" b="1" kern="0" dirty="0" smtClean="0">
                <a:solidFill>
                  <a:srgbClr val="C00000"/>
                </a:solidFill>
                <a:latin typeface="Calibri" pitchFamily="34" charset="0"/>
              </a:rPr>
              <a:t>Article 7 Utility obligation schemes – opportunity for utility ESCOs</a:t>
            </a:r>
          </a:p>
          <a:p>
            <a:pPr marL="190500" indent="-190500" eaLnBrk="0" hangingPunct="0">
              <a:spcBef>
                <a:spcPts val="1100"/>
              </a:spcBef>
              <a:buFontTx/>
              <a:buChar char="•"/>
              <a:defRPr/>
            </a:pPr>
            <a:r>
              <a:rPr lang="en-GB" sz="2000" b="1" kern="0" dirty="0" smtClean="0">
                <a:solidFill>
                  <a:schemeClr val="tx2"/>
                </a:solidFill>
                <a:latin typeface="Calibri" pitchFamily="34" charset="0"/>
              </a:rPr>
              <a:t>Implementing EE Directive  - fulfilling part of 1,5% of savings from utility companies</a:t>
            </a:r>
          </a:p>
          <a:p>
            <a:pPr marL="190500" indent="-190500" eaLnBrk="0" hangingPunct="0">
              <a:spcBef>
                <a:spcPts val="1100"/>
              </a:spcBef>
              <a:buFontTx/>
              <a:buChar char="•"/>
              <a:defRPr/>
            </a:pPr>
            <a:r>
              <a:rPr lang="en-GB" sz="2000" kern="0" dirty="0" smtClean="0">
                <a:solidFill>
                  <a:schemeClr val="tx2"/>
                </a:solidFill>
                <a:latin typeface="Calibri" pitchFamily="34" charset="0"/>
              </a:rPr>
              <a:t>Development of loyalty Programme with energy suppliers within the group</a:t>
            </a:r>
          </a:p>
          <a:p>
            <a:pPr marL="190500" indent="-190500" eaLnBrk="0" hangingPunct="0">
              <a:spcBef>
                <a:spcPts val="1100"/>
              </a:spcBef>
              <a:buFontTx/>
              <a:buChar char="•"/>
              <a:defRPr/>
            </a:pPr>
            <a:r>
              <a:rPr lang="en-GB" sz="2000" kern="0" dirty="0" smtClean="0">
                <a:solidFill>
                  <a:schemeClr val="tx2"/>
                </a:solidFill>
                <a:latin typeface="Calibri" pitchFamily="34" charset="0"/>
              </a:rPr>
              <a:t>Developing new business models by Utilities: „energy as a service”</a:t>
            </a:r>
          </a:p>
          <a:p>
            <a:pPr marL="190500" indent="-190500" eaLnBrk="0" hangingPunct="0">
              <a:spcBef>
                <a:spcPts val="1100"/>
              </a:spcBef>
              <a:buFontTx/>
              <a:buChar char="•"/>
              <a:defRPr/>
            </a:pPr>
            <a:r>
              <a:rPr lang="en-GB" sz="2000" kern="0" dirty="0" smtClean="0">
                <a:solidFill>
                  <a:schemeClr val="tx2"/>
                </a:solidFill>
                <a:latin typeface="Calibri" pitchFamily="34" charset="0"/>
              </a:rPr>
              <a:t>Combining EU grants and ESCOs</a:t>
            </a:r>
          </a:p>
        </p:txBody>
      </p:sp>
    </p:spTree>
    <p:extLst>
      <p:ext uri="{BB962C8B-B14F-4D97-AF65-F5344CB8AC3E}">
        <p14:creationId xmlns:p14="http://schemas.microsoft.com/office/powerpoint/2010/main" val="24427785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sp>
        <p:nvSpPr>
          <p:cNvPr id="4" name="TextBox 2"/>
          <p:cNvSpPr txBox="1">
            <a:spLocks noChangeArrowheads="1"/>
          </p:cNvSpPr>
          <p:nvPr/>
        </p:nvSpPr>
        <p:spPr bwMode="auto">
          <a:xfrm>
            <a:off x="-11259" y="4312049"/>
            <a:ext cx="9155260" cy="461665"/>
          </a:xfrm>
          <a:prstGeom prst="rect">
            <a:avLst/>
          </a:prstGeom>
          <a:noFill/>
          <a:ln w="9525">
            <a:noFill/>
            <a:miter lim="800000"/>
            <a:headEnd/>
            <a:tailEnd/>
          </a:ln>
        </p:spPr>
        <p:txBody>
          <a:bodyPr wrap="square">
            <a:spAutoFit/>
          </a:bodyPr>
          <a:lstStyle/>
          <a:p>
            <a:pPr algn="ctr"/>
            <a:r>
              <a:rPr lang="hr-HR" sz="2400" dirty="0" err="1" smtClean="0">
                <a:solidFill>
                  <a:schemeClr val="bg1"/>
                </a:solidFill>
                <a:latin typeface="Kalinga" panose="020B0502040204020203" pitchFamily="34" charset="0"/>
                <a:cs typeface="Kalinga" panose="020B0502040204020203" pitchFamily="34" charset="0"/>
              </a:rPr>
              <a:t>vlasta.zanki</a:t>
            </a:r>
            <a:r>
              <a:rPr lang="hr-HR" sz="2400" dirty="0" smtClean="0">
                <a:solidFill>
                  <a:schemeClr val="bg1"/>
                </a:solidFill>
                <a:latin typeface="Kalinga" panose="020B0502040204020203" pitchFamily="34" charset="0"/>
                <a:cs typeface="Kalinga" panose="020B0502040204020203" pitchFamily="34" charset="0"/>
              </a:rPr>
              <a:t>@</a:t>
            </a:r>
            <a:r>
              <a:rPr lang="hr-HR" sz="2400" dirty="0" err="1" smtClean="0">
                <a:solidFill>
                  <a:schemeClr val="bg1"/>
                </a:solidFill>
                <a:latin typeface="Kalinga" panose="020B0502040204020203" pitchFamily="34" charset="0"/>
                <a:cs typeface="Kalinga" panose="020B0502040204020203" pitchFamily="34" charset="0"/>
              </a:rPr>
              <a:t>hep.hr</a:t>
            </a:r>
            <a:endParaRPr lang="hr-HR" sz="2000" dirty="0">
              <a:solidFill>
                <a:schemeClr val="accent2"/>
              </a:solidFill>
              <a:latin typeface="Kalinga" panose="020B0502040204020203" pitchFamily="34" charset="0"/>
              <a:cs typeface="Kalinga" panose="020B0502040204020203" pitchFamily="34" charset="0"/>
            </a:endParaRPr>
          </a:p>
        </p:txBody>
      </p:sp>
      <p:sp>
        <p:nvSpPr>
          <p:cNvPr id="5" name="TextBox 4"/>
          <p:cNvSpPr txBox="1"/>
          <p:nvPr/>
        </p:nvSpPr>
        <p:spPr>
          <a:xfrm>
            <a:off x="1" y="2132857"/>
            <a:ext cx="9143999" cy="1846659"/>
          </a:xfrm>
          <a:prstGeom prst="rect">
            <a:avLst/>
          </a:prstGeom>
          <a:noFill/>
        </p:spPr>
        <p:txBody>
          <a:bodyPr wrap="square" rtlCol="0">
            <a:spAutoFit/>
          </a:bodyPr>
          <a:lstStyle/>
          <a:p>
            <a:pPr algn="ctr"/>
            <a:r>
              <a:rPr lang="hr-HR" sz="9600" dirty="0" err="1" smtClean="0">
                <a:solidFill>
                  <a:schemeClr val="bg1"/>
                </a:solidFill>
                <a:latin typeface="Kalinga" panose="020B0502040204020203" pitchFamily="34" charset="0"/>
                <a:cs typeface="Kalinga" panose="020B0502040204020203" pitchFamily="34" charset="0"/>
              </a:rPr>
              <a:t>Thank</a:t>
            </a:r>
            <a:r>
              <a:rPr lang="hr-HR" sz="9600" dirty="0" smtClean="0">
                <a:solidFill>
                  <a:schemeClr val="bg1"/>
                </a:solidFill>
                <a:latin typeface="Kalinga" panose="020B0502040204020203" pitchFamily="34" charset="0"/>
                <a:cs typeface="Kalinga" panose="020B0502040204020203" pitchFamily="34" charset="0"/>
              </a:rPr>
              <a:t> </a:t>
            </a:r>
            <a:r>
              <a:rPr lang="hr-HR" sz="9600" dirty="0" err="1" smtClean="0">
                <a:solidFill>
                  <a:schemeClr val="bg1"/>
                </a:solidFill>
                <a:latin typeface="Kalinga" panose="020B0502040204020203" pitchFamily="34" charset="0"/>
                <a:cs typeface="Kalinga" panose="020B0502040204020203" pitchFamily="34" charset="0"/>
              </a:rPr>
              <a:t>you</a:t>
            </a:r>
            <a:r>
              <a:rPr lang="hr-HR" sz="9600" dirty="0" smtClean="0">
                <a:solidFill>
                  <a:schemeClr val="bg1"/>
                </a:solidFill>
                <a:latin typeface="Kalinga" panose="020B0502040204020203" pitchFamily="34" charset="0"/>
                <a:cs typeface="Kalinga" panose="020B0502040204020203" pitchFamily="34" charset="0"/>
              </a:rPr>
              <a:t>!</a:t>
            </a:r>
            <a:endParaRPr lang="hr-HR" sz="9600" dirty="0">
              <a:solidFill>
                <a:schemeClr val="bg1"/>
              </a:solidFill>
              <a:latin typeface="Kalinga" panose="020B0502040204020203" pitchFamily="34" charset="0"/>
              <a:cs typeface="Kalinga" panose="020B0502040204020203" pitchFamily="34" charset="0"/>
            </a:endParaRPr>
          </a:p>
          <a:p>
            <a:endParaRPr lang="en-US" dirty="0">
              <a:latin typeface="Kalinga" panose="020B0502040204020203" pitchFamily="34" charset="0"/>
              <a:cs typeface="Kalinga" panose="020B0502040204020203" pitchFamily="34" charset="0"/>
            </a:endParaRPr>
          </a:p>
        </p:txBody>
      </p:sp>
    </p:spTree>
    <p:extLst>
      <p:ext uri="{BB962C8B-B14F-4D97-AF65-F5344CB8AC3E}">
        <p14:creationId xmlns:p14="http://schemas.microsoft.com/office/powerpoint/2010/main" val="29560368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Content Placeholder 1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0"/>
            <a:ext cx="9154370" cy="6857581"/>
          </a:xfrm>
        </p:spPr>
      </p:pic>
      <p:sp>
        <p:nvSpPr>
          <p:cNvPr id="5" name="Title 1"/>
          <p:cNvSpPr txBox="1">
            <a:spLocks/>
          </p:cNvSpPr>
          <p:nvPr/>
        </p:nvSpPr>
        <p:spPr>
          <a:xfrm>
            <a:off x="-2133" y="1772816"/>
            <a:ext cx="9144000" cy="396044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800" b="1" dirty="0" smtClean="0">
                <a:solidFill>
                  <a:schemeClr val="bg1"/>
                </a:solidFill>
                <a:latin typeface="+mn-lt"/>
              </a:rPr>
              <a:t>Residential buildings</a:t>
            </a:r>
          </a:p>
          <a:p>
            <a:r>
              <a:rPr lang="en-GB" sz="3200" b="1" dirty="0" smtClean="0">
                <a:solidFill>
                  <a:schemeClr val="bg1"/>
                </a:solidFill>
                <a:latin typeface="+mn-lt"/>
              </a:rPr>
              <a:t>- Regulatory framework-</a:t>
            </a:r>
          </a:p>
          <a:p>
            <a:endParaRPr lang="en-GB" sz="4000" dirty="0" smtClean="0">
              <a:solidFill>
                <a:schemeClr val="bg1"/>
              </a:solidFill>
              <a:latin typeface="+mn-lt"/>
            </a:endParaRPr>
          </a:p>
        </p:txBody>
      </p:sp>
    </p:spTree>
    <p:extLst>
      <p:ext uri="{BB962C8B-B14F-4D97-AF65-F5344CB8AC3E}">
        <p14:creationId xmlns:p14="http://schemas.microsoft.com/office/powerpoint/2010/main" val="39445834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6440" y="980728"/>
            <a:ext cx="7416824" cy="4524315"/>
          </a:xfrm>
          <a:prstGeom prst="rect">
            <a:avLst/>
          </a:prstGeom>
        </p:spPr>
        <p:txBody>
          <a:bodyPr wrap="square">
            <a:spAutoFit/>
          </a:bodyPr>
          <a:lstStyle/>
          <a:p>
            <a:r>
              <a:rPr lang="en-GB" b="1" dirty="0" smtClean="0">
                <a:solidFill>
                  <a:srgbClr val="002060"/>
                </a:solidFill>
              </a:rPr>
              <a:t>Article 2. </a:t>
            </a:r>
            <a:r>
              <a:rPr lang="en-GB" sz="1600" dirty="0" smtClean="0">
                <a:solidFill>
                  <a:srgbClr val="002060"/>
                </a:solidFill>
              </a:rPr>
              <a:t>(unofficial translation)</a:t>
            </a:r>
          </a:p>
          <a:p>
            <a:endParaRPr lang="en-GB" dirty="0" smtClean="0">
              <a:solidFill>
                <a:srgbClr val="002060"/>
              </a:solidFill>
            </a:endParaRPr>
          </a:p>
          <a:p>
            <a:r>
              <a:rPr lang="en-GB" dirty="0" smtClean="0">
                <a:solidFill>
                  <a:srgbClr val="002060"/>
                </a:solidFill>
              </a:rPr>
              <a:t>Amount of money for building management fund co-owners uses for :</a:t>
            </a:r>
          </a:p>
          <a:p>
            <a:r>
              <a:rPr lang="en-GB" dirty="0" smtClean="0">
                <a:solidFill>
                  <a:srgbClr val="002060"/>
                </a:solidFill>
              </a:rPr>
              <a:t>– regular maintenance of common spaces and common systems (pump, lighting, elevators….) </a:t>
            </a:r>
          </a:p>
          <a:p>
            <a:pPr marL="285750" indent="-285750">
              <a:buFontTx/>
              <a:buChar char="-"/>
            </a:pPr>
            <a:r>
              <a:rPr lang="en-GB" dirty="0" smtClean="0">
                <a:solidFill>
                  <a:srgbClr val="002060"/>
                </a:solidFill>
              </a:rPr>
              <a:t>Urgent repairs </a:t>
            </a:r>
          </a:p>
          <a:p>
            <a:pPr marL="285750" indent="-285750">
              <a:buFontTx/>
              <a:buChar char="-"/>
            </a:pPr>
            <a:r>
              <a:rPr lang="en-GB" dirty="0" smtClean="0">
                <a:solidFill>
                  <a:srgbClr val="002060"/>
                </a:solidFill>
              </a:rPr>
              <a:t>Necessary repairs and retrofit</a:t>
            </a:r>
          </a:p>
          <a:p>
            <a:pPr marL="285750" indent="-285750">
              <a:buFontTx/>
              <a:buChar char="-"/>
            </a:pPr>
            <a:r>
              <a:rPr lang="en-GB" dirty="0" smtClean="0">
                <a:solidFill>
                  <a:srgbClr val="002060"/>
                </a:solidFill>
              </a:rPr>
              <a:t>Building insurance</a:t>
            </a:r>
          </a:p>
          <a:p>
            <a:pPr marL="285750" indent="-285750">
              <a:buFontTx/>
              <a:buChar char="-"/>
            </a:pPr>
            <a:r>
              <a:rPr lang="en-GB" dirty="0" smtClean="0">
                <a:solidFill>
                  <a:srgbClr val="002060"/>
                </a:solidFill>
              </a:rPr>
              <a:t>Building loans</a:t>
            </a:r>
          </a:p>
          <a:p>
            <a:pPr marL="285750" indent="-285750">
              <a:buFontTx/>
              <a:buChar char="-"/>
            </a:pPr>
            <a:r>
              <a:rPr lang="en-GB" dirty="0" smtClean="0">
                <a:solidFill>
                  <a:srgbClr val="002060"/>
                </a:solidFill>
              </a:rPr>
              <a:t>Building management fee</a:t>
            </a:r>
          </a:p>
          <a:p>
            <a:pPr marL="285750" indent="-285750">
              <a:buFontTx/>
              <a:buChar char="-"/>
            </a:pPr>
            <a:endParaRPr lang="en-GB" dirty="0" smtClean="0">
              <a:solidFill>
                <a:srgbClr val="002060"/>
              </a:solidFill>
            </a:endParaRPr>
          </a:p>
          <a:p>
            <a:r>
              <a:rPr lang="en-GB" dirty="0" smtClean="0">
                <a:solidFill>
                  <a:srgbClr val="002060"/>
                </a:solidFill>
              </a:rPr>
              <a:t>Money is paid on separate building account</a:t>
            </a:r>
          </a:p>
          <a:p>
            <a:endParaRPr lang="en-GB" dirty="0" smtClean="0">
              <a:solidFill>
                <a:srgbClr val="002060"/>
              </a:solidFill>
            </a:endParaRPr>
          </a:p>
          <a:p>
            <a:endParaRPr lang="en-GB" dirty="0" smtClean="0">
              <a:solidFill>
                <a:srgbClr val="002060"/>
              </a:solidFill>
            </a:endParaRPr>
          </a:p>
          <a:p>
            <a:r>
              <a:rPr lang="en-GB" dirty="0" smtClean="0">
                <a:solidFill>
                  <a:srgbClr val="002060"/>
                </a:solidFill>
              </a:rPr>
              <a:t>Minimum monthly fee is defined by official gazette</a:t>
            </a:r>
          </a:p>
          <a:p>
            <a:r>
              <a:rPr lang="en-GB" dirty="0" smtClean="0">
                <a:solidFill>
                  <a:srgbClr val="002060"/>
                </a:solidFill>
              </a:rPr>
              <a:t>.</a:t>
            </a:r>
            <a:endParaRPr lang="en-GB" dirty="0">
              <a:solidFill>
                <a:srgbClr val="002060"/>
              </a:solidFill>
            </a:endParaRPr>
          </a:p>
        </p:txBody>
      </p:sp>
      <p:sp>
        <p:nvSpPr>
          <p:cNvPr id="3" name="Rectangle 2"/>
          <p:cNvSpPr/>
          <p:nvPr/>
        </p:nvSpPr>
        <p:spPr>
          <a:xfrm>
            <a:off x="3203848" y="260648"/>
            <a:ext cx="5832648" cy="707886"/>
          </a:xfrm>
          <a:prstGeom prst="rect">
            <a:avLst/>
          </a:prstGeom>
        </p:spPr>
        <p:txBody>
          <a:bodyPr wrap="square">
            <a:spAutoFit/>
          </a:bodyPr>
          <a:lstStyle/>
          <a:p>
            <a:r>
              <a:rPr lang="en-US" sz="2000" b="1" dirty="0">
                <a:solidFill>
                  <a:schemeClr val="bg1"/>
                </a:solidFill>
              </a:rPr>
              <a:t>Regulation on the maintenance of buildings</a:t>
            </a:r>
          </a:p>
          <a:p>
            <a:r>
              <a:rPr lang="en-US" sz="2000" b="1" dirty="0">
                <a:solidFill>
                  <a:schemeClr val="bg1"/>
                </a:solidFill>
              </a:rPr>
              <a:t>Official Gazette 64/97</a:t>
            </a:r>
            <a:endParaRPr lang="hr-HR" sz="2000" b="1" dirty="0">
              <a:solidFill>
                <a:schemeClr val="bg1"/>
              </a:solidFill>
            </a:endParaRPr>
          </a:p>
        </p:txBody>
      </p:sp>
    </p:spTree>
    <p:extLst>
      <p:ext uri="{BB962C8B-B14F-4D97-AF65-F5344CB8AC3E}">
        <p14:creationId xmlns:p14="http://schemas.microsoft.com/office/powerpoint/2010/main" val="463001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203848" y="260648"/>
            <a:ext cx="5328592" cy="693490"/>
          </a:xfrm>
        </p:spPr>
        <p:txBody>
          <a:bodyPr>
            <a:noAutofit/>
          </a:bodyPr>
          <a:lstStyle/>
          <a:p>
            <a:r>
              <a:rPr lang="hr-HR" sz="2000" b="1" dirty="0" smtClean="0">
                <a:solidFill>
                  <a:schemeClr val="bg1"/>
                </a:solidFill>
                <a:latin typeface="Calibri" pitchFamily="34" charset="0"/>
              </a:rPr>
              <a:t>BARRIERS FOR ENERGY EFFICIENCY PROJECTS IN RESIDENTAL SECTOR</a:t>
            </a:r>
            <a:endParaRPr lang="en-GB" sz="2000" b="1" dirty="0" smtClean="0">
              <a:solidFill>
                <a:schemeClr val="bg1"/>
              </a:solidFill>
              <a:latin typeface="Calibri" pitchFamily="34" charset="0"/>
            </a:endParaRPr>
          </a:p>
        </p:txBody>
      </p:sp>
      <p:sp>
        <p:nvSpPr>
          <p:cNvPr id="5" name="Rectangle 4"/>
          <p:cNvSpPr txBox="1">
            <a:spLocks noChangeArrowheads="1"/>
          </p:cNvSpPr>
          <p:nvPr/>
        </p:nvSpPr>
        <p:spPr bwMode="auto">
          <a:xfrm>
            <a:off x="827088" y="1340768"/>
            <a:ext cx="7705352" cy="4175125"/>
          </a:xfrm>
          <a:prstGeom prst="rect">
            <a:avLst/>
          </a:prstGeom>
          <a:noFill/>
          <a:ln w="9525">
            <a:noFill/>
            <a:miter lim="800000"/>
            <a:headEnd/>
            <a:tailEnd/>
          </a:ln>
          <a:effectLst/>
        </p:spPr>
        <p:txBody>
          <a:bodyPr lIns="0" tIns="0" rIns="0" bIns="0"/>
          <a:lstStyle/>
          <a:p>
            <a:pPr marL="342900" indent="-342900" eaLnBrk="0" hangingPunct="0">
              <a:spcBef>
                <a:spcPts val="1100"/>
              </a:spcBef>
              <a:buFont typeface="Arial" pitchFamily="34" charset="0"/>
              <a:buChar char="•"/>
              <a:defRPr/>
            </a:pPr>
            <a:r>
              <a:rPr lang="en-GB" sz="2400" kern="0" dirty="0" smtClean="0">
                <a:solidFill>
                  <a:srgbClr val="002060"/>
                </a:solidFill>
                <a:latin typeface="Calibri" pitchFamily="34" charset="0"/>
              </a:rPr>
              <a:t>There is still not sufficient level of education</a:t>
            </a:r>
          </a:p>
          <a:p>
            <a:pPr marL="342900" indent="-342900" eaLnBrk="0" hangingPunct="0">
              <a:spcBef>
                <a:spcPts val="1100"/>
              </a:spcBef>
              <a:buFont typeface="Arial" pitchFamily="34" charset="0"/>
              <a:buChar char="•"/>
              <a:defRPr/>
            </a:pPr>
            <a:r>
              <a:rPr lang="en-GB" sz="2400" kern="0" dirty="0" smtClean="0">
                <a:solidFill>
                  <a:srgbClr val="002060"/>
                </a:solidFill>
                <a:latin typeface="Calibri" pitchFamily="34" charset="0"/>
              </a:rPr>
              <a:t>There was no interest from facility management companies – no know how</a:t>
            </a:r>
          </a:p>
          <a:p>
            <a:pPr marL="342900" indent="-342900" eaLnBrk="0" hangingPunct="0">
              <a:spcBef>
                <a:spcPts val="1100"/>
              </a:spcBef>
              <a:buFont typeface="Arial" pitchFamily="34" charset="0"/>
              <a:buChar char="•"/>
              <a:defRPr/>
            </a:pPr>
            <a:r>
              <a:rPr lang="en-GB" sz="2400" kern="0" dirty="0" smtClean="0">
                <a:solidFill>
                  <a:srgbClr val="002060"/>
                </a:solidFill>
                <a:latin typeface="Calibri" pitchFamily="34" charset="0"/>
              </a:rPr>
              <a:t>Insufficient maintenance fee in order to finance development of energy efficiency projects</a:t>
            </a:r>
          </a:p>
          <a:p>
            <a:pPr marL="342900" indent="-342900" eaLnBrk="0" hangingPunct="0">
              <a:spcBef>
                <a:spcPts val="1100"/>
              </a:spcBef>
              <a:buFont typeface="Arial" pitchFamily="34" charset="0"/>
              <a:buChar char="•"/>
              <a:defRPr/>
            </a:pPr>
            <a:r>
              <a:rPr lang="en-GB" sz="2400" kern="0" dirty="0" smtClean="0">
                <a:solidFill>
                  <a:srgbClr val="002060"/>
                </a:solidFill>
                <a:latin typeface="Calibri" pitchFamily="34" charset="0"/>
              </a:rPr>
              <a:t>No grants – no projects</a:t>
            </a:r>
          </a:p>
          <a:p>
            <a:pPr marL="342900" indent="-342900" eaLnBrk="0" hangingPunct="0">
              <a:spcBef>
                <a:spcPts val="1100"/>
              </a:spcBef>
              <a:buFont typeface="Arial" pitchFamily="34" charset="0"/>
              <a:buChar char="•"/>
              <a:defRPr/>
            </a:pPr>
            <a:r>
              <a:rPr lang="en-GB" sz="2400" kern="0" dirty="0" smtClean="0">
                <a:solidFill>
                  <a:srgbClr val="002060"/>
                </a:solidFill>
                <a:latin typeface="Calibri" pitchFamily="34" charset="0"/>
              </a:rPr>
              <a:t>Low energy prices - high payback period</a:t>
            </a:r>
          </a:p>
          <a:p>
            <a:pPr marL="342900" indent="-342900" eaLnBrk="0" hangingPunct="0">
              <a:spcBef>
                <a:spcPts val="1100"/>
              </a:spcBef>
              <a:buFont typeface="Arial" pitchFamily="34" charset="0"/>
              <a:buChar char="•"/>
              <a:defRPr/>
            </a:pPr>
            <a:r>
              <a:rPr lang="en-GB" sz="2400" kern="0" dirty="0" smtClean="0">
                <a:solidFill>
                  <a:srgbClr val="002060"/>
                </a:solidFill>
                <a:latin typeface="Calibri" pitchFamily="34" charset="0"/>
              </a:rPr>
              <a:t>Apartments owners low income – social status</a:t>
            </a:r>
          </a:p>
          <a:p>
            <a:pPr marL="342900" indent="-342900" eaLnBrk="0" hangingPunct="0">
              <a:spcBef>
                <a:spcPts val="1100"/>
              </a:spcBef>
              <a:buFont typeface="Arial" pitchFamily="34" charset="0"/>
              <a:buChar char="•"/>
              <a:defRPr/>
            </a:pPr>
            <a:r>
              <a:rPr lang="en-GB" sz="2400" kern="0" dirty="0" smtClean="0">
                <a:solidFill>
                  <a:srgbClr val="002060"/>
                </a:solidFill>
                <a:latin typeface="Calibri" pitchFamily="34" charset="0"/>
              </a:rPr>
              <a:t>Low ratio of committed owners</a:t>
            </a:r>
          </a:p>
          <a:p>
            <a:pPr marL="342900" indent="-342900" eaLnBrk="0" hangingPunct="0">
              <a:spcBef>
                <a:spcPts val="1100"/>
              </a:spcBef>
              <a:buFont typeface="Arial" pitchFamily="34" charset="0"/>
              <a:buChar char="•"/>
              <a:defRPr/>
            </a:pPr>
            <a:r>
              <a:rPr lang="en-GB" sz="2400" kern="0" dirty="0" smtClean="0">
                <a:solidFill>
                  <a:srgbClr val="002060"/>
                </a:solidFill>
                <a:latin typeface="Calibri" pitchFamily="34" charset="0"/>
              </a:rPr>
              <a:t>No knowledge about ESCO companies</a:t>
            </a:r>
          </a:p>
          <a:p>
            <a:pPr eaLnBrk="0" hangingPunct="0">
              <a:spcBef>
                <a:spcPts val="1100"/>
              </a:spcBef>
              <a:defRPr/>
            </a:pPr>
            <a:endParaRPr lang="en-GB" sz="2400" b="0" kern="0" dirty="0">
              <a:latin typeface="Calibri" pitchFamily="34" charset="0"/>
            </a:endParaRPr>
          </a:p>
        </p:txBody>
      </p:sp>
    </p:spTree>
    <p:extLst>
      <p:ext uri="{BB962C8B-B14F-4D97-AF65-F5344CB8AC3E}">
        <p14:creationId xmlns:p14="http://schemas.microsoft.com/office/powerpoint/2010/main" val="24525422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idx="4294967295"/>
          </p:nvPr>
        </p:nvSpPr>
        <p:spPr>
          <a:xfrm>
            <a:off x="3172619" y="332657"/>
            <a:ext cx="5971381" cy="574675"/>
          </a:xfrm>
        </p:spPr>
        <p:txBody>
          <a:bodyPr>
            <a:normAutofit fontScale="90000"/>
          </a:bodyPr>
          <a:lstStyle/>
          <a:p>
            <a:pPr algn="l" eaLnBrk="1" hangingPunct="1"/>
            <a:r>
              <a:rPr lang="hr-HR" sz="3200" b="1" dirty="0" smtClean="0">
                <a:solidFill>
                  <a:schemeClr val="bg1"/>
                </a:solidFill>
                <a:latin typeface="Calibri" panose="020F0502020204030204" pitchFamily="34" charset="0"/>
                <a:cs typeface="Calibri" panose="020F0502020204030204" pitchFamily="34" charset="0"/>
              </a:rPr>
              <a:t>HOW TO IMPLEMENT EE PROJECT?</a:t>
            </a:r>
          </a:p>
        </p:txBody>
      </p:sp>
      <p:sp>
        <p:nvSpPr>
          <p:cNvPr id="19458" name="Rectangle 3"/>
          <p:cNvSpPr>
            <a:spLocks noGrp="1" noChangeArrowheads="1"/>
          </p:cNvSpPr>
          <p:nvPr>
            <p:ph type="body" idx="4294967295"/>
          </p:nvPr>
        </p:nvSpPr>
        <p:spPr>
          <a:xfrm>
            <a:off x="785813" y="1285875"/>
            <a:ext cx="7531100" cy="4446588"/>
          </a:xfrm>
        </p:spPr>
        <p:txBody>
          <a:bodyPr/>
          <a:lstStyle/>
          <a:p>
            <a:pPr eaLnBrk="1" hangingPunct="1">
              <a:buFontTx/>
              <a:buNone/>
            </a:pPr>
            <a:r>
              <a:rPr lang="hr-HR" dirty="0" smtClean="0">
                <a:solidFill>
                  <a:schemeClr val="accent2"/>
                </a:solidFill>
                <a:latin typeface="+mj-lt"/>
              </a:rPr>
              <a:t/>
            </a:r>
            <a:br>
              <a:rPr lang="hr-HR" dirty="0" smtClean="0">
                <a:solidFill>
                  <a:schemeClr val="accent2"/>
                </a:solidFill>
                <a:latin typeface="+mj-lt"/>
              </a:rPr>
            </a:br>
            <a:endParaRPr lang="hr-HR" dirty="0" smtClean="0">
              <a:solidFill>
                <a:schemeClr val="accent2"/>
              </a:solidFill>
              <a:latin typeface="+mj-lt"/>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7584" y="1906602"/>
            <a:ext cx="7444519" cy="3754646"/>
          </a:xfrm>
          <a:prstGeom prst="rect">
            <a:avLst/>
          </a:prstGeom>
        </p:spPr>
      </p:pic>
      <p:sp>
        <p:nvSpPr>
          <p:cNvPr id="3" name="Rectangle 2"/>
          <p:cNvSpPr/>
          <p:nvPr/>
        </p:nvSpPr>
        <p:spPr>
          <a:xfrm>
            <a:off x="4139952" y="4077072"/>
            <a:ext cx="506870" cy="369332"/>
          </a:xfrm>
          <a:prstGeom prst="rect">
            <a:avLst/>
          </a:prstGeom>
        </p:spPr>
        <p:txBody>
          <a:bodyPr wrap="none">
            <a:spAutoFit/>
          </a:bodyPr>
          <a:lstStyle/>
          <a:p>
            <a:r>
              <a:rPr lang="hr-HR" b="1" dirty="0" smtClean="0">
                <a:solidFill>
                  <a:schemeClr val="tx2"/>
                </a:solidFill>
              </a:rPr>
              <a:t>???</a:t>
            </a:r>
            <a:endParaRPr lang="hr-HR" b="1" dirty="0">
              <a:solidFill>
                <a:schemeClr val="tx2"/>
              </a:solidFill>
            </a:endParaRPr>
          </a:p>
        </p:txBody>
      </p:sp>
      <p:pic>
        <p:nvPicPr>
          <p:cNvPr id="409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43176" y="5517232"/>
            <a:ext cx="1644438" cy="1233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938881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203848" y="260648"/>
            <a:ext cx="5832648" cy="693490"/>
          </a:xfrm>
        </p:spPr>
        <p:txBody>
          <a:bodyPr>
            <a:noAutofit/>
          </a:bodyPr>
          <a:lstStyle/>
          <a:p>
            <a:r>
              <a:rPr lang="hr-HR" sz="2000" b="1" dirty="0" smtClean="0">
                <a:solidFill>
                  <a:schemeClr val="bg1"/>
                </a:solidFill>
                <a:latin typeface="Calibri" pitchFamily="34" charset="0"/>
              </a:rPr>
              <a:t>CHANGES IN LEVEL OF ENERGY EFFICIENCY PROJECTS IMPLEMENTATION IN RESIDENTAL SECTOR</a:t>
            </a:r>
            <a:endParaRPr lang="en-GB" sz="2000" b="1" dirty="0" smtClean="0">
              <a:solidFill>
                <a:schemeClr val="bg1"/>
              </a:solidFill>
              <a:latin typeface="Calibri" pitchFamily="34" charset="0"/>
            </a:endParaRPr>
          </a:p>
        </p:txBody>
      </p:sp>
      <p:sp>
        <p:nvSpPr>
          <p:cNvPr id="5" name="Rectangle 4"/>
          <p:cNvSpPr txBox="1">
            <a:spLocks noChangeArrowheads="1"/>
          </p:cNvSpPr>
          <p:nvPr/>
        </p:nvSpPr>
        <p:spPr bwMode="auto">
          <a:xfrm>
            <a:off x="827088" y="1052736"/>
            <a:ext cx="8137400" cy="4175125"/>
          </a:xfrm>
          <a:prstGeom prst="rect">
            <a:avLst/>
          </a:prstGeom>
          <a:noFill/>
          <a:ln w="9525">
            <a:noFill/>
            <a:miter lim="800000"/>
            <a:headEnd/>
            <a:tailEnd/>
          </a:ln>
          <a:effectLst/>
        </p:spPr>
        <p:txBody>
          <a:bodyPr lIns="0" tIns="0" rIns="0" bIns="0"/>
          <a:lstStyle/>
          <a:p>
            <a:pPr eaLnBrk="0" hangingPunct="0">
              <a:spcBef>
                <a:spcPts val="1100"/>
              </a:spcBef>
              <a:defRPr/>
            </a:pPr>
            <a:r>
              <a:rPr lang="en-GB" sz="2400" b="1" kern="0" dirty="0" smtClean="0">
                <a:solidFill>
                  <a:srgbClr val="002060"/>
                </a:solidFill>
                <a:latin typeface="Calibri" pitchFamily="34" charset="0"/>
              </a:rPr>
              <a:t>Changes started due to:</a:t>
            </a:r>
          </a:p>
          <a:p>
            <a:pPr marL="342900" indent="-342900" eaLnBrk="0" hangingPunct="0">
              <a:spcBef>
                <a:spcPts val="1100"/>
              </a:spcBef>
              <a:buFont typeface="Arial" panose="020B0604020202020204" pitchFamily="34" charset="0"/>
              <a:buChar char="•"/>
              <a:defRPr/>
            </a:pPr>
            <a:r>
              <a:rPr lang="en-GB" sz="2400" kern="0" dirty="0" smtClean="0">
                <a:solidFill>
                  <a:srgbClr val="002060"/>
                </a:solidFill>
                <a:latin typeface="Calibri" pitchFamily="34" charset="0"/>
              </a:rPr>
              <a:t>implementation of energy certification of residential buildings</a:t>
            </a:r>
          </a:p>
          <a:p>
            <a:pPr marL="342900" indent="-342900" eaLnBrk="0" hangingPunct="0">
              <a:spcBef>
                <a:spcPts val="1100"/>
              </a:spcBef>
              <a:buFont typeface="Arial" panose="020B0604020202020204" pitchFamily="34" charset="0"/>
              <a:buChar char="•"/>
              <a:defRPr/>
            </a:pPr>
            <a:r>
              <a:rPr lang="en-GB" sz="2400" kern="0" dirty="0" smtClean="0">
                <a:solidFill>
                  <a:srgbClr val="002060"/>
                </a:solidFill>
                <a:latin typeface="Calibri" pitchFamily="34" charset="0"/>
              </a:rPr>
              <a:t>obligation to install heat allocators</a:t>
            </a:r>
          </a:p>
          <a:p>
            <a:pPr marL="342900" indent="-342900" eaLnBrk="0" hangingPunct="0">
              <a:spcBef>
                <a:spcPts val="1100"/>
              </a:spcBef>
              <a:buFont typeface="Arial" panose="020B0604020202020204" pitchFamily="34" charset="0"/>
              <a:buChar char="•"/>
              <a:defRPr/>
            </a:pPr>
            <a:r>
              <a:rPr lang="en-GB" sz="2400" kern="0" dirty="0" smtClean="0">
                <a:solidFill>
                  <a:srgbClr val="002060"/>
                </a:solidFill>
                <a:latin typeface="Calibri" pitchFamily="34" charset="0"/>
              </a:rPr>
              <a:t>energy efficiency advertising campaign and media - citizens were educated enough to start asking for implementation</a:t>
            </a:r>
          </a:p>
          <a:p>
            <a:pPr marL="342900" indent="-342900" eaLnBrk="0" hangingPunct="0">
              <a:spcBef>
                <a:spcPts val="1100"/>
              </a:spcBef>
              <a:buFont typeface="Arial" panose="020B0604020202020204" pitchFamily="34" charset="0"/>
              <a:buChar char="•"/>
              <a:defRPr/>
            </a:pPr>
            <a:r>
              <a:rPr lang="en-GB" sz="2400" kern="0" dirty="0" smtClean="0">
                <a:solidFill>
                  <a:srgbClr val="002060"/>
                </a:solidFill>
                <a:latin typeface="Calibri" pitchFamily="34" charset="0"/>
              </a:rPr>
              <a:t>grants schemes for energy performance certificates and project documentation from national Fund for energy efficiency</a:t>
            </a:r>
          </a:p>
          <a:p>
            <a:pPr marL="342900" indent="-342900" eaLnBrk="0" hangingPunct="0">
              <a:spcBef>
                <a:spcPts val="1100"/>
              </a:spcBef>
              <a:buFont typeface="Arial" panose="020B0604020202020204" pitchFamily="34" charset="0"/>
              <a:buChar char="•"/>
              <a:defRPr/>
            </a:pPr>
            <a:r>
              <a:rPr lang="en-GB" sz="2400" kern="0" dirty="0" smtClean="0">
                <a:solidFill>
                  <a:srgbClr val="002060"/>
                </a:solidFill>
                <a:latin typeface="Calibri" pitchFamily="34" charset="0"/>
              </a:rPr>
              <a:t>grants for EE project implementation from national Fund</a:t>
            </a:r>
          </a:p>
          <a:p>
            <a:pPr marL="342900" indent="-342900" eaLnBrk="0" hangingPunct="0">
              <a:spcBef>
                <a:spcPts val="1100"/>
              </a:spcBef>
              <a:buFont typeface="Arial" panose="020B0604020202020204" pitchFamily="34" charset="0"/>
              <a:buChar char="•"/>
              <a:defRPr/>
            </a:pPr>
            <a:r>
              <a:rPr lang="en-GB" sz="2400" kern="0" dirty="0" smtClean="0">
                <a:solidFill>
                  <a:srgbClr val="002060"/>
                </a:solidFill>
                <a:latin typeface="Calibri" pitchFamily="34" charset="0"/>
              </a:rPr>
              <a:t>new services from facility manager are developing (building certification organization, project organization, application to EE Fund, coordination, negotiation with financial institutions for EE financing) </a:t>
            </a:r>
          </a:p>
          <a:p>
            <a:pPr marL="342900" indent="-342900" eaLnBrk="0" hangingPunct="0">
              <a:spcBef>
                <a:spcPts val="1100"/>
              </a:spcBef>
              <a:buFont typeface="Arial" panose="020B0604020202020204" pitchFamily="34" charset="0"/>
              <a:buChar char="•"/>
              <a:defRPr/>
            </a:pPr>
            <a:endParaRPr lang="en-GB" sz="2400" b="0" kern="0" dirty="0">
              <a:solidFill>
                <a:srgbClr val="002060"/>
              </a:solidFill>
              <a:latin typeface="Calibri" pitchFamily="34" charset="0"/>
            </a:endParaRPr>
          </a:p>
        </p:txBody>
      </p:sp>
    </p:spTree>
    <p:extLst>
      <p:ext uri="{BB962C8B-B14F-4D97-AF65-F5344CB8AC3E}">
        <p14:creationId xmlns:p14="http://schemas.microsoft.com/office/powerpoint/2010/main" val="77109457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2165</TotalTime>
  <Words>2339</Words>
  <Application>Microsoft Office PowerPoint</Application>
  <PresentationFormat>On-screen Show (4:3)</PresentationFormat>
  <Paragraphs>305</Paragraphs>
  <Slides>41</Slides>
  <Notes>11</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PowerPoint Presentation</vt:lpstr>
      <vt:lpstr>SUMMARY</vt:lpstr>
      <vt:lpstr>PowerPoint Presentation</vt:lpstr>
      <vt:lpstr>Results (2003 – 2017)</vt:lpstr>
      <vt:lpstr>PowerPoint Presentation</vt:lpstr>
      <vt:lpstr>PowerPoint Presentation</vt:lpstr>
      <vt:lpstr>BARRIERS FOR ENERGY EFFICIENCY PROJECTS IN RESIDENTAL SECTOR</vt:lpstr>
      <vt:lpstr>HOW TO IMPLEMENT EE PROJECT?</vt:lpstr>
      <vt:lpstr>CHANGES IN LEVEL OF ENERGY EFFICIENCY PROJECTS IMPLEMENTATION IN RESIDENTAL SECTOR</vt:lpstr>
      <vt:lpstr>ESCO regulations (history) </vt:lpstr>
      <vt:lpstr>PowerPoint Presentation</vt:lpstr>
      <vt:lpstr>PowerPoint Presentation</vt:lpstr>
      <vt:lpstr>WHAT IS ESCO PROJECT?</vt:lpstr>
      <vt:lpstr>BARRIERS FOR ESCO PROJECT IN RESIDENTIAL SECTOR</vt:lpstr>
      <vt:lpstr>BARRIERS FOR ESCO PROJECT IN RESIDENTIAL SECTOR</vt:lpstr>
      <vt:lpstr>PowerPoint Presentation</vt:lpstr>
      <vt:lpstr>HEP ESCO position in the HEP group</vt:lpstr>
      <vt:lpstr>HEP ESCO opportunities</vt:lpstr>
      <vt:lpstr>Energy services for residential sector</vt:lpstr>
      <vt:lpstr>PowerPoint Presentation</vt:lpstr>
      <vt:lpstr>PowerPoint Presentation</vt:lpstr>
      <vt:lpstr>PowerPoint Presentation</vt:lpstr>
      <vt:lpstr>PowerPoint Presentation</vt:lpstr>
      <vt:lpstr>Energy management – new energy service</vt:lpstr>
      <vt:lpstr>ESCO monitor – tool for implementation of ISO 50001 </vt:lpstr>
      <vt:lpstr>Who is it for?</vt:lpstr>
      <vt:lpstr>ESCO monitor &amp; ESCO monitor panel </vt:lpstr>
      <vt:lpstr>Heat consumption and inside temperature</vt:lpstr>
      <vt:lpstr>PowerPoint Presentation</vt:lpstr>
      <vt:lpstr>PowerPoint Presentation</vt:lpstr>
      <vt:lpstr>HEP ESCO for citizens –awareness rising</vt:lpstr>
      <vt:lpstr>PowerPoint Presentation</vt:lpstr>
      <vt:lpstr>PowerPoint Presentation</vt:lpstr>
      <vt:lpstr>PowerPoint Presentation</vt:lpstr>
      <vt:lpstr>PowerPoint Presentation</vt:lpstr>
      <vt:lpstr>PowerPoint Presentation</vt:lpstr>
      <vt:lpstr>PowerPoint Presentation</vt:lpstr>
      <vt:lpstr>Opportunities and challenges </vt:lpstr>
      <vt:lpstr>Opportunities and challenges </vt:lpstr>
      <vt:lpstr>Opportunities and challenges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NOVE ENERGETSKE USLUGE</dc:title>
  <dc:creator>Sandra Magajne</dc:creator>
  <cp:lastModifiedBy>Vlasta Zanki</cp:lastModifiedBy>
  <cp:revision>166</cp:revision>
  <dcterms:created xsi:type="dcterms:W3CDTF">2014-11-11T08:21:02Z</dcterms:created>
  <dcterms:modified xsi:type="dcterms:W3CDTF">2017-11-08T09:28:11Z</dcterms:modified>
</cp:coreProperties>
</file>