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60" r:id="rId3"/>
    <p:sldId id="279" r:id="rId4"/>
    <p:sldId id="263" r:id="rId5"/>
    <p:sldId id="309" r:id="rId6"/>
    <p:sldId id="264" r:id="rId7"/>
    <p:sldId id="265" r:id="rId8"/>
    <p:sldId id="266" r:id="rId9"/>
    <p:sldId id="272" r:id="rId10"/>
    <p:sldId id="273" r:id="rId11"/>
    <p:sldId id="306" r:id="rId12"/>
    <p:sldId id="275" r:id="rId13"/>
    <p:sldId id="316" r:id="rId14"/>
    <p:sldId id="317" r:id="rId15"/>
    <p:sldId id="301" r:id="rId16"/>
    <p:sldId id="308" r:id="rId1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3" autoAdjust="0"/>
    <p:restoredTop sz="93440" autoAdjust="0"/>
  </p:normalViewPr>
  <p:slideViewPr>
    <p:cSldViewPr>
      <p:cViewPr>
        <p:scale>
          <a:sx n="66" d="100"/>
          <a:sy n="66" d="100"/>
        </p:scale>
        <p:origin x="-3102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82"/>
    </p:cViewPr>
  </p:sorterViewPr>
  <p:notesViewPr>
    <p:cSldViewPr>
      <p:cViewPr varScale="1">
        <p:scale>
          <a:sx n="39" d="100"/>
          <a:sy n="39" d="100"/>
        </p:scale>
        <p:origin x="-2304" y="-67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26243-4CA5-4E4E-AC3D-C5CD704AEF90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BE397-57C4-4BE9-975F-5AF8513F8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67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399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4882813" y="-12806363"/>
            <a:ext cx="18059401" cy="135461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E397-57C4-4BE9-975F-5AF8513F8F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4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2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1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8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5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28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9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3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49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8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38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2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1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0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9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4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1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9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0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9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8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fficienzaenergetica.acs.enea.i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nanziaria2017.enea.i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7824" y="6453336"/>
            <a:ext cx="3168352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07804" y="64533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F81BD"/>
                </a:solidFill>
              </a:rPr>
              <a:t>www.efficienzaenergetica.enea.it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5720" y="3501008"/>
            <a:ext cx="8572560" cy="12618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Workshop on Provision of Highly Efficient Heating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and Cooling Solutions for Residential Buildings”</a:t>
            </a:r>
          </a:p>
          <a:p>
            <a:pPr algn="ctr"/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4348" y="1835532"/>
            <a:ext cx="7715304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85720" y="4762892"/>
            <a:ext cx="8572559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it-IT" b="1" dirty="0" smtClean="0">
                <a:solidFill>
                  <a:schemeClr val="tx1"/>
                </a:solidFill>
              </a:rPr>
              <a:t>Gabriella Azzolini</a:t>
            </a:r>
          </a:p>
          <a:p>
            <a:pPr algn="ctr"/>
            <a:r>
              <a:rPr lang="it-IT" altLang="it-IT" b="1" dirty="0" smtClean="0">
                <a:solidFill>
                  <a:schemeClr val="tx1"/>
                </a:solidFill>
              </a:rPr>
              <a:t>ENEA - UTEE</a:t>
            </a:r>
            <a:endParaRPr lang="it-IT" altLang="it-IT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85720" y="5562278"/>
            <a:ext cx="8572560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it-IT" dirty="0" smtClean="0"/>
              <a:t>Villa Cagnola (Gazzada Schianno, Varese)</a:t>
            </a:r>
          </a:p>
          <a:p>
            <a:pPr algn="ctr"/>
            <a:r>
              <a:rPr lang="it-IT" altLang="it-IT" dirty="0" err="1" smtClean="0"/>
              <a:t>October</a:t>
            </a:r>
            <a:r>
              <a:rPr lang="it-IT" altLang="it-IT" dirty="0" smtClean="0"/>
              <a:t> 18</a:t>
            </a:r>
            <a:r>
              <a:rPr lang="it-IT" altLang="it-IT" baseline="30000" dirty="0"/>
              <a:t>th</a:t>
            </a:r>
            <a:r>
              <a:rPr lang="it-IT" altLang="it-IT" dirty="0" smtClean="0"/>
              <a:t>-19</a:t>
            </a:r>
            <a:r>
              <a:rPr lang="it-IT" altLang="it-IT" baseline="30000" dirty="0" smtClean="0"/>
              <a:t>th</a:t>
            </a:r>
            <a:r>
              <a:rPr lang="it-IT" altLang="it-IT" dirty="0" smtClean="0"/>
              <a:t> 2017</a:t>
            </a:r>
            <a:endParaRPr lang="it-IT" altLang="it-IT" dirty="0"/>
          </a:p>
        </p:txBody>
      </p:sp>
      <p:sp>
        <p:nvSpPr>
          <p:cNvPr id="9" name="Rettangolo 8"/>
          <p:cNvSpPr/>
          <p:nvPr/>
        </p:nvSpPr>
        <p:spPr>
          <a:xfrm>
            <a:off x="1547664" y="1854218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B050"/>
                </a:solidFill>
              </a:rPr>
              <a:t>“Financing </a:t>
            </a:r>
            <a:r>
              <a:rPr lang="en-US" sz="4000" b="1" i="1" dirty="0">
                <a:solidFill>
                  <a:srgbClr val="00B050"/>
                </a:solidFill>
              </a:rPr>
              <a:t>energy efficiency in </a:t>
            </a:r>
            <a:r>
              <a:rPr lang="en-US" sz="4000" b="1" i="1" dirty="0" smtClean="0">
                <a:solidFill>
                  <a:srgbClr val="00B050"/>
                </a:solidFill>
              </a:rPr>
              <a:t>private </a:t>
            </a:r>
            <a:r>
              <a:rPr lang="en-US" sz="4000" b="1" i="1" dirty="0">
                <a:solidFill>
                  <a:srgbClr val="00B050"/>
                </a:solidFill>
              </a:rPr>
              <a:t>housing, in </a:t>
            </a:r>
            <a:r>
              <a:rPr lang="en-US" sz="4000" b="1" i="1" dirty="0" smtClean="0">
                <a:solidFill>
                  <a:srgbClr val="00B050"/>
                </a:solidFill>
              </a:rPr>
              <a:t>Italy”</a:t>
            </a:r>
            <a:endParaRPr lang="it-IT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65% </a:t>
            </a:r>
          </a:p>
          <a:p>
            <a:r>
              <a:rPr lang="it-IT" dirty="0" err="1" smtClean="0">
                <a:solidFill>
                  <a:srgbClr val="00B050"/>
                </a:solidFill>
              </a:rPr>
              <a:t>Results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17" y="1537557"/>
            <a:ext cx="2709714" cy="3835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619944" y="16054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 smtClean="0"/>
              <a:t>From ENEA REPORT 2017</a:t>
            </a:r>
          </a:p>
          <a:p>
            <a:pPr marL="0" indent="0">
              <a:buNone/>
            </a:pPr>
            <a:r>
              <a:rPr lang="it-IT" sz="2400" dirty="0" smtClean="0"/>
              <a:t>2016: 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C00000"/>
                </a:solidFill>
              </a:rPr>
              <a:t>360.000 </a:t>
            </a:r>
            <a:r>
              <a:rPr lang="it-IT" sz="2400" dirty="0" err="1" smtClean="0">
                <a:solidFill>
                  <a:srgbClr val="C00000"/>
                </a:solidFill>
              </a:rPr>
              <a:t>applications</a:t>
            </a:r>
            <a:endParaRPr lang="it-IT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C00000"/>
                </a:solidFill>
              </a:rPr>
              <a:t>1.100 </a:t>
            </a:r>
            <a:r>
              <a:rPr lang="it-IT" sz="2400" dirty="0" err="1">
                <a:solidFill>
                  <a:srgbClr val="C00000"/>
                </a:solidFill>
              </a:rPr>
              <a:t>GWh</a:t>
            </a:r>
            <a:r>
              <a:rPr lang="it-IT" sz="2400" dirty="0">
                <a:solidFill>
                  <a:srgbClr val="C00000"/>
                </a:solidFill>
              </a:rPr>
              <a:t>/</a:t>
            </a:r>
            <a:r>
              <a:rPr lang="it-IT" sz="2400" dirty="0" err="1">
                <a:solidFill>
                  <a:srgbClr val="C00000"/>
                </a:solidFill>
              </a:rPr>
              <a:t>year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energy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saving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C00000"/>
                </a:solidFill>
              </a:rPr>
              <a:t>3,3 </a:t>
            </a:r>
            <a:r>
              <a:rPr lang="it-IT" sz="2400" dirty="0" err="1" smtClean="0">
                <a:solidFill>
                  <a:srgbClr val="C00000"/>
                </a:solidFill>
              </a:rPr>
              <a:t>Billions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euros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800" dirty="0" smtClean="0"/>
          </a:p>
          <a:p>
            <a:pPr marL="0" indent="0">
              <a:buNone/>
            </a:pPr>
            <a:r>
              <a:rPr lang="it-IT" sz="2400" dirty="0" smtClean="0"/>
              <a:t>2007-2016:</a:t>
            </a:r>
          </a:p>
          <a:p>
            <a:pPr marL="0" indent="0">
              <a:buNone/>
            </a:pP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C00000"/>
                </a:solidFill>
              </a:rPr>
              <a:t>2,9 </a:t>
            </a:r>
            <a:r>
              <a:rPr lang="it-IT" sz="2400" dirty="0" err="1" smtClean="0">
                <a:solidFill>
                  <a:srgbClr val="C00000"/>
                </a:solidFill>
              </a:rPr>
              <a:t>million</a:t>
            </a:r>
            <a:r>
              <a:rPr lang="it-IT" sz="2400" dirty="0" smtClean="0">
                <a:solidFill>
                  <a:srgbClr val="C00000"/>
                </a:solidFill>
              </a:rPr>
              <a:t> of </a:t>
            </a:r>
            <a:r>
              <a:rPr lang="it-IT" sz="2400" dirty="0" err="1">
                <a:solidFill>
                  <a:srgbClr val="C00000"/>
                </a:solidFill>
              </a:rPr>
              <a:t>applications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C00000"/>
                </a:solidFill>
              </a:rPr>
              <a:t>14.000 </a:t>
            </a:r>
            <a:r>
              <a:rPr lang="it-IT" sz="2400" dirty="0" err="1" smtClean="0">
                <a:solidFill>
                  <a:srgbClr val="C00000"/>
                </a:solidFill>
              </a:rPr>
              <a:t>GWh</a:t>
            </a:r>
            <a:r>
              <a:rPr lang="it-IT" sz="2400" dirty="0" smtClean="0">
                <a:solidFill>
                  <a:srgbClr val="C00000"/>
                </a:solidFill>
              </a:rPr>
              <a:t>/</a:t>
            </a:r>
            <a:r>
              <a:rPr lang="it-IT" sz="2400" dirty="0" err="1" smtClean="0">
                <a:solidFill>
                  <a:srgbClr val="C00000"/>
                </a:solidFill>
              </a:rPr>
              <a:t>year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energy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saving</a:t>
            </a:r>
            <a:endParaRPr lang="it-IT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C00000"/>
                </a:solidFill>
              </a:rPr>
              <a:t>31,3 </a:t>
            </a:r>
            <a:r>
              <a:rPr lang="it-IT" sz="2400" dirty="0" err="1" smtClean="0">
                <a:solidFill>
                  <a:srgbClr val="C00000"/>
                </a:solidFill>
              </a:rPr>
              <a:t>Billions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euros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invested</a:t>
            </a:r>
            <a:endParaRPr lang="it-IT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endParaRPr lang="it-IT" sz="2400" dirty="0" smtClean="0"/>
          </a:p>
          <a:p>
            <a:endParaRPr lang="it-IT" altLang="it-IT" sz="2400" dirty="0" smtClean="0"/>
          </a:p>
          <a:p>
            <a:endParaRPr lang="it-IT" alt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6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65% </a:t>
            </a:r>
          </a:p>
          <a:p>
            <a:r>
              <a:rPr lang="it-IT" dirty="0" err="1" smtClean="0">
                <a:solidFill>
                  <a:srgbClr val="00B050"/>
                </a:solidFill>
              </a:rPr>
              <a:t>Results</a:t>
            </a:r>
            <a:r>
              <a:rPr lang="it-IT" dirty="0" smtClean="0">
                <a:solidFill>
                  <a:srgbClr val="00B050"/>
                </a:solidFill>
              </a:rPr>
              <a:t> (2017 ENEA report)     </a:t>
            </a:r>
            <a:endParaRPr lang="it-IT" sz="3900" dirty="0">
              <a:solidFill>
                <a:srgbClr val="00B05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32558"/>
            <a:ext cx="6504244" cy="36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65% </a:t>
            </a:r>
          </a:p>
          <a:p>
            <a:r>
              <a:rPr lang="it-IT" dirty="0" err="1" smtClean="0">
                <a:solidFill>
                  <a:srgbClr val="00B050"/>
                </a:solidFill>
              </a:rPr>
              <a:t>Results</a:t>
            </a:r>
            <a:r>
              <a:rPr lang="it-IT" dirty="0" smtClean="0">
                <a:solidFill>
                  <a:srgbClr val="00B050"/>
                </a:solidFill>
              </a:rPr>
              <a:t> (2017 ENEA report)     </a:t>
            </a:r>
            <a:endParaRPr lang="it-IT" sz="3900" dirty="0">
              <a:solidFill>
                <a:srgbClr val="00B05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49833"/>
            <a:ext cx="6526050" cy="3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65% </a:t>
            </a:r>
          </a:p>
          <a:p>
            <a:r>
              <a:rPr lang="it-IT" dirty="0" err="1" smtClean="0">
                <a:solidFill>
                  <a:srgbClr val="00B050"/>
                </a:solidFill>
              </a:rPr>
              <a:t>Results</a:t>
            </a:r>
            <a:r>
              <a:rPr lang="it-IT" dirty="0" smtClean="0">
                <a:solidFill>
                  <a:srgbClr val="00B050"/>
                </a:solidFill>
              </a:rPr>
              <a:t> (2017 ENEA report)     </a:t>
            </a:r>
            <a:endParaRPr lang="it-IT" sz="3900" dirty="0">
              <a:solidFill>
                <a:srgbClr val="00B05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0" y="1988840"/>
            <a:ext cx="7489306" cy="28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65% 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Services </a:t>
            </a:r>
            <a:r>
              <a:rPr lang="it-IT" dirty="0" err="1">
                <a:solidFill>
                  <a:srgbClr val="00B050"/>
                </a:solidFill>
              </a:rPr>
              <a:t>offered</a:t>
            </a:r>
            <a:r>
              <a:rPr lang="it-IT" dirty="0">
                <a:solidFill>
                  <a:srgbClr val="00B050"/>
                </a:solidFill>
              </a:rPr>
              <a:t> by ENEA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 smtClean="0"/>
          </a:p>
          <a:p>
            <a:r>
              <a:rPr lang="it-IT" sz="2400" dirty="0"/>
              <a:t>i</a:t>
            </a:r>
            <a:r>
              <a:rPr lang="it-IT" sz="2400" dirty="0" smtClean="0"/>
              <a:t>nformative website: </a:t>
            </a:r>
            <a:r>
              <a:rPr lang="it-IT" sz="2400" i="1" dirty="0">
                <a:hlinkClick r:id="rId3"/>
              </a:rPr>
              <a:t>http://efficienzaenergetica.acs.enea.it</a:t>
            </a:r>
            <a:endParaRPr lang="it-IT" sz="2400" i="1" dirty="0"/>
          </a:p>
          <a:p>
            <a:r>
              <a:rPr lang="it-IT" altLang="it-IT" sz="2400" dirty="0" smtClean="0"/>
              <a:t>online </a:t>
            </a:r>
            <a:r>
              <a:rPr lang="it-IT" altLang="it-IT" sz="2400" dirty="0" err="1" smtClean="0"/>
              <a:t>submission</a:t>
            </a:r>
            <a:r>
              <a:rPr lang="it-IT" altLang="it-IT" sz="2400" dirty="0" smtClean="0"/>
              <a:t> website: </a:t>
            </a:r>
            <a:r>
              <a:rPr lang="it-IT" altLang="it-IT" sz="2400" i="1" dirty="0" smtClean="0">
                <a:hlinkClick r:id="rId4"/>
              </a:rPr>
              <a:t>http://finanziaria2017.enea.it</a:t>
            </a:r>
            <a:endParaRPr lang="it-IT" altLang="it-IT" sz="2400" i="1" dirty="0" smtClean="0"/>
          </a:p>
          <a:p>
            <a:r>
              <a:rPr lang="it-IT" sz="2400" dirty="0" smtClean="0"/>
              <a:t>e-mail </a:t>
            </a:r>
            <a:r>
              <a:rPr lang="it-IT" sz="2400" dirty="0" err="1" smtClean="0"/>
              <a:t>advice</a:t>
            </a:r>
            <a:r>
              <a:rPr lang="it-IT" sz="2400" dirty="0" smtClean="0"/>
              <a:t>;</a:t>
            </a:r>
          </a:p>
          <a:p>
            <a:r>
              <a:rPr lang="it-IT" altLang="it-IT" sz="2400" dirty="0" smtClean="0"/>
              <a:t>training and </a:t>
            </a:r>
            <a:r>
              <a:rPr lang="it-IT" altLang="it-IT" sz="2400" dirty="0" err="1" smtClean="0"/>
              <a:t>updating</a:t>
            </a:r>
            <a:r>
              <a:rPr lang="it-IT" altLang="it-IT" sz="2400" dirty="0" smtClean="0"/>
              <a:t> of </a:t>
            </a:r>
            <a:r>
              <a:rPr lang="it-IT" altLang="it-IT" sz="2400" dirty="0" err="1" smtClean="0"/>
              <a:t>professionals</a:t>
            </a:r>
            <a:r>
              <a:rPr lang="it-IT" altLang="it-IT" sz="2400" dirty="0" smtClean="0"/>
              <a:t>;</a:t>
            </a:r>
          </a:p>
          <a:p>
            <a:r>
              <a:rPr lang="it-IT" altLang="it-IT" sz="2400" dirty="0" err="1" smtClean="0"/>
              <a:t>communication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activities</a:t>
            </a:r>
            <a:r>
              <a:rPr lang="it-IT" altLang="it-IT" sz="2400" dirty="0" smtClean="0"/>
              <a:t>.</a:t>
            </a:r>
          </a:p>
          <a:p>
            <a:endParaRPr lang="it-IT" altLang="it-IT" sz="2400" dirty="0"/>
          </a:p>
          <a:p>
            <a:pPr marL="0" indent="0">
              <a:buNone/>
            </a:pPr>
            <a:endParaRPr lang="it-IT" altLang="it-IT" sz="2400" dirty="0" smtClean="0"/>
          </a:p>
          <a:p>
            <a:endParaRPr lang="it-IT" alt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88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>
          <a:xfrm>
            <a:off x="459805" y="1340768"/>
            <a:ext cx="8229600" cy="3949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 smtClean="0"/>
          </a:p>
          <a:p>
            <a:pPr marL="0" indent="0" algn="ctr">
              <a:buNone/>
            </a:pPr>
            <a:endParaRPr lang="it-IT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it-IT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4000" b="1" dirty="0" err="1" smtClean="0">
                <a:solidFill>
                  <a:srgbClr val="C00000"/>
                </a:solidFill>
              </a:rPr>
              <a:t>Thanks</a:t>
            </a:r>
            <a:r>
              <a:rPr lang="it-IT" sz="4000" b="1" dirty="0" smtClean="0">
                <a:solidFill>
                  <a:srgbClr val="C00000"/>
                </a:solidFill>
              </a:rPr>
              <a:t> for </a:t>
            </a:r>
            <a:r>
              <a:rPr lang="it-IT" sz="4000" b="1" dirty="0" err="1" smtClean="0">
                <a:solidFill>
                  <a:srgbClr val="C00000"/>
                </a:solidFill>
              </a:rPr>
              <a:t>your</a:t>
            </a:r>
            <a:r>
              <a:rPr lang="it-IT" sz="4000" b="1" dirty="0" smtClean="0">
                <a:solidFill>
                  <a:srgbClr val="C00000"/>
                </a:solidFill>
              </a:rPr>
              <a:t> </a:t>
            </a:r>
            <a:r>
              <a:rPr lang="it-IT" sz="4000" b="1" dirty="0" err="1" smtClean="0">
                <a:solidFill>
                  <a:srgbClr val="C00000"/>
                </a:solidFill>
              </a:rPr>
              <a:t>attention</a:t>
            </a:r>
            <a:r>
              <a:rPr lang="it-IT" sz="4000" b="1" dirty="0" smtClean="0">
                <a:solidFill>
                  <a:srgbClr val="C00000"/>
                </a:solidFill>
              </a:rPr>
              <a:t>!</a:t>
            </a:r>
          </a:p>
          <a:p>
            <a:pPr marL="0" indent="0" algn="ctr">
              <a:buNone/>
            </a:pPr>
            <a:endParaRPr lang="it-IT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altLang="it-IT" sz="2800" dirty="0"/>
              <a:t>gabriella.azzolini@enea.it</a:t>
            </a:r>
          </a:p>
          <a:p>
            <a:pPr marL="0" indent="0" algn="ctr">
              <a:buNone/>
            </a:pPr>
            <a:r>
              <a:rPr lang="it-IT" sz="2800" dirty="0" smtClean="0"/>
              <a:t>www.efficienzaenergetica.enea.it</a:t>
            </a:r>
            <a:endParaRPr lang="it-IT" sz="2800" dirty="0"/>
          </a:p>
          <a:p>
            <a:endParaRPr lang="it-IT" altLang="it-IT" sz="2400" dirty="0"/>
          </a:p>
          <a:p>
            <a:pPr marL="0" indent="0">
              <a:buNone/>
            </a:pPr>
            <a:endParaRPr lang="it-IT" altLang="it-IT" sz="2400" dirty="0" smtClean="0"/>
          </a:p>
          <a:p>
            <a:endParaRPr lang="it-IT" alt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69" y="-23622"/>
            <a:ext cx="3005096" cy="185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572006"/>
            <a:ext cx="1224136" cy="7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020272" y="1706324"/>
            <a:ext cx="19797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Energy Efficiency Promotion Campaign, promoted by MISE and implemented by ENEA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6884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95729" y="252027"/>
            <a:ext cx="7182832" cy="54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 anchor="ctr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CA" sz="2300" b="1" dirty="0">
              <a:solidFill>
                <a:srgbClr val="FF0000"/>
              </a:solidFill>
              <a:latin typeface="Verdana" pitchFamily="32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9027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dirty="0" smtClean="0">
                <a:solidFill>
                  <a:srgbClr val="00B050"/>
                </a:solidFill>
              </a:rPr>
              <a:t>Directive 2012/27/UE, </a:t>
            </a:r>
            <a:r>
              <a:rPr lang="it-IT" sz="3000" dirty="0" err="1" smtClean="0">
                <a:solidFill>
                  <a:srgbClr val="00B050"/>
                </a:solidFill>
              </a:rPr>
              <a:t>Article</a:t>
            </a:r>
            <a:r>
              <a:rPr lang="it-IT" sz="3000" dirty="0" smtClean="0">
                <a:solidFill>
                  <a:srgbClr val="00B050"/>
                </a:solidFill>
              </a:rPr>
              <a:t> </a:t>
            </a:r>
            <a:r>
              <a:rPr lang="it-IT" sz="3000" dirty="0">
                <a:solidFill>
                  <a:srgbClr val="00B050"/>
                </a:solidFill>
              </a:rPr>
              <a:t>7: </a:t>
            </a:r>
          </a:p>
          <a:p>
            <a:r>
              <a:rPr lang="it-IT" sz="3000" dirty="0" err="1" smtClean="0">
                <a:solidFill>
                  <a:srgbClr val="00B050"/>
                </a:solidFill>
              </a:rPr>
              <a:t>obligations</a:t>
            </a:r>
            <a:r>
              <a:rPr lang="it-IT" sz="3000" dirty="0" smtClean="0">
                <a:solidFill>
                  <a:srgbClr val="00B050"/>
                </a:solidFill>
              </a:rPr>
              <a:t> </a:t>
            </a:r>
            <a:r>
              <a:rPr lang="it-IT" sz="3000" dirty="0">
                <a:solidFill>
                  <a:srgbClr val="00B050"/>
                </a:solidFill>
              </a:rPr>
              <a:t>&amp; </a:t>
            </a:r>
            <a:r>
              <a:rPr lang="it-IT" sz="3000" dirty="0" smtClean="0">
                <a:solidFill>
                  <a:srgbClr val="00B050"/>
                </a:solidFill>
              </a:rPr>
              <a:t>alternative </a:t>
            </a:r>
            <a:r>
              <a:rPr lang="it-IT" sz="3000" dirty="0" err="1" smtClean="0">
                <a:solidFill>
                  <a:srgbClr val="00B050"/>
                </a:solidFill>
              </a:rPr>
              <a:t>measures</a:t>
            </a:r>
            <a:r>
              <a:rPr lang="it-IT" sz="30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4782" y="5013176"/>
            <a:ext cx="8147050" cy="4785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4963" indent="-334963" algn="ctr">
              <a:spcBef>
                <a:spcPts val="800"/>
              </a:spcBef>
              <a:buClr>
                <a:srgbClr val="1F497D"/>
              </a:buClr>
              <a:buSzPct val="100000"/>
              <a:buFont typeface="Times New Roman" pitchFamily="16" charset="0"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en-US" sz="2000" dirty="0" smtClean="0"/>
              <a:t>Summary of the expected savings, in </a:t>
            </a:r>
            <a:r>
              <a:rPr lang="en-US" sz="2000" dirty="0" err="1" smtClean="0"/>
              <a:t>Mtoe</a:t>
            </a:r>
            <a:r>
              <a:rPr lang="en-US" sz="2000" dirty="0" smtClean="0"/>
              <a:t>/year  2014-­2020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355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L. </a:t>
            </a:r>
            <a:r>
              <a:rPr lang="it-IT" sz="2400" dirty="0" smtClean="0"/>
              <a:t>296 - 2006 (National Budget Law 2007) </a:t>
            </a:r>
          </a:p>
          <a:p>
            <a:pPr marL="0" indent="0">
              <a:buNone/>
            </a:pPr>
            <a:r>
              <a:rPr lang="it-IT" sz="2400" dirty="0" smtClean="0"/>
              <a:t>L.D. 192 - 2007</a:t>
            </a:r>
          </a:p>
          <a:p>
            <a:endParaRPr lang="it-IT" sz="2400" dirty="0"/>
          </a:p>
          <a:p>
            <a:r>
              <a:rPr lang="it-IT" sz="2200" dirty="0" err="1"/>
              <a:t>t</a:t>
            </a:r>
            <a:r>
              <a:rPr lang="it-IT" sz="2200" dirty="0" err="1" smtClean="0"/>
              <a:t>ax</a:t>
            </a:r>
            <a:r>
              <a:rPr lang="it-IT" sz="2200" dirty="0" smtClean="0"/>
              <a:t> </a:t>
            </a:r>
            <a:r>
              <a:rPr lang="it-IT" sz="2200" dirty="0" err="1" smtClean="0"/>
              <a:t>deduction</a:t>
            </a:r>
            <a:r>
              <a:rPr lang="it-IT" sz="2200" dirty="0" smtClean="0"/>
              <a:t> from personal or corporate </a:t>
            </a:r>
            <a:r>
              <a:rPr lang="it-IT" sz="2200" dirty="0" err="1" smtClean="0"/>
              <a:t>income</a:t>
            </a:r>
            <a:r>
              <a:rPr lang="it-IT" sz="2200" dirty="0" smtClean="0"/>
              <a:t> </a:t>
            </a:r>
            <a:r>
              <a:rPr lang="it-IT" sz="2200" dirty="0" err="1" smtClean="0"/>
              <a:t>taxes</a:t>
            </a:r>
            <a:r>
              <a:rPr lang="it-IT" sz="2200" dirty="0" smtClean="0"/>
              <a:t>, no </a:t>
            </a:r>
            <a:r>
              <a:rPr lang="it-IT" sz="2200" dirty="0" err="1" smtClean="0"/>
              <a:t>tax</a:t>
            </a:r>
            <a:r>
              <a:rPr lang="it-IT" sz="2200" dirty="0" smtClean="0"/>
              <a:t> credit;</a:t>
            </a:r>
          </a:p>
          <a:p>
            <a:r>
              <a:rPr lang="it-IT" sz="2200" dirty="0" err="1"/>
              <a:t>d</a:t>
            </a:r>
            <a:r>
              <a:rPr lang="it-IT" sz="2200" dirty="0" err="1" smtClean="0"/>
              <a:t>eduction</a:t>
            </a:r>
            <a:r>
              <a:rPr lang="it-IT" sz="2200" dirty="0" smtClean="0"/>
              <a:t> in 10 </a:t>
            </a:r>
            <a:r>
              <a:rPr lang="it-IT" sz="2200" dirty="0" err="1" smtClean="0"/>
              <a:t>years</a:t>
            </a:r>
            <a:r>
              <a:rPr lang="it-IT" sz="2200" dirty="0" smtClean="0"/>
              <a:t>;</a:t>
            </a:r>
          </a:p>
          <a:p>
            <a:r>
              <a:rPr lang="it-IT" sz="2200" dirty="0" err="1"/>
              <a:t>r</a:t>
            </a:r>
            <a:r>
              <a:rPr lang="it-IT" sz="2200" dirty="0" err="1" smtClean="0"/>
              <a:t>ange</a:t>
            </a:r>
            <a:r>
              <a:rPr lang="it-IT" sz="2200" dirty="0" smtClean="0"/>
              <a:t> from 30.000 to 100.000 </a:t>
            </a:r>
            <a:r>
              <a:rPr lang="it-IT" sz="2200" dirty="0" err="1" smtClean="0"/>
              <a:t>euros</a:t>
            </a:r>
            <a:r>
              <a:rPr lang="it-IT" sz="2200" dirty="0" smtClean="0"/>
              <a:t>;</a:t>
            </a:r>
          </a:p>
          <a:p>
            <a:r>
              <a:rPr lang="it-IT" sz="2200" dirty="0" err="1" smtClean="0"/>
              <a:t>beneficiaries</a:t>
            </a:r>
            <a:r>
              <a:rPr lang="it-IT" sz="2200" dirty="0" smtClean="0"/>
              <a:t> </a:t>
            </a:r>
            <a:r>
              <a:rPr lang="it-IT" sz="2200" dirty="0" err="1" smtClean="0"/>
              <a:t>who</a:t>
            </a:r>
            <a:r>
              <a:rPr lang="it-IT" sz="2200" dirty="0" smtClean="0"/>
              <a:t> </a:t>
            </a:r>
            <a:r>
              <a:rPr lang="it-IT" sz="2200" dirty="0" err="1" smtClean="0"/>
              <a:t>belongs</a:t>
            </a:r>
            <a:r>
              <a:rPr lang="it-IT" sz="2200" dirty="0" smtClean="0"/>
              <a:t> to a no </a:t>
            </a:r>
            <a:r>
              <a:rPr lang="it-IT" sz="2200" dirty="0" err="1" smtClean="0"/>
              <a:t>tax</a:t>
            </a:r>
            <a:r>
              <a:rPr lang="it-IT" sz="2200" dirty="0" smtClean="0"/>
              <a:t> area </a:t>
            </a:r>
            <a:r>
              <a:rPr lang="it-IT" sz="2200" dirty="0" err="1" smtClean="0"/>
              <a:t>could</a:t>
            </a:r>
            <a:r>
              <a:rPr lang="it-IT" sz="2200" dirty="0" smtClean="0"/>
              <a:t> transfer </a:t>
            </a:r>
            <a:r>
              <a:rPr lang="it-IT" sz="2200" dirty="0" err="1" smtClean="0"/>
              <a:t>receivables</a:t>
            </a:r>
            <a:r>
              <a:rPr lang="it-IT" sz="2200" dirty="0" smtClean="0"/>
              <a:t> to </a:t>
            </a:r>
            <a:r>
              <a:rPr lang="it-IT" sz="2200" dirty="0" err="1" smtClean="0"/>
              <a:t>suppliers</a:t>
            </a:r>
            <a:r>
              <a:rPr lang="it-IT" sz="2200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rgbClr val="00B050"/>
                </a:solidFill>
              </a:rPr>
              <a:t>Tax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deduction</a:t>
            </a:r>
            <a:r>
              <a:rPr lang="it-IT" dirty="0">
                <a:solidFill>
                  <a:srgbClr val="00B050"/>
                </a:solidFill>
              </a:rPr>
              <a:t> of 65</a:t>
            </a:r>
            <a:r>
              <a:rPr lang="it-IT" dirty="0" smtClean="0">
                <a:solidFill>
                  <a:srgbClr val="00B050"/>
                </a:solidFill>
              </a:rPr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36588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L. </a:t>
            </a:r>
            <a:r>
              <a:rPr lang="it-IT" sz="2400" dirty="0" smtClean="0"/>
              <a:t>232 - </a:t>
            </a:r>
            <a:r>
              <a:rPr lang="it-IT" sz="2400" dirty="0"/>
              <a:t>2016 </a:t>
            </a:r>
            <a:r>
              <a:rPr lang="it-IT" sz="2400" dirty="0" smtClean="0"/>
              <a:t>- National </a:t>
            </a:r>
            <a:r>
              <a:rPr lang="it-IT" sz="2400" dirty="0"/>
              <a:t>Budget Law </a:t>
            </a:r>
            <a:r>
              <a:rPr lang="it-IT" sz="2400" dirty="0" smtClean="0"/>
              <a:t>2017:</a:t>
            </a:r>
          </a:p>
          <a:p>
            <a:pPr marL="0" indent="0">
              <a:buNone/>
            </a:pPr>
            <a:endParaRPr lang="it-IT" sz="1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1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NEWS FOR </a:t>
            </a:r>
            <a:r>
              <a:rPr lang="it-IT" sz="2400" dirty="0" smtClean="0">
                <a:solidFill>
                  <a:srgbClr val="FF0000"/>
                </a:solidFill>
              </a:rPr>
              <a:t>CONDOMINIUMS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1000" dirty="0" smtClean="0"/>
          </a:p>
          <a:p>
            <a:pPr marL="0" indent="0" algn="ctr">
              <a:buNone/>
            </a:pPr>
            <a:endParaRPr lang="it-IT" sz="1000" dirty="0" smtClean="0"/>
          </a:p>
          <a:p>
            <a:pPr algn="just"/>
            <a:r>
              <a:rPr lang="it-IT" sz="2200" dirty="0" err="1">
                <a:solidFill>
                  <a:srgbClr val="FF0000"/>
                </a:solidFill>
              </a:rPr>
              <a:t>Until</a:t>
            </a:r>
            <a:r>
              <a:rPr lang="it-IT" sz="2200" dirty="0">
                <a:solidFill>
                  <a:srgbClr val="FF0000"/>
                </a:solidFill>
              </a:rPr>
              <a:t> 2021;</a:t>
            </a:r>
          </a:p>
          <a:p>
            <a:pPr algn="just"/>
            <a:r>
              <a:rPr lang="it-IT" sz="2200" dirty="0" err="1" smtClean="0">
                <a:solidFill>
                  <a:srgbClr val="FF0000"/>
                </a:solidFill>
              </a:rPr>
              <a:t>Increase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>
                <a:solidFill>
                  <a:srgbClr val="FF0000"/>
                </a:solidFill>
              </a:rPr>
              <a:t>in the rate of </a:t>
            </a:r>
            <a:r>
              <a:rPr lang="it-IT" sz="2200" dirty="0" err="1" smtClean="0">
                <a:solidFill>
                  <a:srgbClr val="FF0000"/>
                </a:solidFill>
              </a:rPr>
              <a:t>detraction</a:t>
            </a:r>
            <a:r>
              <a:rPr lang="it-IT" sz="2200" dirty="0" smtClean="0">
                <a:solidFill>
                  <a:srgbClr val="FF0000"/>
                </a:solidFill>
              </a:rPr>
              <a:t> (70% or 75%);</a:t>
            </a:r>
          </a:p>
          <a:p>
            <a:pPr algn="just"/>
            <a:r>
              <a:rPr lang="it-IT" sz="2200" dirty="0" smtClean="0">
                <a:solidFill>
                  <a:srgbClr val="FF0000"/>
                </a:solidFill>
              </a:rPr>
              <a:t>40.000 euro </a:t>
            </a:r>
            <a:r>
              <a:rPr lang="en-US" sz="2200" dirty="0" smtClean="0">
                <a:solidFill>
                  <a:srgbClr val="FF0000"/>
                </a:solidFill>
              </a:rPr>
              <a:t>x </a:t>
            </a:r>
            <a:r>
              <a:rPr lang="it-IT" sz="2200" dirty="0" err="1" smtClean="0">
                <a:solidFill>
                  <a:srgbClr val="FF0000"/>
                </a:solidFill>
              </a:rPr>
              <a:t>each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</a:rPr>
              <a:t>apartment</a:t>
            </a:r>
            <a:r>
              <a:rPr lang="it-IT" sz="2200" dirty="0" smtClean="0">
                <a:solidFill>
                  <a:srgbClr val="FF0000"/>
                </a:solidFill>
              </a:rPr>
              <a:t>;</a:t>
            </a:r>
          </a:p>
          <a:p>
            <a:pPr algn="just"/>
            <a:r>
              <a:rPr lang="en-US" sz="2200" dirty="0" smtClean="0">
                <a:solidFill>
                  <a:srgbClr val="FF0000"/>
                </a:solidFill>
              </a:rPr>
              <a:t>beneficiaries </a:t>
            </a:r>
            <a:r>
              <a:rPr lang="it-IT" sz="2200" dirty="0" err="1" smtClean="0">
                <a:solidFill>
                  <a:srgbClr val="FF0000"/>
                </a:solidFill>
              </a:rPr>
              <a:t>who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</a:rPr>
              <a:t>belongs</a:t>
            </a:r>
            <a:r>
              <a:rPr lang="it-IT" sz="2200" dirty="0" smtClean="0">
                <a:solidFill>
                  <a:srgbClr val="FF0000"/>
                </a:solidFill>
              </a:rPr>
              <a:t> to a no </a:t>
            </a:r>
            <a:r>
              <a:rPr lang="it-IT" sz="2200" dirty="0" err="1" smtClean="0">
                <a:solidFill>
                  <a:srgbClr val="FF0000"/>
                </a:solidFill>
              </a:rPr>
              <a:t>tax</a:t>
            </a:r>
            <a:r>
              <a:rPr lang="it-IT" sz="2200" dirty="0" smtClean="0">
                <a:solidFill>
                  <a:srgbClr val="FF0000"/>
                </a:solidFill>
              </a:rPr>
              <a:t> area </a:t>
            </a:r>
            <a:r>
              <a:rPr lang="it-IT" sz="2200" dirty="0" err="1" smtClean="0">
                <a:solidFill>
                  <a:srgbClr val="FF0000"/>
                </a:solidFill>
              </a:rPr>
              <a:t>could</a:t>
            </a:r>
            <a:r>
              <a:rPr lang="it-IT" sz="2200" dirty="0" smtClean="0">
                <a:solidFill>
                  <a:srgbClr val="FF0000"/>
                </a:solidFill>
              </a:rPr>
              <a:t> transfer </a:t>
            </a:r>
            <a:r>
              <a:rPr lang="it-IT" sz="2200" dirty="0" err="1" smtClean="0">
                <a:solidFill>
                  <a:srgbClr val="FF0000"/>
                </a:solidFill>
              </a:rPr>
              <a:t>receivables</a:t>
            </a:r>
            <a:r>
              <a:rPr lang="it-IT" sz="2200" dirty="0" smtClean="0">
                <a:solidFill>
                  <a:srgbClr val="FF0000"/>
                </a:solidFill>
              </a:rPr>
              <a:t> to </a:t>
            </a:r>
            <a:r>
              <a:rPr lang="it-IT" sz="2200" dirty="0" err="1" smtClean="0">
                <a:solidFill>
                  <a:srgbClr val="FF0000"/>
                </a:solidFill>
              </a:rPr>
              <a:t>suppliers</a:t>
            </a:r>
            <a:r>
              <a:rPr lang="en-US" sz="2200" dirty="0" smtClean="0">
                <a:solidFill>
                  <a:srgbClr val="FF0000"/>
                </a:solidFill>
              </a:rPr>
              <a:t> or </a:t>
            </a:r>
            <a:r>
              <a:rPr lang="en-US" sz="2200" u="sng" dirty="0" smtClean="0">
                <a:solidFill>
                  <a:srgbClr val="FF0000"/>
                </a:solidFill>
              </a:rPr>
              <a:t>other private entities including banks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</a:t>
            </a:r>
            <a:r>
              <a:rPr lang="it-IT" sz="3500" dirty="0" smtClean="0">
                <a:solidFill>
                  <a:srgbClr val="00B050"/>
                </a:solidFill>
              </a:rPr>
              <a:t>65% 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NEWS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/>
          </a:p>
          <a:p>
            <a:r>
              <a:rPr lang="it-IT" dirty="0" err="1" smtClean="0"/>
              <a:t>existing</a:t>
            </a:r>
            <a:r>
              <a:rPr lang="it-IT" dirty="0" smtClean="0"/>
              <a:t>;</a:t>
            </a:r>
          </a:p>
          <a:p>
            <a:endParaRPr lang="it-IT" sz="800" dirty="0" smtClean="0"/>
          </a:p>
          <a:p>
            <a:pPr marL="0" indent="0">
              <a:buNone/>
            </a:pPr>
            <a:r>
              <a:rPr lang="it-IT" sz="2800" dirty="0" err="1"/>
              <a:t>a</a:t>
            </a:r>
            <a:r>
              <a:rPr lang="it-IT" sz="2800" dirty="0" err="1" smtClean="0"/>
              <a:t>ny</a:t>
            </a:r>
            <a:r>
              <a:rPr lang="it-IT" sz="2800" dirty="0" smtClean="0"/>
              <a:t> </a:t>
            </a:r>
            <a:r>
              <a:rPr lang="it-IT" sz="2800" dirty="0" err="1" smtClean="0"/>
              <a:t>real</a:t>
            </a:r>
            <a:r>
              <a:rPr lang="it-IT" sz="2800" dirty="0" smtClean="0"/>
              <a:t> estate </a:t>
            </a:r>
            <a:r>
              <a:rPr lang="it-IT" sz="2800" dirty="0" err="1" smtClean="0"/>
              <a:t>register</a:t>
            </a:r>
            <a:r>
              <a:rPr lang="it-IT" sz="2800" dirty="0" smtClean="0"/>
              <a:t> </a:t>
            </a:r>
            <a:r>
              <a:rPr lang="it-IT" sz="2800" dirty="0" err="1"/>
              <a:t>category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eligible</a:t>
            </a:r>
            <a:r>
              <a:rPr lang="it-IT" sz="2800" dirty="0"/>
              <a:t>;</a:t>
            </a:r>
          </a:p>
          <a:p>
            <a:pPr marL="0" indent="0">
              <a:buNone/>
            </a:pPr>
            <a:r>
              <a:rPr lang="it-IT" sz="2800" dirty="0" err="1"/>
              <a:t>a</a:t>
            </a:r>
            <a:r>
              <a:rPr lang="it-IT" sz="2800" dirty="0" err="1" smtClean="0"/>
              <a:t>lso</a:t>
            </a:r>
            <a:r>
              <a:rPr lang="it-IT" sz="2800" dirty="0" smtClean="0"/>
              <a:t> </a:t>
            </a:r>
            <a:r>
              <a:rPr lang="it-IT" sz="2800" dirty="0" err="1"/>
              <a:t>buildings</a:t>
            </a:r>
            <a:r>
              <a:rPr lang="it-IT" sz="2800" dirty="0"/>
              <a:t> </a:t>
            </a:r>
            <a:r>
              <a:rPr lang="it-IT" sz="2800" dirty="0" err="1"/>
              <a:t>classified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«</a:t>
            </a:r>
            <a:r>
              <a:rPr lang="it-IT" sz="2800" dirty="0" smtClean="0"/>
              <a:t>collabenti» </a:t>
            </a:r>
            <a:r>
              <a:rPr lang="it-IT" sz="2800" dirty="0" err="1" smtClean="0"/>
              <a:t>units</a:t>
            </a:r>
            <a:r>
              <a:rPr lang="it-IT" sz="2800" dirty="0" smtClean="0"/>
              <a:t>;</a:t>
            </a:r>
          </a:p>
          <a:p>
            <a:pPr marL="0" indent="0">
              <a:buNone/>
            </a:pPr>
            <a:endParaRPr lang="it-IT" sz="800" dirty="0" smtClean="0"/>
          </a:p>
          <a:p>
            <a:r>
              <a:rPr lang="it-IT" dirty="0" err="1"/>
              <a:t>h</a:t>
            </a:r>
            <a:r>
              <a:rPr lang="it-IT" dirty="0" err="1" smtClean="0"/>
              <a:t>eated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65% </a:t>
            </a:r>
            <a:endParaRPr lang="it-IT" sz="3500" dirty="0" smtClean="0">
              <a:solidFill>
                <a:srgbClr val="00B050"/>
              </a:solidFill>
            </a:endParaRPr>
          </a:p>
          <a:p>
            <a:r>
              <a:rPr lang="it-IT" dirty="0" err="1" smtClean="0">
                <a:solidFill>
                  <a:srgbClr val="00B050"/>
                </a:solidFill>
              </a:rPr>
              <a:t>Interested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buildings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639341"/>
            <a:ext cx="82809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 err="1" smtClean="0"/>
              <a:t>Tax</a:t>
            </a:r>
            <a:r>
              <a:rPr lang="it-IT" sz="2800" dirty="0" smtClean="0"/>
              <a:t> </a:t>
            </a:r>
            <a:r>
              <a:rPr lang="it-IT" sz="2800" dirty="0" err="1" smtClean="0"/>
              <a:t>payers</a:t>
            </a:r>
            <a:r>
              <a:rPr lang="it-IT" sz="2800" dirty="0" smtClean="0"/>
              <a:t>, </a:t>
            </a:r>
            <a:r>
              <a:rPr lang="it-IT" sz="2800" dirty="0" err="1" smtClean="0"/>
              <a:t>who</a:t>
            </a:r>
            <a:r>
              <a:rPr lang="it-IT" sz="2800" dirty="0" smtClean="0"/>
              <a:t> </a:t>
            </a:r>
            <a:r>
              <a:rPr lang="it-IT" sz="2800" dirty="0" err="1" smtClean="0"/>
              <a:t>pay</a:t>
            </a:r>
            <a:r>
              <a:rPr lang="it-IT" sz="2800" dirty="0" smtClean="0"/>
              <a:t> the </a:t>
            </a:r>
            <a:r>
              <a:rPr lang="it-IT" sz="2800" dirty="0" err="1" smtClean="0"/>
              <a:t>intervention</a:t>
            </a:r>
            <a:r>
              <a:rPr lang="it-IT" sz="2800" dirty="0"/>
              <a:t> </a:t>
            </a:r>
            <a:r>
              <a:rPr lang="it-IT" sz="2800" dirty="0" smtClean="0"/>
              <a:t>and are: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600" dirty="0" err="1" smtClean="0"/>
              <a:t>owners</a:t>
            </a:r>
            <a:r>
              <a:rPr lang="it-IT" sz="2600" dirty="0" smtClean="0"/>
              <a:t>/ </a:t>
            </a:r>
            <a:r>
              <a:rPr lang="it-IT" sz="2600" dirty="0" err="1" smtClean="0"/>
              <a:t>holders</a:t>
            </a:r>
            <a:r>
              <a:rPr lang="it-IT" sz="2600" dirty="0" smtClean="0"/>
              <a:t>/</a:t>
            </a:r>
            <a:r>
              <a:rPr lang="it-IT" sz="2600" dirty="0" err="1" smtClean="0"/>
              <a:t>cohabitants</a:t>
            </a:r>
            <a:r>
              <a:rPr lang="it-IT" sz="2600" dirty="0" smtClean="0"/>
              <a:t>;</a:t>
            </a:r>
          </a:p>
          <a:p>
            <a:pPr>
              <a:tabLst>
                <a:tab pos="5561013" algn="l"/>
                <a:tab pos="7708900" algn="l"/>
              </a:tabLst>
            </a:pPr>
            <a:r>
              <a:rPr lang="en-US" sz="2600" dirty="0"/>
              <a:t>natural persons or entities </a:t>
            </a:r>
            <a:r>
              <a:rPr lang="en-US" sz="2600" dirty="0" smtClean="0"/>
              <a:t>without business income;</a:t>
            </a:r>
          </a:p>
          <a:p>
            <a:r>
              <a:rPr lang="it-IT" sz="2600" dirty="0" err="1" smtClean="0"/>
              <a:t>enterprises</a:t>
            </a:r>
            <a:r>
              <a:rPr lang="it-IT" sz="2600" dirty="0" smtClean="0"/>
              <a:t> with </a:t>
            </a:r>
            <a:r>
              <a:rPr lang="it-IT" sz="2600" dirty="0"/>
              <a:t>business </a:t>
            </a:r>
            <a:r>
              <a:rPr lang="it-IT" sz="2600" dirty="0" err="1"/>
              <a:t>income</a:t>
            </a:r>
            <a:r>
              <a:rPr lang="en-US" sz="2600" dirty="0" smtClean="0"/>
              <a:t>;</a:t>
            </a:r>
            <a:endParaRPr lang="en-US" sz="2600" dirty="0"/>
          </a:p>
          <a:p>
            <a:r>
              <a:rPr lang="it-IT" sz="2600" dirty="0"/>
              <a:t>p</a:t>
            </a:r>
            <a:r>
              <a:rPr lang="it-IT" sz="2600" dirty="0" smtClean="0"/>
              <a:t>ublic </a:t>
            </a:r>
            <a:r>
              <a:rPr lang="it-IT" sz="2600" dirty="0" err="1" smtClean="0"/>
              <a:t>housing</a:t>
            </a:r>
            <a:r>
              <a:rPr lang="it-IT" sz="2600" dirty="0" smtClean="0"/>
              <a:t> </a:t>
            </a:r>
            <a:r>
              <a:rPr lang="it-IT" sz="2600" dirty="0" err="1" smtClean="0"/>
              <a:t>institutes</a:t>
            </a:r>
            <a:r>
              <a:rPr lang="it-IT" sz="2600" dirty="0" smtClean="0"/>
              <a:t>.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65% </a:t>
            </a:r>
            <a:endParaRPr lang="it-IT" sz="3500" dirty="0" smtClean="0">
              <a:solidFill>
                <a:srgbClr val="00B050"/>
              </a:solidFill>
            </a:endParaRPr>
          </a:p>
          <a:p>
            <a:r>
              <a:rPr lang="it-IT" dirty="0" err="1" smtClean="0">
                <a:solidFill>
                  <a:srgbClr val="00B050"/>
                </a:solidFill>
              </a:rPr>
              <a:t>Beneficiaries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smtClean="0"/>
              <a:t>Art. 1 – </a:t>
            </a:r>
            <a:r>
              <a:rPr lang="it-IT" sz="2400" dirty="0"/>
              <a:t>National Budget Law 2007:</a:t>
            </a:r>
            <a:endParaRPr lang="it-IT" sz="2400" dirty="0" smtClean="0"/>
          </a:p>
          <a:p>
            <a:pPr marL="0" indent="0">
              <a:buNone/>
            </a:pPr>
            <a:endParaRPr lang="it-IT" sz="2200" dirty="0" smtClean="0"/>
          </a:p>
          <a:p>
            <a:pPr algn="just"/>
            <a:r>
              <a:rPr lang="it-IT" sz="2200" dirty="0" smtClean="0"/>
              <a:t>C. 344 – global </a:t>
            </a:r>
            <a:r>
              <a:rPr lang="it-IT" sz="2200" dirty="0" err="1" smtClean="0"/>
              <a:t>energy</a:t>
            </a:r>
            <a:r>
              <a:rPr lang="it-IT" sz="2200" dirty="0" smtClean="0"/>
              <a:t> </a:t>
            </a:r>
            <a:r>
              <a:rPr lang="it-IT" sz="2200" dirty="0" err="1" smtClean="0"/>
              <a:t>requalifications</a:t>
            </a:r>
            <a:r>
              <a:rPr lang="it-IT" sz="2200" dirty="0" smtClean="0"/>
              <a:t> of </a:t>
            </a:r>
            <a:r>
              <a:rPr lang="it-IT" sz="2200" dirty="0" err="1" smtClean="0"/>
              <a:t>buildings</a:t>
            </a:r>
            <a:r>
              <a:rPr lang="it-IT" sz="2200" dirty="0" smtClean="0"/>
              <a:t> – 100.000 </a:t>
            </a:r>
            <a:r>
              <a:rPr lang="it-IT" sz="2200" dirty="0" err="1" smtClean="0"/>
              <a:t>euros</a:t>
            </a:r>
            <a:r>
              <a:rPr lang="it-IT" sz="2200" dirty="0" smtClean="0"/>
              <a:t>;</a:t>
            </a:r>
          </a:p>
          <a:p>
            <a:pPr algn="just"/>
            <a:r>
              <a:rPr lang="it-IT" sz="2200" dirty="0" smtClean="0"/>
              <a:t>C. 345 – building </a:t>
            </a:r>
            <a:r>
              <a:rPr lang="it-IT" sz="2200" dirty="0" err="1" smtClean="0"/>
              <a:t>envelope</a:t>
            </a:r>
            <a:r>
              <a:rPr lang="it-IT" sz="2200" dirty="0" smtClean="0"/>
              <a:t> (</a:t>
            </a:r>
            <a:r>
              <a:rPr lang="it-IT" sz="2200" dirty="0" err="1" smtClean="0"/>
              <a:t>windows</a:t>
            </a:r>
            <a:r>
              <a:rPr lang="it-IT" sz="2200" dirty="0" smtClean="0"/>
              <a:t>, </a:t>
            </a:r>
            <a:r>
              <a:rPr lang="it-IT" sz="2200" dirty="0" err="1" smtClean="0"/>
              <a:t>thermal</a:t>
            </a:r>
            <a:r>
              <a:rPr lang="it-IT" sz="2200" dirty="0" smtClean="0"/>
              <a:t> </a:t>
            </a:r>
            <a:r>
              <a:rPr lang="it-IT" sz="2200" dirty="0" err="1" smtClean="0"/>
              <a:t>insulation</a:t>
            </a:r>
            <a:r>
              <a:rPr lang="it-IT" sz="2200" dirty="0" smtClean="0"/>
              <a:t> of </a:t>
            </a:r>
            <a:r>
              <a:rPr lang="it-IT" sz="2200" dirty="0" err="1" smtClean="0"/>
              <a:t>structures</a:t>
            </a:r>
            <a:r>
              <a:rPr lang="it-IT" sz="2200" dirty="0" smtClean="0"/>
              <a:t>, solar </a:t>
            </a:r>
            <a:r>
              <a:rPr lang="it-IT" sz="2200" dirty="0" err="1" smtClean="0"/>
              <a:t>shading</a:t>
            </a:r>
            <a:r>
              <a:rPr lang="it-IT" sz="2200" dirty="0" smtClean="0"/>
              <a:t> – 60.000 </a:t>
            </a:r>
            <a:r>
              <a:rPr lang="it-IT" sz="2200" dirty="0" err="1" smtClean="0"/>
              <a:t>euros</a:t>
            </a:r>
            <a:r>
              <a:rPr lang="it-IT" sz="2200" dirty="0" smtClean="0"/>
              <a:t>;</a:t>
            </a:r>
          </a:p>
          <a:p>
            <a:pPr algn="just"/>
            <a:r>
              <a:rPr lang="it-IT" sz="2200" dirty="0" smtClean="0"/>
              <a:t>C.346 – </a:t>
            </a:r>
            <a:r>
              <a:rPr lang="en-US" altLang="it-IT" sz="2200" dirty="0"/>
              <a:t>solar thermal </a:t>
            </a:r>
            <a:r>
              <a:rPr lang="en-US" altLang="it-IT" sz="2200" dirty="0" smtClean="0"/>
              <a:t>systems – 60.000 euros</a:t>
            </a:r>
            <a:r>
              <a:rPr lang="it-IT" sz="2200" dirty="0" smtClean="0"/>
              <a:t>;</a:t>
            </a:r>
          </a:p>
          <a:p>
            <a:pPr algn="just"/>
            <a:r>
              <a:rPr lang="it-IT" sz="2200" dirty="0" smtClean="0"/>
              <a:t>C. 347 – </a:t>
            </a:r>
            <a:r>
              <a:rPr lang="it-IT" sz="2200" dirty="0" err="1" smtClean="0"/>
              <a:t>heating</a:t>
            </a:r>
            <a:r>
              <a:rPr lang="it-IT" sz="2200" dirty="0" smtClean="0"/>
              <a:t> and </a:t>
            </a:r>
            <a:r>
              <a:rPr lang="it-IT" sz="2200" dirty="0" err="1" smtClean="0"/>
              <a:t>dhw</a:t>
            </a:r>
            <a:r>
              <a:rPr lang="it-IT" sz="2200" dirty="0" smtClean="0"/>
              <a:t> production </a:t>
            </a:r>
            <a:r>
              <a:rPr lang="it-IT" sz="2200" dirty="0" err="1" smtClean="0"/>
              <a:t>plants</a:t>
            </a:r>
            <a:r>
              <a:rPr lang="it-IT" sz="2200" dirty="0" smtClean="0"/>
              <a:t> – 30.000 </a:t>
            </a:r>
            <a:r>
              <a:rPr lang="it-IT" sz="2200" dirty="0" err="1" smtClean="0"/>
              <a:t>euros</a:t>
            </a:r>
            <a:r>
              <a:rPr lang="it-IT" sz="2200" dirty="0" smtClean="0"/>
              <a:t>;</a:t>
            </a:r>
          </a:p>
          <a:p>
            <a:pPr algn="just"/>
            <a:r>
              <a:rPr lang="en-US" sz="2200" dirty="0"/>
              <a:t>Building automation </a:t>
            </a:r>
            <a:r>
              <a:rPr lang="en-US" sz="2200" dirty="0" smtClean="0"/>
              <a:t>systems – 30.000e -60.000e, no limits</a:t>
            </a:r>
            <a:r>
              <a:rPr lang="en-US" sz="2200" dirty="0"/>
              <a:t>.</a:t>
            </a:r>
            <a:endParaRPr lang="en-US" sz="2200" dirty="0" smtClean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65% </a:t>
            </a:r>
            <a:endParaRPr lang="it-IT" sz="3500" dirty="0" smtClean="0">
              <a:solidFill>
                <a:srgbClr val="00B050"/>
              </a:solidFill>
            </a:endParaRPr>
          </a:p>
          <a:p>
            <a:r>
              <a:rPr lang="it-IT" dirty="0" err="1" smtClean="0">
                <a:solidFill>
                  <a:srgbClr val="00B050"/>
                </a:solidFill>
              </a:rPr>
              <a:t>Interventions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65% </a:t>
            </a:r>
          </a:p>
          <a:p>
            <a:r>
              <a:rPr lang="it-IT" dirty="0" err="1" smtClean="0">
                <a:solidFill>
                  <a:srgbClr val="00B050"/>
                </a:solidFill>
              </a:rPr>
              <a:t>Advantages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err="1"/>
              <a:t>p</a:t>
            </a:r>
            <a:r>
              <a:rPr lang="it-IT" sz="2400" dirty="0" err="1" smtClean="0"/>
              <a:t>ayback</a:t>
            </a:r>
            <a:r>
              <a:rPr lang="it-IT" sz="2400" dirty="0" smtClean="0"/>
              <a:t> of 65%-70%-75%;</a:t>
            </a:r>
          </a:p>
          <a:p>
            <a:r>
              <a:rPr lang="it-IT" sz="2400" dirty="0" err="1"/>
              <a:t>s</a:t>
            </a:r>
            <a:r>
              <a:rPr lang="it-IT" sz="2400" dirty="0" err="1" smtClean="0"/>
              <a:t>everal</a:t>
            </a:r>
            <a:r>
              <a:rPr lang="it-IT" sz="2400" dirty="0" smtClean="0"/>
              <a:t> </a:t>
            </a:r>
            <a:r>
              <a:rPr lang="it-IT" sz="2400" dirty="0" err="1" smtClean="0"/>
              <a:t>eligible</a:t>
            </a:r>
            <a:r>
              <a:rPr lang="it-IT" sz="2400" dirty="0" smtClean="0"/>
              <a:t> </a:t>
            </a:r>
            <a:r>
              <a:rPr lang="it-IT" sz="2400" dirty="0" err="1" smtClean="0"/>
              <a:t>interventions</a:t>
            </a:r>
            <a:r>
              <a:rPr lang="it-IT" sz="2400" dirty="0" smtClean="0"/>
              <a:t>;</a:t>
            </a:r>
          </a:p>
          <a:p>
            <a:r>
              <a:rPr lang="it-IT" sz="2400" dirty="0"/>
              <a:t>l</a:t>
            </a:r>
            <a:r>
              <a:rPr lang="it-IT" sz="2400" dirty="0" smtClean="0"/>
              <a:t>arge </a:t>
            </a:r>
            <a:r>
              <a:rPr lang="it-IT" sz="2400" dirty="0" err="1" smtClean="0"/>
              <a:t>range</a:t>
            </a:r>
            <a:r>
              <a:rPr lang="it-IT" sz="2400" dirty="0" smtClean="0"/>
              <a:t> of </a:t>
            </a:r>
            <a:r>
              <a:rPr lang="it-IT" sz="2400" dirty="0" err="1" smtClean="0"/>
              <a:t>detractions</a:t>
            </a:r>
            <a:r>
              <a:rPr lang="it-IT" sz="2400" dirty="0" smtClean="0"/>
              <a:t>;</a:t>
            </a:r>
          </a:p>
          <a:p>
            <a:r>
              <a:rPr lang="it-IT" sz="2400" dirty="0" err="1"/>
              <a:t>s</a:t>
            </a:r>
            <a:r>
              <a:rPr lang="it-IT" sz="2400" dirty="0" err="1" smtClean="0"/>
              <a:t>everal</a:t>
            </a:r>
            <a:r>
              <a:rPr lang="it-IT" sz="2400" dirty="0" smtClean="0"/>
              <a:t> </a:t>
            </a:r>
            <a:r>
              <a:rPr lang="it-IT" sz="2400" dirty="0" err="1" smtClean="0"/>
              <a:t>eligible</a:t>
            </a:r>
            <a:r>
              <a:rPr lang="it-IT" sz="2400" dirty="0" smtClean="0"/>
              <a:t> </a:t>
            </a:r>
            <a:r>
              <a:rPr lang="it-IT" sz="2400" dirty="0" err="1" smtClean="0"/>
              <a:t>subjects</a:t>
            </a:r>
            <a:r>
              <a:rPr lang="it-IT" sz="2400" dirty="0" smtClean="0"/>
              <a:t>;</a:t>
            </a:r>
          </a:p>
          <a:p>
            <a:r>
              <a:rPr lang="it-IT" sz="2400" dirty="0" err="1"/>
              <a:t>b</a:t>
            </a:r>
            <a:r>
              <a:rPr lang="it-IT" sz="2400" dirty="0" err="1" smtClean="0"/>
              <a:t>uildings</a:t>
            </a:r>
            <a:r>
              <a:rPr lang="it-IT" sz="2400" dirty="0" smtClean="0"/>
              <a:t> of </a:t>
            </a:r>
            <a:r>
              <a:rPr lang="it-IT" sz="2400" dirty="0" err="1" smtClean="0"/>
              <a:t>any</a:t>
            </a:r>
            <a:r>
              <a:rPr lang="it-IT" sz="2400" dirty="0" smtClean="0"/>
              <a:t> </a:t>
            </a:r>
            <a:r>
              <a:rPr lang="it-IT" sz="2400" dirty="0" err="1" smtClean="0"/>
              <a:t>real</a:t>
            </a:r>
            <a:r>
              <a:rPr lang="it-IT" sz="2400" dirty="0" smtClean="0"/>
              <a:t> estate </a:t>
            </a:r>
            <a:r>
              <a:rPr lang="it-IT" sz="2400" dirty="0" err="1" smtClean="0"/>
              <a:t>register</a:t>
            </a:r>
            <a:r>
              <a:rPr lang="it-IT" sz="2400" dirty="0" smtClean="0"/>
              <a:t> </a:t>
            </a:r>
            <a:r>
              <a:rPr lang="it-IT" sz="2400" dirty="0" err="1" smtClean="0"/>
              <a:t>category</a:t>
            </a:r>
            <a:r>
              <a:rPr lang="it-IT" sz="2400" dirty="0" smtClean="0"/>
              <a:t>;</a:t>
            </a:r>
          </a:p>
          <a:p>
            <a:r>
              <a:rPr lang="it-IT" sz="2400" dirty="0" err="1"/>
              <a:t>i</a:t>
            </a:r>
            <a:r>
              <a:rPr lang="it-IT" sz="2400" dirty="0" err="1" smtClean="0"/>
              <a:t>ncreased</a:t>
            </a:r>
            <a:r>
              <a:rPr lang="it-IT" sz="2400" dirty="0" smtClean="0"/>
              <a:t> comfort;</a:t>
            </a:r>
          </a:p>
          <a:p>
            <a:r>
              <a:rPr lang="it-IT" sz="2400" dirty="0" err="1"/>
              <a:t>p</a:t>
            </a:r>
            <a:r>
              <a:rPr lang="it-IT" sz="2400" dirty="0" err="1" smtClean="0"/>
              <a:t>roperty</a:t>
            </a:r>
            <a:r>
              <a:rPr lang="it-IT" sz="2400" dirty="0" smtClean="0"/>
              <a:t> </a:t>
            </a:r>
            <a:r>
              <a:rPr lang="it-IT" sz="2400" dirty="0" err="1" smtClean="0"/>
              <a:t>added</a:t>
            </a:r>
            <a:r>
              <a:rPr lang="it-IT" sz="2400" dirty="0" smtClean="0"/>
              <a:t> </a:t>
            </a:r>
            <a:r>
              <a:rPr lang="it-IT" sz="2400" dirty="0" err="1" smtClean="0"/>
              <a:t>value</a:t>
            </a:r>
            <a:r>
              <a:rPr lang="it-IT" sz="2400" dirty="0" smtClean="0"/>
              <a:t>;</a:t>
            </a:r>
          </a:p>
          <a:p>
            <a:r>
              <a:rPr lang="it-IT" sz="2400" dirty="0" err="1"/>
              <a:t>r</a:t>
            </a:r>
            <a:r>
              <a:rPr lang="it-IT" sz="2400" dirty="0" err="1" smtClean="0"/>
              <a:t>eduction</a:t>
            </a:r>
            <a:r>
              <a:rPr lang="it-IT" sz="2400" dirty="0" smtClean="0"/>
              <a:t> </a:t>
            </a:r>
            <a:r>
              <a:rPr lang="it-IT" sz="2400" dirty="0"/>
              <a:t>in </a:t>
            </a:r>
            <a:r>
              <a:rPr lang="it-IT" sz="2400" dirty="0" err="1"/>
              <a:t>energy</a:t>
            </a:r>
            <a:r>
              <a:rPr lang="it-IT" sz="2400" dirty="0"/>
              <a:t> </a:t>
            </a:r>
            <a:r>
              <a:rPr lang="it-IT" sz="2400" dirty="0" err="1" smtClean="0"/>
              <a:t>costs</a:t>
            </a:r>
            <a:r>
              <a:rPr lang="it-IT" sz="2400" dirty="0" smtClean="0"/>
              <a:t>;</a:t>
            </a:r>
          </a:p>
          <a:p>
            <a:r>
              <a:rPr lang="it-IT" sz="2400" dirty="0" err="1"/>
              <a:t>s</a:t>
            </a:r>
            <a:r>
              <a:rPr lang="it-IT" sz="2400" dirty="0" err="1" smtClean="0"/>
              <a:t>implified</a:t>
            </a:r>
            <a:r>
              <a:rPr lang="it-IT" sz="2400" dirty="0" smtClean="0"/>
              <a:t> </a:t>
            </a:r>
            <a:r>
              <a:rPr lang="it-IT" sz="2400" dirty="0" err="1" smtClean="0"/>
              <a:t>documentation</a:t>
            </a:r>
            <a:r>
              <a:rPr lang="it-IT" sz="2400" dirty="0" smtClean="0"/>
              <a:t>. </a:t>
            </a:r>
            <a:endParaRPr lang="it-IT" sz="2400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9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err="1">
                <a:solidFill>
                  <a:srgbClr val="00B050"/>
                </a:solidFill>
              </a:rPr>
              <a:t>Tax</a:t>
            </a:r>
            <a:r>
              <a:rPr lang="it-IT" sz="3500" dirty="0">
                <a:solidFill>
                  <a:srgbClr val="00B050"/>
                </a:solidFill>
              </a:rPr>
              <a:t> </a:t>
            </a:r>
            <a:r>
              <a:rPr lang="it-IT" sz="3500" dirty="0" err="1">
                <a:solidFill>
                  <a:srgbClr val="00B050"/>
                </a:solidFill>
              </a:rPr>
              <a:t>deduction</a:t>
            </a:r>
            <a:r>
              <a:rPr lang="it-IT" sz="3500" dirty="0">
                <a:solidFill>
                  <a:srgbClr val="00B050"/>
                </a:solidFill>
              </a:rPr>
              <a:t> of 65% </a:t>
            </a:r>
          </a:p>
          <a:p>
            <a:r>
              <a:rPr lang="it-IT" dirty="0" err="1" smtClean="0">
                <a:solidFill>
                  <a:srgbClr val="00B050"/>
                </a:solidFill>
              </a:rPr>
              <a:t>Advantages</a:t>
            </a:r>
            <a:r>
              <a:rPr lang="it-IT" dirty="0" smtClean="0">
                <a:solidFill>
                  <a:srgbClr val="00B050"/>
                </a:solidFill>
              </a:rPr>
              <a:t> for the </a:t>
            </a:r>
            <a:r>
              <a:rPr lang="it-IT" dirty="0" err="1" smtClean="0">
                <a:solidFill>
                  <a:srgbClr val="00B050"/>
                </a:solidFill>
              </a:rPr>
              <a:t>system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67544" y="1639341"/>
            <a:ext cx="8229600" cy="37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 smtClean="0"/>
          </a:p>
          <a:p>
            <a:r>
              <a:rPr lang="it-IT" sz="2800" dirty="0" err="1"/>
              <a:t>r</a:t>
            </a:r>
            <a:r>
              <a:rPr lang="it-IT" sz="2800" dirty="0" err="1" smtClean="0"/>
              <a:t>ecovery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existing</a:t>
            </a:r>
            <a:r>
              <a:rPr lang="it-IT" sz="2800" dirty="0" smtClean="0"/>
              <a:t> building stock;</a:t>
            </a:r>
          </a:p>
          <a:p>
            <a:r>
              <a:rPr lang="en-US" altLang="it-IT" sz="2800" dirty="0"/>
              <a:t>s</a:t>
            </a:r>
            <a:r>
              <a:rPr lang="en-US" altLang="it-IT" sz="2800" dirty="0" smtClean="0"/>
              <a:t>upport for the construction industry;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cceleration of the spread of advanced technologies;</a:t>
            </a:r>
          </a:p>
          <a:p>
            <a:r>
              <a:rPr lang="en-US" altLang="it-IT" sz="2800" dirty="0"/>
              <a:t>e</a:t>
            </a:r>
            <a:r>
              <a:rPr lang="en-US" altLang="it-IT" sz="2800" dirty="0" smtClean="0"/>
              <a:t>nvironmental benefits.</a:t>
            </a:r>
          </a:p>
          <a:p>
            <a:pPr marL="0" indent="0">
              <a:buNone/>
            </a:pPr>
            <a:endParaRPr lang="it-IT" altLang="it-IT" sz="2400" dirty="0" smtClean="0"/>
          </a:p>
          <a:p>
            <a:endParaRPr lang="it-IT" altLang="it-IT" sz="2400" dirty="0"/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0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</TotalTime>
  <Words>550</Words>
  <Application>Microsoft Office PowerPoint</Application>
  <PresentationFormat>Presentazione su schermo (4:3)</PresentationFormat>
  <Paragraphs>216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antonia</dc:creator>
  <cp:lastModifiedBy>Gabriella Azzolini</cp:lastModifiedBy>
  <cp:revision>369</cp:revision>
  <cp:lastPrinted>2016-10-10T09:45:27Z</cp:lastPrinted>
  <dcterms:created xsi:type="dcterms:W3CDTF">2016-03-04T09:46:24Z</dcterms:created>
  <dcterms:modified xsi:type="dcterms:W3CDTF">2017-11-14T13:52:58Z</dcterms:modified>
</cp:coreProperties>
</file>